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</p:sldIdLst>
  <p:sldSz cx="9720263" cy="6840538"/>
  <p:notesSz cx="6858000" cy="9144000"/>
  <p:embeddedFontLst>
    <p:embeddedFont>
      <p:font typeface="Amatic SC" panose="00000500000000000000" pitchFamily="2" charset="-79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b TolaatSfarim" panose="02020803050405020304" charset="-79"/>
      <p:regular r:id="rId31"/>
      <p:bold r:id="rId32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0F8C4B6-C049-4FF9-8F06-FBF64E5EBEF1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236663" y="1143000"/>
            <a:ext cx="4384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C599649-971B-48E2-9BC7-FFA0BC91A5A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857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119505"/>
            <a:ext cx="8262224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592866"/>
            <a:ext cx="7290197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943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353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64195"/>
            <a:ext cx="2095932" cy="579704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64195"/>
            <a:ext cx="6166292" cy="5797040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754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07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705386"/>
            <a:ext cx="8383727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577779"/>
            <a:ext cx="8383727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604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820976"/>
            <a:ext cx="4131112" cy="43402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820976"/>
            <a:ext cx="4131112" cy="43402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606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64197"/>
            <a:ext cx="8383727" cy="1322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676882"/>
            <a:ext cx="4112126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498697"/>
            <a:ext cx="4112126" cy="3675206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676882"/>
            <a:ext cx="4132378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498697"/>
            <a:ext cx="4132378" cy="3675206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515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230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907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6036"/>
            <a:ext cx="3135038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84912"/>
            <a:ext cx="4920883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2161"/>
            <a:ext cx="3135038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424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6036"/>
            <a:ext cx="3135038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84912"/>
            <a:ext cx="4920883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2161"/>
            <a:ext cx="3135038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721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64197"/>
            <a:ext cx="8383727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820976"/>
            <a:ext cx="8383727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6340167"/>
            <a:ext cx="218705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5A34A-ECC2-40EC-A82B-5B243BA19FCC}" type="datetimeFigureOut">
              <a:rPr lang="he-IL" smtClean="0"/>
              <a:t>ז'/חשון/תשפ"ב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6340167"/>
            <a:ext cx="328058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6340167"/>
            <a:ext cx="218705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0DB8-23D9-4763-A72D-FE6761A08F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215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2114" rtl="1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r" defTabSz="912114" rtl="1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r" defTabSz="912114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r" defTabSz="912114" rtl="1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8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5358" r="4405" b="5536"/>
          <a:stretch/>
        </p:blipFill>
        <p:spPr>
          <a:xfrm>
            <a:off x="0" y="0"/>
            <a:ext cx="9707880" cy="684053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2991182" y="4428516"/>
            <a:ext cx="38972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000" b="1" cap="none" spc="0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הַתְּפִלָּה בְּבֵית הַכְּנֶסֶת</a:t>
            </a:r>
          </a:p>
        </p:txBody>
      </p:sp>
    </p:spTree>
    <p:extLst>
      <p:ext uri="{BB962C8B-B14F-4D97-AF65-F5344CB8AC3E}">
        <p14:creationId xmlns:p14="http://schemas.microsoft.com/office/powerpoint/2010/main" val="337191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679235" y="100356"/>
            <a:ext cx="6795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בֵּית הַכְּנֶסֶת – בֵּית מִקְדָּש מְעַט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90" y="839401"/>
            <a:ext cx="2452700" cy="4483412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15316" b="65468"/>
          <a:stretch/>
        </p:blipFill>
        <p:spPr>
          <a:xfrm>
            <a:off x="5281354" y="3877175"/>
            <a:ext cx="4653405" cy="2891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4622" y="1270321"/>
            <a:ext cx="1826867" cy="11612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1600" dirty="0"/>
              <a:t>הֵבַנְתִּי שֶׁבֵּית הַכְּנֶסֶת נִקְרָא 'בֵּית מִקְדָּשׁ מְעַט', בִּגְלַל </a:t>
            </a:r>
            <a:r>
              <a:rPr lang="he-IL" sz="1600" dirty="0" err="1"/>
              <a:t>קְדֻשָּׁתו</a:t>
            </a:r>
            <a:r>
              <a:rPr lang="he-IL" sz="1600" dirty="0"/>
              <a:t>ֹ!</a:t>
            </a:r>
            <a:endParaRPr lang="he-IL" sz="1600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7" y="1220506"/>
            <a:ext cx="3288557" cy="4186194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8" y="4327647"/>
            <a:ext cx="3655981" cy="25993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4980" y="1401267"/>
            <a:ext cx="2386065" cy="12940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 err="1"/>
              <a:t>עַכְשָׁו</a:t>
            </a:r>
            <a:r>
              <a:rPr lang="he-IL" dirty="0"/>
              <a:t> אֲנִי מְבִינָה לָמָּה כָּל כָּךְ חָשׁוּב לְהִתְנַהֵג בְּכָבוֹד בְּבֵית הַכְּנֶסֶת!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8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t="65444" r="31350" b="7542"/>
          <a:stretch/>
        </p:blipFill>
        <p:spPr>
          <a:xfrm>
            <a:off x="-1" y="1647825"/>
            <a:ext cx="9467851" cy="4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cxnSp>
        <p:nvCxnSpPr>
          <p:cNvPr id="8" name="מחבר ישר 7"/>
          <p:cNvCxnSpPr/>
          <p:nvPr/>
        </p:nvCxnSpPr>
        <p:spPr>
          <a:xfrm>
            <a:off x="6457950" y="2771775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>
            <a:off x="6457950" y="4005262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>
            <a:off x="6457950" y="5238749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>
            <a:off x="308467" y="2771775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308467" y="4005262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>
            <a:off x="308467" y="5238749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3" t="41355" r="33055" b="35948"/>
          <a:stretch/>
        </p:blipFill>
        <p:spPr>
          <a:xfrm>
            <a:off x="2247899" y="1638299"/>
            <a:ext cx="5053396" cy="47339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43" y="4151456"/>
            <a:ext cx="2849072" cy="2025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376" y="2638425"/>
            <a:ext cx="352644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Fb TolaatSfarim" panose="02020503050405020304" pitchFamily="18" charset="-79"/>
                <a:cs typeface="Fb TolaatSfarim" panose="02020503050405020304" pitchFamily="18" charset="-79"/>
              </a:rPr>
              <a:t>הַתְּפִלּוֹת שֶאֲנַחְנוּ מִתְפַּלְּלִים בְּבֵית הַכְּנֶסֶת</a:t>
            </a:r>
            <a:endParaRPr lang="en-US" sz="3600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  <a:p>
            <a:pPr algn="ctr"/>
            <a:endParaRPr lang="he-IL" sz="3600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910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cxnSp>
        <p:nvCxnSpPr>
          <p:cNvPr id="8" name="מחבר ישר 7"/>
          <p:cNvCxnSpPr/>
          <p:nvPr/>
        </p:nvCxnSpPr>
        <p:spPr>
          <a:xfrm>
            <a:off x="6457950" y="2771775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>
            <a:off x="6457950" y="4005262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>
            <a:off x="6457950" y="5238749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>
            <a:off x="308467" y="2771775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308467" y="4005262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>
            <a:off x="308467" y="5238749"/>
            <a:ext cx="2981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3" t="41355" r="33055" b="35948"/>
          <a:stretch/>
        </p:blipFill>
        <p:spPr>
          <a:xfrm>
            <a:off x="2247899" y="1638299"/>
            <a:ext cx="5053396" cy="47339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43" y="4151456"/>
            <a:ext cx="2849072" cy="2025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376" y="2638425"/>
            <a:ext cx="352644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Fb TolaatSfarim" panose="02020503050405020304" pitchFamily="18" charset="-79"/>
                <a:cs typeface="Fb TolaatSfarim" panose="02020503050405020304" pitchFamily="18" charset="-79"/>
              </a:rPr>
              <a:t>לָמָּה אֲנַחְנוּ מַגִּיעִים לְבֵית הַכְּנֶסֶת?</a:t>
            </a:r>
            <a:endParaRPr lang="en-US" sz="3600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  <a:p>
            <a:pPr algn="ctr"/>
            <a:endParaRPr lang="he-IL" sz="3600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5888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2601" y="516440"/>
            <a:ext cx="84186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Fb TolaatSfarim" panose="02020503050405020304" pitchFamily="18" charset="-79"/>
                <a:cs typeface="Fb TolaatSfarim" panose="02020503050405020304" pitchFamily="18" charset="-79"/>
              </a:rPr>
              <a:t>בְּאֵילוּ יָמִים אֲנַחְנוּ מַגִּיעִים לְבֵית הַכְּנֶסֶת?</a:t>
            </a:r>
            <a:endParaRPr lang="en-US" sz="3600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946812"/>
            <a:ext cx="7177326" cy="67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2760453" y="100356"/>
            <a:ext cx="4633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cap="none" spc="0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הַתְּפִלָּה בְּבֵית הַכְּנֶסֶת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39" y="1943427"/>
            <a:ext cx="240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1" y="4386169"/>
            <a:ext cx="240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" y="4386170"/>
            <a:ext cx="2748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23" y="4386169"/>
            <a:ext cx="2410714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08" y="1943427"/>
            <a:ext cx="3232941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90" y="100356"/>
            <a:ext cx="1843071" cy="1843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5169" y="3743426"/>
            <a:ext cx="133241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במטולה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4376" y="3743425"/>
            <a:ext cx="175560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מרכז חב"ד העולמי - 770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185" y="3743425"/>
            <a:ext cx="195758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החורבה - ירושלים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9555" y="6239487"/>
            <a:ext cx="168347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מרינה </a:t>
            </a:r>
            <a:r>
              <a:rPr lang="he-IL" sz="1200" b="1" dirty="0" err="1"/>
              <a:t>רושצ'ה</a:t>
            </a:r>
            <a:r>
              <a:rPr lang="he-IL" sz="1200" b="1" dirty="0"/>
              <a:t> - מוסקבה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704" y="6239486"/>
            <a:ext cx="159210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מנחם – כפר חב"ד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357" y="6239486"/>
            <a:ext cx="183255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הגדול - ירושלים</a:t>
            </a: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1" y="1943427"/>
            <a:ext cx="2704918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721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04" y="1401041"/>
            <a:ext cx="4580621" cy="530323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8040582" y="4715371"/>
            <a:ext cx="11608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חלק א'</a:t>
            </a: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97" y="999910"/>
            <a:ext cx="1366700" cy="1366700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8" y="1040554"/>
            <a:ext cx="1285412" cy="1285412"/>
          </a:xfrm>
          <a:prstGeom prst="rect">
            <a:avLst/>
          </a:prstGeom>
        </p:spPr>
      </p:pic>
      <p:pic>
        <p:nvPicPr>
          <p:cNvPr id="4" name="3מעיפים את התפילה לשמים - חלק א 10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1697" y="5484812"/>
            <a:ext cx="1030288" cy="1030288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831096" y="136265"/>
            <a:ext cx="6058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אֵיךְ נִשְמֹר עַל בֵּית הַכְּנֶסֶת?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745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04" y="1401041"/>
            <a:ext cx="4580621" cy="530323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8040582" y="4715371"/>
            <a:ext cx="11608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חלק ב'</a:t>
            </a: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97" y="999910"/>
            <a:ext cx="1366700" cy="1366700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8" y="1040554"/>
            <a:ext cx="1285412" cy="1285412"/>
          </a:xfrm>
          <a:prstGeom prst="rect">
            <a:avLst/>
          </a:prstGeom>
        </p:spPr>
      </p:pic>
      <p:pic>
        <p:nvPicPr>
          <p:cNvPr id="6" name="4מעיפים את התפילה לשמים - חלק ב 10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2448" y="5484812"/>
            <a:ext cx="1117559" cy="1117559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C9EFAD95-2D1E-4455-8878-5316078F65CC}"/>
              </a:ext>
            </a:extLst>
          </p:cNvPr>
          <p:cNvSpPr/>
          <p:nvPr/>
        </p:nvSpPr>
        <p:spPr>
          <a:xfrm>
            <a:off x="1831096" y="136265"/>
            <a:ext cx="6058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אֵיךְ נִשְמֹר עַל בֵּית הַכְּנֶסֶת?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854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3" y="1040554"/>
            <a:ext cx="1285412" cy="128541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6" y="1898676"/>
            <a:ext cx="4586752" cy="291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b="28955"/>
          <a:stretch/>
        </p:blipFill>
        <p:spPr>
          <a:xfrm>
            <a:off x="5728199" y="2346536"/>
            <a:ext cx="3207190" cy="360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599585" y="5305245"/>
            <a:ext cx="25122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Amatic SC" panose="00000500000000000000" pitchFamily="2" charset="-79"/>
              </a:rPr>
              <a:t>הרבי יוצא מ770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EE1DBFBD-701E-48E9-A014-E3DB0295A79D}"/>
              </a:ext>
            </a:extLst>
          </p:cNvPr>
          <p:cNvSpPr/>
          <p:nvPr/>
        </p:nvSpPr>
        <p:spPr>
          <a:xfrm>
            <a:off x="1831096" y="136265"/>
            <a:ext cx="6058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אֵיךְ נִשְמֹר עַל בֵּית הַכְּנֶסֶת?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641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470" y="1884575"/>
            <a:ext cx="75825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latin typeface="Fb TolaatSfarim" panose="02020503050405020304" pitchFamily="18" charset="-79"/>
              </a:rPr>
              <a:t>בַּחֲרוּ מִבֵּין הַתְּמוּנוֹת רַק אֶת הַדְּבָרִים שֶׁמֻּתָּר לָנוּ לַעֲשׂוֹת בַּמָּקוֹם הַקָּדוֹשׁ, בֵּית הַכְּנֶסֶת!  </a:t>
            </a:r>
            <a:endParaRPr lang="en-US" dirty="0">
              <a:latin typeface="Fb TolaatSfarim" panose="02020503050405020304" pitchFamily="18" charset="-79"/>
            </a:endParaRPr>
          </a:p>
          <a:p>
            <a:endParaRPr lang="he-IL" dirty="0">
              <a:latin typeface="Fb TolaatSfarim" panose="02020503050405020304" pitchFamily="18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48" y="4735176"/>
            <a:ext cx="18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38" y="4687772"/>
            <a:ext cx="18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3" y="2696979"/>
            <a:ext cx="18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39" y="2683965"/>
            <a:ext cx="18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/>
          <a:stretch/>
        </p:blipFill>
        <p:spPr>
          <a:xfrm rot="16200000">
            <a:off x="7387185" y="4916670"/>
            <a:ext cx="1800000" cy="1342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65" y="2687436"/>
            <a:ext cx="3376272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93" y="4734545"/>
            <a:ext cx="17532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35" y="223600"/>
            <a:ext cx="1207628" cy="1207628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B47C8B03-3B1E-4D8C-957B-E8E31756C1BE}"/>
              </a:ext>
            </a:extLst>
          </p:cNvPr>
          <p:cNvSpPr/>
          <p:nvPr/>
        </p:nvSpPr>
        <p:spPr>
          <a:xfrm>
            <a:off x="1831096" y="136265"/>
            <a:ext cx="6058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אֵיךְ נִשְמֹר עַל בֵּית הַכְּנֶסֶת?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03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2760453" y="100356"/>
            <a:ext cx="4633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cap="none" spc="0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הַתְּפִלָּה בְּבֵית הַכְּנֶסֶת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39" y="1943427"/>
            <a:ext cx="240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1" y="4386169"/>
            <a:ext cx="240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" y="4386170"/>
            <a:ext cx="2748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23" y="4386169"/>
            <a:ext cx="2410714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08" y="1943427"/>
            <a:ext cx="3232941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90" y="100356"/>
            <a:ext cx="1843071" cy="1843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5169" y="3743426"/>
            <a:ext cx="133241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במטולה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4376" y="3743425"/>
            <a:ext cx="175560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מרכז חב"ד העולמי - 770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185" y="3743425"/>
            <a:ext cx="195758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החורבה - ירושלים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9555" y="6239487"/>
            <a:ext cx="168347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מרינה </a:t>
            </a:r>
            <a:r>
              <a:rPr lang="he-IL" sz="1200" b="1" dirty="0" err="1"/>
              <a:t>רושצ'ה</a:t>
            </a:r>
            <a:r>
              <a:rPr lang="he-IL" sz="1200" b="1" dirty="0"/>
              <a:t> - מוסקבה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704" y="6239486"/>
            <a:ext cx="159210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מנחם – כפר חב"ד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357" y="6239486"/>
            <a:ext cx="183255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200" b="1" dirty="0"/>
              <a:t>בית כנסת הגדול - ירושלים</a:t>
            </a: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1" y="1943427"/>
            <a:ext cx="2704918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4631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712474" y="174454"/>
            <a:ext cx="62953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אֵיךְ נִשְמֹר עַל בֵּית הַכְּנֶסֶת?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grpSp>
        <p:nvGrpSpPr>
          <p:cNvPr id="11" name="קבוצה 10"/>
          <p:cNvGrpSpPr/>
          <p:nvPr/>
        </p:nvGrpSpPr>
        <p:grpSpPr>
          <a:xfrm>
            <a:off x="713529" y="1654828"/>
            <a:ext cx="8118369" cy="4990234"/>
            <a:chOff x="1885950" y="1705841"/>
            <a:chExt cx="7374573" cy="4533034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3" t="27292" b="7821"/>
            <a:stretch/>
          </p:blipFill>
          <p:spPr>
            <a:xfrm>
              <a:off x="1885950" y="1800225"/>
              <a:ext cx="5488622" cy="4438650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" t="28266" r="74725" b="8100"/>
            <a:stretch/>
          </p:blipFill>
          <p:spPr>
            <a:xfrm>
              <a:off x="7098348" y="1705841"/>
              <a:ext cx="2162175" cy="4352926"/>
            </a:xfrm>
            <a:prstGeom prst="rect">
              <a:avLst/>
            </a:prstGeom>
          </p:spPr>
        </p:pic>
      </p:grpSp>
      <p:pic>
        <p:nvPicPr>
          <p:cNvPr id="16" name="תמונה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35" y="223600"/>
            <a:ext cx="1207628" cy="12076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9D8158E-108B-4DDF-A43C-48B3DB7AD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38503" r="84556" b="57428"/>
          <a:stretch/>
        </p:blipFill>
        <p:spPr>
          <a:xfrm>
            <a:off x="3047231" y="5834914"/>
            <a:ext cx="292870" cy="3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2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2760453" y="100356"/>
            <a:ext cx="4633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cap="none" spc="0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הַתְּפִלָּה בְּבֵית הַכְּנֶסֶת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33084" r="4682" b="33943"/>
          <a:stretch/>
        </p:blipFill>
        <p:spPr>
          <a:xfrm>
            <a:off x="-70844" y="1697473"/>
            <a:ext cx="9702524" cy="345186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22473" r="79796" b="67051"/>
          <a:stretch/>
        </p:blipFill>
        <p:spPr>
          <a:xfrm>
            <a:off x="2884097" y="5362834"/>
            <a:ext cx="848847" cy="1079783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20944" r="86039" b="67353"/>
          <a:stretch/>
        </p:blipFill>
        <p:spPr>
          <a:xfrm>
            <a:off x="1557673" y="5236315"/>
            <a:ext cx="1029851" cy="1206302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9" t="22110" r="71892" b="67353"/>
          <a:stretch/>
        </p:blipFill>
        <p:spPr>
          <a:xfrm>
            <a:off x="3851332" y="5370778"/>
            <a:ext cx="867571" cy="1086024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t="23018" r="60453" b="66869"/>
          <a:stretch/>
        </p:blipFill>
        <p:spPr>
          <a:xfrm>
            <a:off x="4955678" y="5392624"/>
            <a:ext cx="1460515" cy="1042333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2" t="22543" r="51501" b="66920"/>
          <a:stretch/>
        </p:blipFill>
        <p:spPr>
          <a:xfrm>
            <a:off x="6578738" y="5277417"/>
            <a:ext cx="1323202" cy="10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1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0" y="100356"/>
            <a:ext cx="9720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קְדֻשַּת בֵּית הַכְּנֶסֶת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2" y="2231324"/>
            <a:ext cx="6543961" cy="465264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6" t="45783" r="2857" b="40293"/>
          <a:stretch/>
        </p:blipFill>
        <p:spPr>
          <a:xfrm>
            <a:off x="7171443" y="3423403"/>
            <a:ext cx="3115557" cy="2842659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78" y="1741629"/>
            <a:ext cx="3938620" cy="2816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6013" y="2327041"/>
            <a:ext cx="2536499" cy="17030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>
                <a:latin typeface="Fb TolaatSfarim" panose="02020503050405020304" pitchFamily="18" charset="-79"/>
              </a:rPr>
              <a:t>סַפְּרוּ עַל </a:t>
            </a:r>
            <a:r>
              <a:rPr lang="he-IL" dirty="0" err="1">
                <a:latin typeface="Fb TolaatSfarim" panose="02020503050405020304" pitchFamily="18" charset="-79"/>
              </a:rPr>
              <a:t>חֲוָיָה</a:t>
            </a:r>
            <a:r>
              <a:rPr lang="he-IL" dirty="0">
                <a:latin typeface="Fb TolaatSfarim" panose="02020503050405020304" pitchFamily="18" charset="-79"/>
              </a:rPr>
              <a:t> מְיֻחֶדֶת שֶל בִּקּוּר שֶלָּכֶם בְּבֵית הַכְּנֶסֶת</a:t>
            </a:r>
            <a:endParaRPr lang="en-US" dirty="0">
              <a:latin typeface="Fb TolaatSfarim" panose="02020503050405020304" pitchFamily="18" charset="-79"/>
            </a:endParaRPr>
          </a:p>
          <a:p>
            <a:pPr algn="ctr">
              <a:lnSpc>
                <a:spcPct val="150000"/>
              </a:lnSpc>
            </a:pPr>
            <a:br>
              <a:rPr lang="he-IL" dirty="0">
                <a:latin typeface="Fb TolaatSfarim" panose="02020503050405020304" pitchFamily="18" charset="-79"/>
              </a:rPr>
            </a:br>
            <a:endParaRPr lang="he-IL" dirty="0">
              <a:latin typeface="Fb TolaatSfarim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83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1" y="3192780"/>
            <a:ext cx="5191670" cy="369118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46" y="1741628"/>
            <a:ext cx="5557352" cy="3973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482" y="2376251"/>
            <a:ext cx="3534714" cy="17103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>
                <a:latin typeface="Fb TolaatSfarim" panose="02020503050405020304" pitchFamily="18" charset="-79"/>
              </a:rPr>
              <a:t>אֶתְמוֹל הָיִיתִי בְּבֵית כְּנֶסֶת יָפָה וּמְפֹאָר כָּל כָּךְ! אֲנִי </a:t>
            </a:r>
            <a:r>
              <a:rPr lang="he-IL" dirty="0" err="1">
                <a:latin typeface="Fb TolaatSfarim" panose="02020503050405020304" pitchFamily="18" charset="-79"/>
              </a:rPr>
              <a:t>חַיָּב</a:t>
            </a:r>
            <a:r>
              <a:rPr lang="he-IL" dirty="0">
                <a:latin typeface="Fb TolaatSfarim" panose="02020503050405020304" pitchFamily="18" charset="-79"/>
              </a:rPr>
              <a:t> לְסַפֵּר לָכֶם מָה רָאִיתִי. אֲבָל אֲנִי צָרִיךְ קְצָת עֶזְרָה. מִי מוּכָן לַעֲזֹר לִי לְסַפֵּר בְּקוֹל מָה רָאִיתִי?</a:t>
            </a:r>
            <a:endParaRPr lang="en-US" dirty="0">
              <a:latin typeface="Fb TolaatSfarim" panose="02020503050405020304" pitchFamily="18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97" y="527470"/>
            <a:ext cx="1366700" cy="13667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8" y="568114"/>
            <a:ext cx="1285412" cy="128541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20" y="2261021"/>
            <a:ext cx="2243423" cy="4622946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33E29579-07F4-44C4-A51D-869C64BFAC13}"/>
              </a:ext>
            </a:extLst>
          </p:cNvPr>
          <p:cNvSpPr/>
          <p:nvPr/>
        </p:nvSpPr>
        <p:spPr>
          <a:xfrm>
            <a:off x="0" y="100356"/>
            <a:ext cx="9720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קְדֻשַּת בֵּית הַכְּנֶסֶת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751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97" y="527470"/>
            <a:ext cx="1366700" cy="13667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8" y="568114"/>
            <a:ext cx="1285412" cy="128541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67223" r="5726" b="5446"/>
          <a:stretch/>
        </p:blipFill>
        <p:spPr>
          <a:xfrm>
            <a:off x="4712903" y="2803131"/>
            <a:ext cx="5007360" cy="396052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1" y="3192780"/>
            <a:ext cx="5191670" cy="3691187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DED356C8-FB06-4E78-8023-CC489CDBA4A1}"/>
              </a:ext>
            </a:extLst>
          </p:cNvPr>
          <p:cNvSpPr/>
          <p:nvPr/>
        </p:nvSpPr>
        <p:spPr>
          <a:xfrm>
            <a:off x="0" y="100356"/>
            <a:ext cx="9720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קְדֻשַּת בֵּית הַכְּנֶסֶת</a:t>
            </a:r>
            <a:endParaRPr lang="en-US" sz="7200" b="1" dirty="0">
              <a:ln w="0"/>
              <a:solidFill>
                <a:schemeClr val="bg1"/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4349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679234" y="100356"/>
            <a:ext cx="6795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בֵּית הַכְּנֶסֶת – בֵּית מִקְדָּש מְעַט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97" y="999910"/>
            <a:ext cx="1366700" cy="13667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08" y="1040554"/>
            <a:ext cx="1285412" cy="128541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878" b="56789"/>
          <a:stretch/>
        </p:blipFill>
        <p:spPr>
          <a:xfrm>
            <a:off x="427879" y="2711390"/>
            <a:ext cx="2321212" cy="20955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2"/>
          <a:stretch/>
        </p:blipFill>
        <p:spPr>
          <a:xfrm>
            <a:off x="6389095" y="2914614"/>
            <a:ext cx="2207020" cy="195519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1889332"/>
            <a:ext cx="3149239" cy="225162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5428" y="1808923"/>
            <a:ext cx="2808455" cy="2007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3927" y="2249725"/>
            <a:ext cx="2323381" cy="881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>
                <a:latin typeface="Fb TolaatSfarim" panose="02020503050405020304" pitchFamily="18" charset="-79"/>
              </a:rPr>
              <a:t> אַתֶּם יוֹדְעִים אֵיךְ עוֹד קוֹרְאִים לְבֵית הַכְּנֶסֶת?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6157" y="2133814"/>
            <a:ext cx="2323381" cy="8793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>
                <a:latin typeface="Fb TolaatSfarim" panose="02020503050405020304" pitchFamily="18" charset="-79"/>
              </a:rPr>
              <a:t>אוּלַי... אוּלַי </a:t>
            </a:r>
          </a:p>
          <a:p>
            <a:pPr algn="ctr">
              <a:lnSpc>
                <a:spcPct val="150000"/>
              </a:lnSpc>
            </a:pPr>
            <a:r>
              <a:rPr lang="he-IL" dirty="0">
                <a:latin typeface="Fb TolaatSfarim" panose="02020503050405020304" pitchFamily="18" charset="-79"/>
              </a:rPr>
              <a:t>'בֵּית הַסִּדּוּר'?</a:t>
            </a: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6266" y="4140961"/>
            <a:ext cx="3149239" cy="22516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27404" y="5032218"/>
            <a:ext cx="2323381" cy="8793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dirty="0"/>
              <a:t>לֹא, בֵּית הַכְּנֶסֶת נִקְרָא גַּם </a:t>
            </a:r>
            <a:r>
              <a:rPr lang="he-IL" b="1" dirty="0"/>
              <a:t>'בֵּית מִקְדָּשׁ מְעַט'!</a:t>
            </a:r>
            <a:endParaRPr lang="he-IL" b="1" dirty="0"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690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679235" y="100356"/>
            <a:ext cx="6795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בֵּית הַכְּנֶסֶת – בֵּית מִקְדָּש מְעַט</a:t>
            </a:r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15316" b="65468"/>
          <a:stretch/>
        </p:blipFill>
        <p:spPr>
          <a:xfrm>
            <a:off x="5281354" y="3877175"/>
            <a:ext cx="4653405" cy="28912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00" y="2485562"/>
            <a:ext cx="8791575" cy="2612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  <a:t>בֵּית הַכְּנֶסֶת – בֵּית מִקְדָּש מְעַט "</a:t>
            </a:r>
            <a:r>
              <a:rPr lang="he-IL" sz="2800" b="1" dirty="0" err="1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  <a:t>וָאֱהִי</a:t>
            </a:r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  <a:t> לָהֶם לְמִקְדָּש מְעַט" </a:t>
            </a:r>
            <a:endParaRPr lang="he-IL" sz="2800" b="0" dirty="0">
              <a:solidFill>
                <a:schemeClr val="accent1">
                  <a:lumMod val="50000"/>
                </a:schemeClr>
              </a:solidFill>
              <a:effectLst/>
              <a:latin typeface="Fb TolaatSfarim" panose="02020503050405020304" pitchFamily="18" charset="-79"/>
              <a:cs typeface="Fb TolaatSfarim" panose="02020503050405020304" pitchFamily="18" charset="-79"/>
            </a:endParaRPr>
          </a:p>
          <a:p>
            <a:pPr algn="ctr">
              <a:lnSpc>
                <a:spcPct val="150000"/>
              </a:lnSpc>
            </a:pPr>
            <a:r>
              <a:rPr lang="he-IL" sz="2800" dirty="0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  <a:t>פִּירוּש חַזַ"ל: "אֵלוּ בָּתֵי כְנֵסִיּות וּבָתֵּי מִדְרָשוֹת"</a:t>
            </a:r>
            <a:endParaRPr lang="he-IL" sz="2800" dirty="0">
              <a:solidFill>
                <a:schemeClr val="accent1">
                  <a:lumMod val="50000"/>
                </a:schemeClr>
              </a:solidFill>
              <a:effectLst/>
              <a:latin typeface="Fb TolaatSfarim" panose="02020503050405020304" pitchFamily="18" charset="-79"/>
              <a:cs typeface="Fb TolaatSfarim" panose="02020503050405020304" pitchFamily="18" charset="-79"/>
            </a:endParaRPr>
          </a:p>
          <a:p>
            <a:pPr algn="ctr">
              <a:lnSpc>
                <a:spcPct val="150000"/>
              </a:lnSpc>
            </a:pPr>
            <a:br>
              <a:rPr lang="he-IL" sz="2800" dirty="0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</a:br>
            <a:endParaRPr lang="he-IL" sz="2800" dirty="0">
              <a:solidFill>
                <a:schemeClr val="accent1">
                  <a:lumMod val="50000"/>
                </a:schemeClr>
              </a:solidFill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85" y="3824390"/>
            <a:ext cx="3655981" cy="25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" b="2397"/>
          <a:stretch/>
        </p:blipFill>
        <p:spPr>
          <a:xfrm>
            <a:off x="-1" y="0"/>
            <a:ext cx="9720264" cy="6846806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5C92381-E9D0-4042-B334-C63EC85EFE90}"/>
              </a:ext>
            </a:extLst>
          </p:cNvPr>
          <p:cNvSpPr/>
          <p:nvPr/>
        </p:nvSpPr>
        <p:spPr>
          <a:xfrm>
            <a:off x="1679235" y="100356"/>
            <a:ext cx="6795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7200" b="1" dirty="0">
                <a:ln w="0"/>
                <a:solidFill>
                  <a:schemeClr val="bg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בֵּית הַכְּנֶסֶת – בֵּית מִקְדָּש מְעַט</a:t>
            </a:r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15316" b="65468"/>
          <a:stretch/>
        </p:blipFill>
        <p:spPr>
          <a:xfrm>
            <a:off x="7159578" y="2603686"/>
            <a:ext cx="2638609" cy="1639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00" y="1553152"/>
            <a:ext cx="8791575" cy="16705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olaatSfarim" panose="02020503050405020304" pitchFamily="18" charset="-79"/>
                <a:cs typeface="Fb TolaatSfarim" panose="02020503050405020304" pitchFamily="18" charset="-79"/>
              </a:rPr>
              <a:t>"אֵלוּ בָּתֵי כְנֵסִיּות וּבָתֵּי מִדְרָשוֹת"</a:t>
            </a:r>
          </a:p>
          <a:p>
            <a:pPr algn="ctr">
              <a:lnSpc>
                <a:spcPct val="150000"/>
              </a:lnSpc>
            </a:pPr>
            <a:endParaRPr lang="he-IL" sz="3600" b="1" dirty="0">
              <a:solidFill>
                <a:schemeClr val="accent1">
                  <a:lumMod val="50000"/>
                </a:schemeClr>
              </a:solidFill>
              <a:latin typeface="Fb TolaatSfarim" panose="02020503050405020304" pitchFamily="18" charset="-79"/>
              <a:cs typeface="Fb TolaatSfarim" panose="02020503050405020304" pitchFamily="18" charset="-79"/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98" y="2569740"/>
            <a:ext cx="2233473" cy="1587961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× ×¨ ××ª×××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4" y="4441395"/>
            <a:ext cx="1999098" cy="1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חץ שמאלה-ימינה 2"/>
          <p:cNvSpPr/>
          <p:nvPr/>
        </p:nvSpPr>
        <p:spPr>
          <a:xfrm>
            <a:off x="5943426" y="3237931"/>
            <a:ext cx="1216152" cy="484632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8" name="Picture 4" descr="×ª××¦××ª ×ª××× × ×¢×××¨ × ×¨ ××ª×××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7" y="4441394"/>
            <a:ext cx="1687763" cy="1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חץ שמאלה-ימינה 9"/>
          <p:cNvSpPr/>
          <p:nvPr/>
        </p:nvSpPr>
        <p:spPr>
          <a:xfrm>
            <a:off x="2381076" y="5042959"/>
            <a:ext cx="1216152" cy="484632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794217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290</Words>
  <Application>Microsoft Office PowerPoint</Application>
  <PresentationFormat>מותאם אישית</PresentationFormat>
  <Paragraphs>48</Paragraphs>
  <Slides>20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6" baseType="lpstr">
      <vt:lpstr>Amatic SC</vt:lpstr>
      <vt:lpstr>Calibri</vt:lpstr>
      <vt:lpstr>Arial</vt:lpstr>
      <vt:lpstr>Calibri Light</vt:lpstr>
      <vt:lpstr>Fb TolaatSfarim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‏‏משתמש Windows</dc:creator>
  <cp:lastModifiedBy>kot</cp:lastModifiedBy>
  <cp:revision>34</cp:revision>
  <dcterms:created xsi:type="dcterms:W3CDTF">2018-10-02T12:35:46Z</dcterms:created>
  <dcterms:modified xsi:type="dcterms:W3CDTF">2021-10-13T18:25:38Z</dcterms:modified>
</cp:coreProperties>
</file>