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6" r:id="rId1"/>
  </p:sldMasterIdLst>
  <p:sldIdLst>
    <p:sldId id="256" r:id="rId2"/>
    <p:sldId id="308" r:id="rId3"/>
    <p:sldId id="280" r:id="rId4"/>
    <p:sldId id="271" r:id="rId5"/>
    <p:sldId id="301" r:id="rId6"/>
    <p:sldId id="270" r:id="rId7"/>
    <p:sldId id="309" r:id="rId8"/>
    <p:sldId id="310" r:id="rId9"/>
    <p:sldId id="317" r:id="rId10"/>
    <p:sldId id="318" r:id="rId11"/>
    <p:sldId id="313" r:id="rId12"/>
    <p:sldId id="321" r:id="rId13"/>
    <p:sldId id="303" r:id="rId14"/>
    <p:sldId id="282" r:id="rId15"/>
    <p:sldId id="311" r:id="rId16"/>
    <p:sldId id="294" r:id="rId17"/>
    <p:sldId id="295" r:id="rId18"/>
    <p:sldId id="314" r:id="rId19"/>
    <p:sldId id="322" r:id="rId20"/>
    <p:sldId id="302" r:id="rId21"/>
    <p:sldId id="306" r:id="rId22"/>
    <p:sldId id="297" r:id="rId23"/>
    <p:sldId id="299" r:id="rId24"/>
    <p:sldId id="300" r:id="rId25"/>
    <p:sldId id="298" r:id="rId26"/>
    <p:sldId id="287" r:id="rId27"/>
    <p:sldId id="262" r:id="rId28"/>
    <p:sldId id="312" r:id="rId29"/>
    <p:sldId id="320" r:id="rId30"/>
    <p:sldId id="315" r:id="rId31"/>
    <p:sldId id="316" r:id="rId32"/>
    <p:sldId id="265" r:id="rId33"/>
    <p:sldId id="31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66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0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9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9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1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6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28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zivya2627/hnoup9z4n6w83kf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253F445A-8F23-46A1-BD84-F57AE43FA423}"/>
              </a:ext>
            </a:extLst>
          </p:cNvPr>
          <p:cNvSpPr/>
          <p:nvPr/>
        </p:nvSpPr>
        <p:spPr>
          <a:xfrm>
            <a:off x="1430299" y="1982450"/>
            <a:ext cx="93314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שיעור פרשת שבוע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50914B0-78E8-403B-BA68-6C14F25483BB}"/>
              </a:ext>
            </a:extLst>
          </p:cNvPr>
          <p:cNvSpPr/>
          <p:nvPr/>
        </p:nvSpPr>
        <p:spPr>
          <a:xfrm>
            <a:off x="2748779" y="3491654"/>
            <a:ext cx="6694461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9525">
                  <a:solidFill>
                    <a:srgbClr val="C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נא להיות מוכנה עם מחברת </a:t>
            </a:r>
          </a:p>
          <a:p>
            <a:pPr algn="ctr"/>
            <a:r>
              <a:rPr lang="he-IL" sz="4400" b="1" dirty="0">
                <a:ln w="9525">
                  <a:solidFill>
                    <a:srgbClr val="C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ומצלמה דלוקה</a:t>
            </a:r>
          </a:p>
          <a:p>
            <a:pPr algn="ctr"/>
            <a:endParaRPr lang="he-I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73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674704" y="1056442"/>
            <a:ext cx="10605856" cy="56168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יעזור לבני ישראל להתכונן כמו שצריך לגאולה?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ומה אנחנו יכולות ללמוד מכך, להכנה שלנו לקראת הגאולה האמיתית והשלמה?</a:t>
            </a:r>
          </a:p>
          <a:p>
            <a:pPr algn="ctr">
              <a:lnSpc>
                <a:spcPct val="150000"/>
              </a:lnSpc>
            </a:pPr>
            <a:endParaRPr lang="he-IL" sz="5400" b="1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9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568172" y="1677879"/>
            <a:ext cx="10605856" cy="1184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בואו נראה מה הרבי אומר על כך!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23069FF-EAAD-487C-9175-8ADDCDDC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3" y="3995246"/>
            <a:ext cx="2319295" cy="31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F9507D3-CC8D-49FD-94E0-0D88244E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bright="40000" contrast="-11000"/>
                    </a14:imgEffect>
                  </a14:imgLayer>
                </a14:imgProps>
              </a:ext>
            </a:extLst>
          </a:blip>
          <a:srcRect l="5062" t="33333" r="865" b="22361"/>
          <a:stretch/>
        </p:blipFill>
        <p:spPr>
          <a:xfrm>
            <a:off x="2795588" y="665663"/>
            <a:ext cx="6600825" cy="5526675"/>
          </a:xfrm>
          <a:prstGeom prst="rect">
            <a:avLst/>
          </a:prstGeom>
          <a:ln w="76200">
            <a:solidFill>
              <a:srgbClr val="66CCFF"/>
            </a:solidFill>
          </a:ln>
        </p:spPr>
      </p:pic>
    </p:spTree>
    <p:extLst>
      <p:ext uri="{BB962C8B-B14F-4D97-AF65-F5344CB8AC3E}">
        <p14:creationId xmlns:p14="http://schemas.microsoft.com/office/powerpoint/2010/main" val="73849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1097871" y="1171852"/>
            <a:ext cx="9996257" cy="30138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הקב''ה</a:t>
            </a:r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רצה להוציא את בני ישראל ממצרים,</a:t>
            </a:r>
          </a:p>
          <a:p>
            <a:pPr algn="ctr">
              <a:lnSpc>
                <a:spcPct val="150000"/>
              </a:lnSpc>
            </a:pPr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אך ראה שאין בידם שום מצווה שבזכותה</a:t>
            </a:r>
          </a:p>
          <a:p>
            <a:pPr algn="ctr">
              <a:lnSpc>
                <a:spcPct val="150000"/>
              </a:lnSpc>
            </a:pPr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יהיו זכאים לגאולה.</a:t>
            </a:r>
          </a:p>
        </p:txBody>
      </p:sp>
    </p:spTree>
    <p:extLst>
      <p:ext uri="{BB962C8B-B14F-4D97-AF65-F5344CB8AC3E}">
        <p14:creationId xmlns:p14="http://schemas.microsoft.com/office/powerpoint/2010/main" val="35978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1120066" y="838989"/>
            <a:ext cx="9951868" cy="3556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e-IL" sz="6000" b="1" dirty="0">
                <a:ln w="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מה עשה ה'?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e-I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נתן להם 2 מצוות בהן יתעסקו לפני יציאת מצרים.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62C97F9-14C9-4827-A46D-62861B58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6" y="3290224"/>
            <a:ext cx="2786113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1322773" y="1105319"/>
            <a:ext cx="9546453" cy="41446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he-I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דם הפסח- </a:t>
            </a:r>
            <a:r>
              <a:rPr lang="he-IL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היה עליהם לשחוט את קרבן הפסח, ולתת מדמו על מזוזות המשקוף שבפתח הבית.</a:t>
            </a:r>
          </a:p>
          <a:p>
            <a:pPr algn="ctr">
              <a:lnSpc>
                <a:spcPct val="150000"/>
              </a:lnSpc>
            </a:pP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he-I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דם מילה- </a:t>
            </a:r>
            <a:r>
              <a:rPr lang="he-IL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היה עליהם לעשות ברית מילה לפני שיצאו ממצרים.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62C97F9-14C9-4827-A46D-62861B58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42"/>
            <a:ext cx="2458251" cy="33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483831" y="1100831"/>
            <a:ext cx="10932852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בליל יציאת מצרים </a:t>
            </a:r>
            <a:r>
              <a:rPr lang="he-IL" sz="4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הקב''ה</a:t>
            </a:r>
            <a:r>
              <a:rPr lang="he-IL" sz="4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ראה את ישראל עסוקים בדמים של מצווה, בדם הפסח ודם המילה</a:t>
            </a:r>
            <a:r>
              <a:rPr lang="he-IL" sz="40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31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640672" y="1637938"/>
            <a:ext cx="1046677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ובזכות מצוות אלו ה' גאל את בני ישראל ממצרים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8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640672" y="1637938"/>
            <a:ext cx="10466772" cy="438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מדוע </a:t>
            </a:r>
            <a:r>
              <a:rPr lang="he-IL" sz="5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הקב''ה</a:t>
            </a:r>
            <a:r>
              <a:rPr lang="he-IL" sz="5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בחר דווקא ב2 מצוות אלו?</a:t>
            </a:r>
          </a:p>
          <a:p>
            <a:pPr algn="ctr">
              <a:lnSpc>
                <a:spcPct val="150000"/>
              </a:lnSpc>
            </a:pPr>
            <a:r>
              <a:rPr lang="he-IL" sz="5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כתבי בצ'אט את דעתך!</a:t>
            </a:r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66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A3E8ADE-12F7-45A8-8A78-CA7C44E87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5062" t="36268" b="18055"/>
          <a:stretch/>
        </p:blipFill>
        <p:spPr>
          <a:xfrm>
            <a:off x="450819" y="1039494"/>
            <a:ext cx="5587452" cy="4779011"/>
          </a:xfrm>
          <a:prstGeom prst="rect">
            <a:avLst/>
          </a:prstGeom>
        </p:spPr>
      </p:pic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C43F4EC-883D-47A0-9425-2ADBC0D4F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6543" t="76806" r="1358" b="12361"/>
          <a:stretch/>
        </p:blipFill>
        <p:spPr>
          <a:xfrm>
            <a:off x="6320843" y="1343025"/>
            <a:ext cx="5420338" cy="1133477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3DC4970-359A-473B-A2C1-2A32586F8D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5062" t="19444" b="63830"/>
          <a:stretch/>
        </p:blipFill>
        <p:spPr>
          <a:xfrm>
            <a:off x="6320843" y="2476502"/>
            <a:ext cx="5587450" cy="17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5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253F445A-8F23-46A1-BD84-F57AE43FA423}"/>
              </a:ext>
            </a:extLst>
          </p:cNvPr>
          <p:cNvSpPr/>
          <p:nvPr/>
        </p:nvSpPr>
        <p:spPr>
          <a:xfrm>
            <a:off x="1430299" y="1982450"/>
            <a:ext cx="93314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שיעור פרשת שבוע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50914B0-78E8-403B-BA68-6C14F25483BB}"/>
              </a:ext>
            </a:extLst>
          </p:cNvPr>
          <p:cNvSpPr/>
          <p:nvPr/>
        </p:nvSpPr>
        <p:spPr>
          <a:xfrm>
            <a:off x="4792598" y="3491654"/>
            <a:ext cx="26068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פרשת בא</a:t>
            </a:r>
          </a:p>
          <a:p>
            <a:pPr algn="ctr"/>
            <a:endParaRPr lang="he-I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75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862614" y="1717839"/>
            <a:ext cx="104667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הקב''ה</a:t>
            </a:r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בחר דווקא בשתי מצוות אלו מכיוון שהן מייצגות שתי תחומים בעבודת ה'.</a:t>
            </a:r>
            <a:endParaRPr lang="he-IL" sz="2000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14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-95435" y="350677"/>
            <a:ext cx="1204551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עבודת ה' מורכבת מ:</a:t>
            </a:r>
          </a:p>
          <a:p>
            <a:pPr algn="ctr">
              <a:lnSpc>
                <a:spcPct val="200000"/>
              </a:lnSpc>
            </a:pPr>
            <a:r>
              <a:rPr lang="he-IL" sz="6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'סור מרע'</a:t>
            </a:r>
          </a:p>
          <a:p>
            <a:pPr algn="ctr">
              <a:lnSpc>
                <a:spcPct val="200000"/>
              </a:lnSpc>
            </a:pPr>
            <a:r>
              <a:rPr lang="he-IL" sz="6000" b="1" dirty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ו'עשה טוב'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2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434636" y="1053199"/>
            <a:ext cx="11078592" cy="38408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'סור מרע'- 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להתרחק </a:t>
            </a:r>
            <a:r>
              <a:rPr lang="he-I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ממדות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רעות ולעזוב מעשים רעים.</a:t>
            </a:r>
          </a:p>
          <a:p>
            <a:pPr algn="ctr">
              <a:lnSpc>
                <a:spcPct val="200000"/>
              </a:lnSpc>
            </a:pPr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'עשה טוב'- 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להתחזק במידות טובות ולעשות מעשים טובים.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גרפיקה 10" descr="הליכה">
            <a:extLst>
              <a:ext uri="{FF2B5EF4-FFF2-40B4-BE49-F238E27FC236}">
                <a16:creationId xmlns:a16="http://schemas.microsoft.com/office/drawing/2014/main" id="{FF907C7C-B986-42D8-9DFA-559554199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636" y="5679489"/>
            <a:ext cx="914400" cy="914400"/>
          </a:xfrm>
          <a:prstGeom prst="rect">
            <a:avLst/>
          </a:prstGeom>
        </p:spPr>
      </p:pic>
      <p:pic>
        <p:nvPicPr>
          <p:cNvPr id="12" name="גרפיקה 11" descr="הליכה">
            <a:extLst>
              <a:ext uri="{FF2B5EF4-FFF2-40B4-BE49-F238E27FC236}">
                <a16:creationId xmlns:a16="http://schemas.microsoft.com/office/drawing/2014/main" id="{4DF4EFE8-EBA6-431C-9CD4-3299781F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6691" y="5679489"/>
            <a:ext cx="914400" cy="914400"/>
          </a:xfrm>
          <a:prstGeom prst="rect">
            <a:avLst/>
          </a:prstGeom>
        </p:spPr>
      </p:pic>
      <p:pic>
        <p:nvPicPr>
          <p:cNvPr id="13" name="גרפיקה 12" descr="הליכה">
            <a:extLst>
              <a:ext uri="{FF2B5EF4-FFF2-40B4-BE49-F238E27FC236}">
                <a16:creationId xmlns:a16="http://schemas.microsoft.com/office/drawing/2014/main" id="{14A2271C-4C6B-4B90-98DA-8D270C20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1091" y="5679489"/>
            <a:ext cx="914400" cy="914400"/>
          </a:xfrm>
          <a:prstGeom prst="rect">
            <a:avLst/>
          </a:prstGeom>
        </p:spPr>
      </p:pic>
      <p:pic>
        <p:nvPicPr>
          <p:cNvPr id="14" name="גרפיקה 13" descr="הליכה">
            <a:extLst>
              <a:ext uri="{FF2B5EF4-FFF2-40B4-BE49-F238E27FC236}">
                <a16:creationId xmlns:a16="http://schemas.microsoft.com/office/drawing/2014/main" id="{F31F1B68-A64F-4CA3-90C2-465152C4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5145" y="5679489"/>
            <a:ext cx="914400" cy="914400"/>
          </a:xfrm>
          <a:prstGeom prst="rect">
            <a:avLst/>
          </a:prstGeom>
        </p:spPr>
      </p:pic>
      <p:pic>
        <p:nvPicPr>
          <p:cNvPr id="15" name="גרפיקה 14" descr="הליכה">
            <a:extLst>
              <a:ext uri="{FF2B5EF4-FFF2-40B4-BE49-F238E27FC236}">
                <a16:creationId xmlns:a16="http://schemas.microsoft.com/office/drawing/2014/main" id="{BEF1BCAC-27C1-4203-B22F-41097BB0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200" y="5679489"/>
            <a:ext cx="914400" cy="914400"/>
          </a:xfrm>
          <a:prstGeom prst="rect">
            <a:avLst/>
          </a:prstGeom>
        </p:spPr>
      </p:pic>
      <p:pic>
        <p:nvPicPr>
          <p:cNvPr id="16" name="גרפיקה 15" descr="הליכה">
            <a:extLst>
              <a:ext uri="{FF2B5EF4-FFF2-40B4-BE49-F238E27FC236}">
                <a16:creationId xmlns:a16="http://schemas.microsoft.com/office/drawing/2014/main" id="{A8E1CBF2-0891-491C-A3F1-30A5238B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5679489"/>
            <a:ext cx="914400" cy="914400"/>
          </a:xfrm>
          <a:prstGeom prst="rect">
            <a:avLst/>
          </a:prstGeom>
        </p:spPr>
      </p:pic>
      <p:pic>
        <p:nvPicPr>
          <p:cNvPr id="17" name="גרפיקה 16" descr="הליכה">
            <a:extLst>
              <a:ext uri="{FF2B5EF4-FFF2-40B4-BE49-F238E27FC236}">
                <a16:creationId xmlns:a16="http://schemas.microsoft.com/office/drawing/2014/main" id="{BE84CF60-DCB0-4E2A-9AE1-45041DE2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7021" y="5679489"/>
            <a:ext cx="914400" cy="914400"/>
          </a:xfrm>
          <a:prstGeom prst="rect">
            <a:avLst/>
          </a:prstGeom>
        </p:spPr>
      </p:pic>
      <p:pic>
        <p:nvPicPr>
          <p:cNvPr id="18" name="גרפיקה 17" descr="הליכה">
            <a:extLst>
              <a:ext uri="{FF2B5EF4-FFF2-40B4-BE49-F238E27FC236}">
                <a16:creationId xmlns:a16="http://schemas.microsoft.com/office/drawing/2014/main" id="{03BD39FB-441A-4A3F-999F-BFBEEBFBE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9076" y="5679489"/>
            <a:ext cx="914400" cy="914400"/>
          </a:xfrm>
          <a:prstGeom prst="rect">
            <a:avLst/>
          </a:prstGeom>
        </p:spPr>
      </p:pic>
      <p:pic>
        <p:nvPicPr>
          <p:cNvPr id="19" name="גרפיקה 18" descr="הליכה">
            <a:extLst>
              <a:ext uri="{FF2B5EF4-FFF2-40B4-BE49-F238E27FC236}">
                <a16:creationId xmlns:a16="http://schemas.microsoft.com/office/drawing/2014/main" id="{38EEACFA-BB71-4417-A131-82575136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476" y="5679489"/>
            <a:ext cx="914400" cy="914400"/>
          </a:xfrm>
          <a:prstGeom prst="rect">
            <a:avLst/>
          </a:prstGeom>
        </p:spPr>
      </p:pic>
      <p:pic>
        <p:nvPicPr>
          <p:cNvPr id="20" name="גרפיקה 19" descr="הליכה">
            <a:extLst>
              <a:ext uri="{FF2B5EF4-FFF2-40B4-BE49-F238E27FC236}">
                <a16:creationId xmlns:a16="http://schemas.microsoft.com/office/drawing/2014/main" id="{B21AA4D1-7284-4EB9-A15C-20A83A85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7876" y="5679489"/>
            <a:ext cx="914400" cy="914400"/>
          </a:xfrm>
          <a:prstGeom prst="rect">
            <a:avLst/>
          </a:prstGeom>
        </p:spPr>
      </p:pic>
      <p:pic>
        <p:nvPicPr>
          <p:cNvPr id="21" name="גרפיקה 20" descr="הליכה">
            <a:extLst>
              <a:ext uri="{FF2B5EF4-FFF2-40B4-BE49-F238E27FC236}">
                <a16:creationId xmlns:a16="http://schemas.microsoft.com/office/drawing/2014/main" id="{9161B21D-7CBA-4DE4-97C8-E8CE2E09A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9931" y="5679489"/>
            <a:ext cx="914400" cy="914400"/>
          </a:xfrm>
          <a:prstGeom prst="rect">
            <a:avLst/>
          </a:prstGeom>
        </p:spPr>
      </p:pic>
      <p:pic>
        <p:nvPicPr>
          <p:cNvPr id="22" name="גרפיקה 21" descr="הליכה">
            <a:extLst>
              <a:ext uri="{FF2B5EF4-FFF2-40B4-BE49-F238E27FC236}">
                <a16:creationId xmlns:a16="http://schemas.microsoft.com/office/drawing/2014/main" id="{5F869C68-13F0-4502-AD09-2DBDD30EB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331" y="5679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343269" y="1468890"/>
            <a:ext cx="11132599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לבני ישראל במצרים הייתה חסרה שלמות בעבודת ה' בשני התחומים האלו, גם ב'סור מרע' וגם ב'עשה טוב'.</a:t>
            </a:r>
            <a:endParaRPr lang="he-IL" sz="4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1600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4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437226" y="993789"/>
            <a:ext cx="10908437" cy="3594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מצד אחד הם לא התרחקו ממעשים רעים, ומצד שני הם לא עשו מצוות או מעשים טובים.</a:t>
            </a:r>
          </a:p>
          <a:p>
            <a:pPr algn="ctr">
              <a:lnSpc>
                <a:spcPct val="200000"/>
              </a:lnSpc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כדי להיגאל היה עליהם לתקן עצמם בשני התחומים.</a:t>
            </a:r>
            <a:endParaRPr lang="he-IL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694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4D0620A-1E9A-4C5B-A8D4-86AE52C02A5E}"/>
              </a:ext>
            </a:extLst>
          </p:cNvPr>
          <p:cNvSpPr/>
          <p:nvPr/>
        </p:nvSpPr>
        <p:spPr>
          <a:xfrm>
            <a:off x="572978" y="1036040"/>
            <a:ext cx="10460115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'סור מרע'- 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נתן להם ה' את </a:t>
            </a:r>
            <a:r>
              <a:rPr lang="he-I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דם הפסח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דם הפסח מוכיח על התנתקות מהרע.</a:t>
            </a:r>
          </a:p>
          <a:p>
            <a:pPr algn="ctr">
              <a:lnSpc>
                <a:spcPct val="150000"/>
              </a:lnSpc>
            </a:pP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אליל מצרים היה הצאן, בני ישראל נצטוו לקחת דווקא את הצאן ולשחטו קרבן לה'! בכך התנתקו </a:t>
            </a:r>
            <a:r>
              <a:rPr lang="he-I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''י ניתוק מוחלט ממעשיהם הרעים של המצרים. </a:t>
            </a:r>
            <a:endParaRPr lang="he-IL" sz="1600" dirty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16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CC13A56-C5F6-4FE1-B34C-E77AFFD82BAB}"/>
              </a:ext>
            </a:extLst>
          </p:cNvPr>
          <p:cNvSpPr/>
          <p:nvPr/>
        </p:nvSpPr>
        <p:spPr>
          <a:xfrm>
            <a:off x="760386" y="1309098"/>
            <a:ext cx="10389968" cy="3671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e-IL" sz="4000" dirty="0">
                <a:ln w="0"/>
                <a:solidFill>
                  <a:srgbClr val="FF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'עשה טוב'- 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נתן להם ה' את </a:t>
            </a:r>
            <a:r>
              <a:rPr lang="he-IL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דם המילה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על ידי עשיית ברית מילה</a:t>
            </a:r>
            <a:r>
              <a:rPr lang="he-IL" sz="4000" dirty="0">
                <a:ln w="0"/>
                <a:solidFill>
                  <a:srgbClr val="FF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באו ישראל בברית עם </a:t>
            </a:r>
            <a:r>
              <a:rPr lang="he-IL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הקב''ה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endParaRPr lang="he-I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CC13A56-C5F6-4FE1-B34C-E77AFFD82BAB}"/>
              </a:ext>
            </a:extLst>
          </p:cNvPr>
          <p:cNvSpPr/>
          <p:nvPr/>
        </p:nvSpPr>
        <p:spPr>
          <a:xfrm>
            <a:off x="-70545" y="1301016"/>
            <a:ext cx="12333090" cy="3279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גם אנו, כשנסור מהרע ונתחזק במעשים טובים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נזכה לצאת מן הגלות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לגאולה!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D27CF0D-2CA6-40E4-B319-CB3B023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2" y="3602230"/>
            <a:ext cx="1908470" cy="31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CC13A56-C5F6-4FE1-B34C-E77AFFD82BAB}"/>
              </a:ext>
            </a:extLst>
          </p:cNvPr>
          <p:cNvSpPr/>
          <p:nvPr/>
        </p:nvSpPr>
        <p:spPr>
          <a:xfrm>
            <a:off x="-70545" y="182429"/>
            <a:ext cx="12333090" cy="10623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ציירי במחברת את הטבלה:</a:t>
            </a:r>
          </a:p>
        </p:txBody>
      </p:sp>
      <p:graphicFrame>
        <p:nvGraphicFramePr>
          <p:cNvPr id="2" name="טבלה 4">
            <a:extLst>
              <a:ext uri="{FF2B5EF4-FFF2-40B4-BE49-F238E27FC236}">
                <a16:creationId xmlns:a16="http://schemas.microsoft.com/office/drawing/2014/main" id="{8E04DAF9-AF7F-432B-9AE9-C13BF4E80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01723"/>
              </p:ext>
            </p:extLst>
          </p:nvPr>
        </p:nvGraphicFramePr>
        <p:xfrm>
          <a:off x="1970349" y="2009001"/>
          <a:ext cx="8251302" cy="28399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25651">
                  <a:extLst>
                    <a:ext uri="{9D8B030D-6E8A-4147-A177-3AD203B41FA5}">
                      <a16:colId xmlns:a16="http://schemas.microsoft.com/office/drawing/2014/main" val="633067976"/>
                    </a:ext>
                  </a:extLst>
                </a:gridCol>
                <a:gridCol w="4125651">
                  <a:extLst>
                    <a:ext uri="{9D8B030D-6E8A-4147-A177-3AD203B41FA5}">
                      <a16:colId xmlns:a16="http://schemas.microsoft.com/office/drawing/2014/main" val="2875418909"/>
                    </a:ext>
                  </a:extLst>
                </a:gridCol>
              </a:tblGrid>
              <a:tr h="656376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סור מרע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עשה טוב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216536"/>
                  </a:ext>
                </a:extLst>
              </a:tr>
              <a:tr h="218362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9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9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CC13A56-C5F6-4FE1-B34C-E77AFFD82BAB}"/>
              </a:ext>
            </a:extLst>
          </p:cNvPr>
          <p:cNvSpPr/>
          <p:nvPr/>
        </p:nvSpPr>
        <p:spPr>
          <a:xfrm>
            <a:off x="-70545" y="1522958"/>
            <a:ext cx="12333090" cy="1184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מייני בטבלה את הדוגמאות הבאות!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D27CF0D-2CA6-40E4-B319-CB3B023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2" y="3602230"/>
            <a:ext cx="1908470" cy="31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253F445A-8F23-46A1-BD84-F57AE43FA423}"/>
              </a:ext>
            </a:extLst>
          </p:cNvPr>
          <p:cNvSpPr/>
          <p:nvPr/>
        </p:nvSpPr>
        <p:spPr>
          <a:xfrm>
            <a:off x="3018876" y="1982450"/>
            <a:ext cx="61542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מה בפרשה?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50914B0-78E8-403B-BA68-6C14F25483BB}"/>
              </a:ext>
            </a:extLst>
          </p:cNvPr>
          <p:cNvSpPr/>
          <p:nvPr/>
        </p:nvSpPr>
        <p:spPr>
          <a:xfrm>
            <a:off x="4792599" y="3491654"/>
            <a:ext cx="2606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פרשת בא</a:t>
            </a:r>
          </a:p>
        </p:txBody>
      </p:sp>
    </p:spTree>
    <p:extLst>
      <p:ext uri="{BB962C8B-B14F-4D97-AF65-F5344CB8AC3E}">
        <p14:creationId xmlns:p14="http://schemas.microsoft.com/office/powerpoint/2010/main" val="3156413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CC13A56-C5F6-4FE1-B34C-E77AFFD82BAB}"/>
              </a:ext>
            </a:extLst>
          </p:cNvPr>
          <p:cNvSpPr/>
          <p:nvPr/>
        </p:nvSpPr>
        <p:spPr>
          <a:xfrm>
            <a:off x="-70545" y="127294"/>
            <a:ext cx="12333090" cy="7157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כיוונתי בקטע </a:t>
            </a:r>
            <a:r>
              <a:rPr lang="he-IL" sz="4400" b="1" dirty="0" err="1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מסויים</a:t>
            </a: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בתפילה.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הפסקתי לריב עם אחי הקטן.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עזרתי לשכנה לסחוב את השקיות מהסופר.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עצרתי את הדיבורים במהלך השיעור.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כבשתי את כעסי.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החמאתי לחברה שלי על הנעליים החדשות</a:t>
            </a:r>
          </a:p>
          <a:p>
            <a:pPr algn="ctr">
              <a:lnSpc>
                <a:spcPct val="150000"/>
              </a:lnSpc>
            </a:pPr>
            <a:endParaRPr lang="he-IL" sz="4800" b="1" dirty="0">
              <a:ln w="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CC13A56-C5F6-4FE1-B34C-E77AFFD82BAB}"/>
              </a:ext>
            </a:extLst>
          </p:cNvPr>
          <p:cNvSpPr/>
          <p:nvPr/>
        </p:nvSpPr>
        <p:spPr>
          <a:xfrm>
            <a:off x="-70545" y="1123463"/>
            <a:ext cx="12333090" cy="3677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חשבי על תחום שהיית רוצה לשפר,</a:t>
            </a:r>
          </a:p>
          <a:p>
            <a:pPr algn="ctr">
              <a:lnSpc>
                <a:spcPct val="150000"/>
              </a:lnSpc>
            </a:pPr>
            <a:r>
              <a:rPr lang="he-IL" sz="5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כתבי מה תפסיקי לעשות ובמה תתחזקי בתחום שבחרת.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D27CF0D-2CA6-40E4-B319-CB3B023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2" y="3602230"/>
            <a:ext cx="1908470" cy="31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9CA5A33-7848-4B1D-AD51-B4ACBBD8B37B}"/>
              </a:ext>
            </a:extLst>
          </p:cNvPr>
          <p:cNvSpPr/>
          <p:nvPr/>
        </p:nvSpPr>
        <p:spPr>
          <a:xfrm>
            <a:off x="307658" y="0"/>
            <a:ext cx="11446378" cy="69847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6000" cap="none" spc="0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נזכור</a:t>
            </a:r>
            <a:endParaRPr lang="he-IL" sz="6000" dirty="0">
              <a:ln w="0"/>
              <a:solidFill>
                <a:schemeClr val="tx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e-IL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סור מרע- </a:t>
            </a:r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להימנע מכל מעשה שלילי ועבירה</a:t>
            </a:r>
          </a:p>
          <a:p>
            <a:pPr algn="ctr">
              <a:lnSpc>
                <a:spcPct val="150000"/>
              </a:lnSpc>
            </a:pPr>
            <a:r>
              <a:rPr lang="he-IL" sz="4400" dirty="0">
                <a:ln w="0"/>
                <a:solidFill>
                  <a:srgbClr val="FF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עשה טוב- </a:t>
            </a:r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נתמקד במצוות ומעשים חיוביים</a:t>
            </a:r>
          </a:p>
          <a:p>
            <a:pPr algn="ctr">
              <a:lnSpc>
                <a:spcPct val="150000"/>
              </a:lnSpc>
            </a:pPr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שיביאו לנו גאולה</a:t>
            </a:r>
          </a:p>
          <a:p>
            <a:pPr algn="ctr">
              <a:lnSpc>
                <a:spcPct val="150000"/>
              </a:lnSpc>
            </a:pPr>
            <a:r>
              <a:rPr lang="he-IL" sz="5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בקרוב!</a:t>
            </a:r>
          </a:p>
          <a:p>
            <a:pPr algn="ctr">
              <a:lnSpc>
                <a:spcPct val="150000"/>
              </a:lnSpc>
            </a:pPr>
            <a:endParaRPr lang="he-IL" sz="6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גרפיקה 15" descr="עיפרון">
            <a:extLst>
              <a:ext uri="{FF2B5EF4-FFF2-40B4-BE49-F238E27FC236}">
                <a16:creationId xmlns:a16="http://schemas.microsoft.com/office/drawing/2014/main" id="{B06102CB-D03D-4EAB-A053-AF87E005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5620" y="559289"/>
            <a:ext cx="590278" cy="5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D27CF0D-2CA6-40E4-B319-CB3B023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2" y="3602230"/>
            <a:ext cx="1908470" cy="3149239"/>
          </a:xfrm>
          <a:prstGeom prst="rect">
            <a:avLst/>
          </a:prstGeom>
        </p:spPr>
      </p:pic>
      <p:pic>
        <p:nvPicPr>
          <p:cNvPr id="5" name="גרפיקה 4" descr="ביטול נעילה">
            <a:hlinkClick r:id="rId3"/>
            <a:extLst>
              <a:ext uri="{FF2B5EF4-FFF2-40B4-BE49-F238E27FC236}">
                <a16:creationId xmlns:a16="http://schemas.microsoft.com/office/drawing/2014/main" id="{D6BFC8C7-C27D-49CA-A981-B77E565EA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8918" y="2096723"/>
            <a:ext cx="2274163" cy="22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 descr="סימן שאלה">
            <a:extLst>
              <a:ext uri="{FF2B5EF4-FFF2-40B4-BE49-F238E27FC236}">
                <a16:creationId xmlns:a16="http://schemas.microsoft.com/office/drawing/2014/main" id="{296A68CB-AC27-4D8C-8A0F-9A2638CB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40402" cy="1440402"/>
          </a:xfrm>
          <a:prstGeom prst="rect">
            <a:avLst/>
          </a:prstGeom>
        </p:spPr>
      </p:pic>
      <p:pic>
        <p:nvPicPr>
          <p:cNvPr id="6" name="גרפיקה 5" descr="סימן שאלה">
            <a:extLst>
              <a:ext uri="{FF2B5EF4-FFF2-40B4-BE49-F238E27FC236}">
                <a16:creationId xmlns:a16="http://schemas.microsoft.com/office/drawing/2014/main" id="{A241E907-0843-45F7-B662-A3A007D18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257" y="513795"/>
            <a:ext cx="1440402" cy="144040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1032057" y="778682"/>
            <a:ext cx="960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הקב''ה</a:t>
            </a:r>
            <a:r>
              <a:rPr lang="he-IL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מנחית על המצרים עוד 3 מכות</a:t>
            </a:r>
          </a:p>
          <a:p>
            <a:pPr algn="ctr"/>
            <a:r>
              <a:rPr lang="he-IL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קשות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8CDF3F0-5615-40AB-B6FA-158A4486E3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r="39644"/>
          <a:stretch/>
        </p:blipFill>
        <p:spPr>
          <a:xfrm>
            <a:off x="2583000" y="2367008"/>
            <a:ext cx="6502642" cy="33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 descr="סימן שאלה">
            <a:extLst>
              <a:ext uri="{FF2B5EF4-FFF2-40B4-BE49-F238E27FC236}">
                <a16:creationId xmlns:a16="http://schemas.microsoft.com/office/drawing/2014/main" id="{296A68CB-AC27-4D8C-8A0F-9A2638CB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40402" cy="1440402"/>
          </a:xfrm>
          <a:prstGeom prst="rect">
            <a:avLst/>
          </a:prstGeom>
        </p:spPr>
      </p:pic>
      <p:pic>
        <p:nvPicPr>
          <p:cNvPr id="6" name="גרפיקה 5" descr="סימן שאלה">
            <a:extLst>
              <a:ext uri="{FF2B5EF4-FFF2-40B4-BE49-F238E27FC236}">
                <a16:creationId xmlns:a16="http://schemas.microsoft.com/office/drawing/2014/main" id="{A241E907-0843-45F7-B662-A3A007D18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257" y="513795"/>
            <a:ext cx="1440402" cy="144040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1850177" y="753868"/>
            <a:ext cx="77377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הקב''ה</a:t>
            </a:r>
            <a:r>
              <a:rPr lang="he-IL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מבטיח למשה שהנה פרעה משחרר את בני ישראל ממצרים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C7B6E6F-3EED-4448-A583-CBD595485F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21"/>
          <a:stretch/>
        </p:blipFill>
        <p:spPr>
          <a:xfrm>
            <a:off x="3517292" y="2118017"/>
            <a:ext cx="4403475" cy="41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 descr="סימן שאלה">
            <a:extLst>
              <a:ext uri="{FF2B5EF4-FFF2-40B4-BE49-F238E27FC236}">
                <a16:creationId xmlns:a16="http://schemas.microsoft.com/office/drawing/2014/main" id="{296A68CB-AC27-4D8C-8A0F-9A2638CB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2103"/>
            <a:ext cx="1440402" cy="1440402"/>
          </a:xfrm>
          <a:prstGeom prst="rect">
            <a:avLst/>
          </a:prstGeom>
        </p:spPr>
      </p:pic>
      <p:pic>
        <p:nvPicPr>
          <p:cNvPr id="6" name="גרפיקה 5" descr="סימן שאלה">
            <a:extLst>
              <a:ext uri="{FF2B5EF4-FFF2-40B4-BE49-F238E27FC236}">
                <a16:creationId xmlns:a16="http://schemas.microsoft.com/office/drawing/2014/main" id="{A241E907-0843-45F7-B662-A3A007D18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257" y="585898"/>
            <a:ext cx="1440402" cy="144040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1150794" y="792304"/>
            <a:ext cx="93100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ה' מצווה את </a:t>
            </a:r>
            <a:r>
              <a:rPr lang="he-IL" sz="44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בנ</a:t>
            </a:r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''י להקריב קרבן פסח</a:t>
            </a:r>
          </a:p>
          <a:p>
            <a:pPr algn="ctr"/>
            <a:r>
              <a:rPr lang="he-IL" sz="44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בי''ד</a:t>
            </a:r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ניסן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9476D34-15BB-4ED1-942B-C047D174E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115" y="2524772"/>
            <a:ext cx="5529418" cy="37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 descr="סימן שאלה">
            <a:extLst>
              <a:ext uri="{FF2B5EF4-FFF2-40B4-BE49-F238E27FC236}">
                <a16:creationId xmlns:a16="http://schemas.microsoft.com/office/drawing/2014/main" id="{296A68CB-AC27-4D8C-8A0F-9A2638CB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2103"/>
            <a:ext cx="1440402" cy="1440402"/>
          </a:xfrm>
          <a:prstGeom prst="rect">
            <a:avLst/>
          </a:prstGeom>
        </p:spPr>
      </p:pic>
      <p:pic>
        <p:nvPicPr>
          <p:cNvPr id="6" name="גרפיקה 5" descr="סימן שאלה">
            <a:extLst>
              <a:ext uri="{FF2B5EF4-FFF2-40B4-BE49-F238E27FC236}">
                <a16:creationId xmlns:a16="http://schemas.microsoft.com/office/drawing/2014/main" id="{A241E907-0843-45F7-B662-A3A007D18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373" y="514877"/>
            <a:ext cx="1440402" cy="144040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1529574" y="976542"/>
            <a:ext cx="85524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להטמין את החמץ ולאכול מצות שבעה ימים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9476D34-15BB-4ED1-942B-C047D174E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114" y="2544853"/>
            <a:ext cx="5529418" cy="37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 descr="סימן שאלה">
            <a:extLst>
              <a:ext uri="{FF2B5EF4-FFF2-40B4-BE49-F238E27FC236}">
                <a16:creationId xmlns:a16="http://schemas.microsoft.com/office/drawing/2014/main" id="{296A68CB-AC27-4D8C-8A0F-9A2638CB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2103"/>
            <a:ext cx="1440402" cy="1440402"/>
          </a:xfrm>
          <a:prstGeom prst="rect">
            <a:avLst/>
          </a:prstGeom>
        </p:spPr>
      </p:pic>
      <p:pic>
        <p:nvPicPr>
          <p:cNvPr id="6" name="גרפיקה 5" descr="סימן שאלה">
            <a:extLst>
              <a:ext uri="{FF2B5EF4-FFF2-40B4-BE49-F238E27FC236}">
                <a16:creationId xmlns:a16="http://schemas.microsoft.com/office/drawing/2014/main" id="{A241E907-0843-45F7-B662-A3A007D18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000" y="16994"/>
            <a:ext cx="1440402" cy="144040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1137650" y="580233"/>
            <a:ext cx="92301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המשקוף ומזוזות הבית מסומנים בדם הפסח, ואז יפסח ה' על הבית ולא ייתן למשחית להיכנס ולפגוע בבכורי ישראל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2F11DF6-54C4-4015-B64F-987FDD66F4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35" t="3166" r="34274" b="2626"/>
          <a:stretch/>
        </p:blipFill>
        <p:spPr>
          <a:xfrm>
            <a:off x="3959440" y="2534843"/>
            <a:ext cx="3586580" cy="3977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5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890F9B6-05FA-44EB-A90A-F56EECC896D6}"/>
              </a:ext>
            </a:extLst>
          </p:cNvPr>
          <p:cNvSpPr/>
          <p:nvPr/>
        </p:nvSpPr>
        <p:spPr>
          <a:xfrm>
            <a:off x="498629" y="1029808"/>
            <a:ext cx="11194741" cy="38448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הקב''ה</a:t>
            </a:r>
            <a:r>
              <a:rPr lang="he-IL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הנחית על פרעה כבר כמעט את כל המכות, ובני ישראל כבר יכולים לצאת ממצרים!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אך אי אפשר לצאת לגאולה לפני שמתכוננים היטב.  </a:t>
            </a:r>
          </a:p>
        </p:txBody>
      </p:sp>
    </p:spTree>
    <p:extLst>
      <p:ext uri="{BB962C8B-B14F-4D97-AF65-F5344CB8AC3E}">
        <p14:creationId xmlns:p14="http://schemas.microsoft.com/office/powerpoint/2010/main" val="39033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1432</TotalTime>
  <Words>518</Words>
  <Application>Microsoft Office PowerPoint</Application>
  <PresentationFormat>מסך רחב</PresentationFormat>
  <Paragraphs>65</Paragraphs>
  <Slides>33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יונים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צביה שיינר</dc:creator>
  <cp:lastModifiedBy>שטערני פש</cp:lastModifiedBy>
  <cp:revision>62</cp:revision>
  <dcterms:created xsi:type="dcterms:W3CDTF">2020-12-08T17:42:17Z</dcterms:created>
  <dcterms:modified xsi:type="dcterms:W3CDTF">2021-08-16T18:41:44Z</dcterms:modified>
</cp:coreProperties>
</file>