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sldIdLst>
    <p:sldId id="367" r:id="rId2"/>
    <p:sldId id="372" r:id="rId3"/>
    <p:sldId id="368" r:id="rId4"/>
    <p:sldId id="373" r:id="rId5"/>
    <p:sldId id="361" r:id="rId6"/>
    <p:sldId id="370" r:id="rId7"/>
    <p:sldId id="358" r:id="rId8"/>
  </p:sldIdLst>
  <p:sldSz cx="12192000" cy="6858000"/>
  <p:notesSz cx="6858000" cy="9144000"/>
  <p:embeddedFontLst>
    <p:embeddedFont>
      <p:font typeface="EFT_Authentica" panose="01000503000000020003" pitchFamily="2" charset="-79"/>
      <p:regular r:id="rId9"/>
    </p:embeddedFont>
    <p:embeddedFont>
      <p:font typeface="EFT_Matcon" panose="01000503000000020003" pitchFamily="2" charset="-79"/>
      <p:regular r:id="rId10"/>
      <p:bold r:id="rId11"/>
    </p:embeddedFont>
    <p:embeddedFont>
      <p:font typeface="EFT_Zrima" panose="01000503000000020003" pitchFamily="2" charset="-79"/>
      <p:regular r:id="rId12"/>
      <p:bold r:id="rId13"/>
    </p:embeddedFont>
    <p:embeddedFont>
      <p:font typeface="FbMelatef Mudgash" panose="02020803050405020304" pitchFamily="18" charset="-79"/>
      <p:bold r:id="rId14"/>
    </p:embeddedFont>
    <p:embeddedFont>
      <p:font typeface="Guttman Yad" panose="02010401010101010101" pitchFamily="2" charset="-79"/>
      <p:regular r:id="rId15"/>
    </p:embeddedFont>
    <p:embeddedFont>
      <p:font typeface="Segoe UI Semilight" panose="020B0402040204020203" pitchFamily="34" charset="0"/>
      <p:regular r:id="rId16"/>
      <p:italic r:id="rId17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3F4"/>
    <a:srgbClr val="51D4FD"/>
    <a:srgbClr val="6BDAFD"/>
    <a:srgbClr val="8FCFFF"/>
    <a:srgbClr val="79C6FF"/>
    <a:srgbClr val="7BDEFD"/>
    <a:srgbClr val="CC0099"/>
    <a:srgbClr val="FF6699"/>
    <a:srgbClr val="804A02"/>
    <a:srgbClr val="4F2E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59" autoAdjust="0"/>
    <p:restoredTop sz="94660"/>
  </p:normalViewPr>
  <p:slideViewPr>
    <p:cSldViewPr snapToGrid="0">
      <p:cViewPr varScale="1">
        <p:scale>
          <a:sx n="42" d="100"/>
          <a:sy n="42" d="100"/>
        </p:scale>
        <p:origin x="84" y="15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38B4923-5858-20EF-1009-EC8BC011D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AC237362-EC53-78AC-D3F5-BC01CDB14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36D3257-E063-5972-365F-2CC331F74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1084AFC-A4AB-01E0-9CE7-237F61F6A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6D45B82-D0FE-64F1-1758-34F41B7F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82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F902C9E-2396-3761-3A93-B348AAEFA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9644408-836D-8129-FF54-D3728DC42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F41F0B2-7F12-39C4-7601-441B200A7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4ED3E64-9C8E-B8CE-DCF0-4FD5F4F0D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06DF2089-6A6C-B635-6796-452C0B427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4897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3122131B-E7E0-7CE9-21EA-04CD9D363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CF633829-0B9D-FB09-91F7-2EC781A5C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7BD29A7-80D6-E718-7444-2BAD2787D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3FF19D1-07E1-2059-A611-68B62530B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49944DD-68AA-FA97-47B1-BBB6CE88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4638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B321A62-9E4B-EEBA-DE43-25604B3FC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BECE82D-8C49-CDE0-91BD-01D9ED0DF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50D03D0-B1AC-E56B-8AB2-9A4A1A742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2B2C446-2480-03CC-5CE6-4693A1F11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C162DB1-77B9-591E-91F3-FD5930641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5054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E717621-62B8-88FB-07E2-21332E65D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4C4FA6D-52D1-C2AF-DE7D-7DDC3BBC1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18D97BB-2A9D-E8B2-17CC-004112599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595A1DE-B1F9-FBB1-0892-13E485269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A656248-D31C-B726-5147-1AFF64853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68681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34A158B-FA14-72BF-4ABF-5CD3AABBD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FBD010C-0A7D-FF2F-05C4-5E3EDF34F2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4139CDE-0A63-35C6-8E66-202AF8721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D2B7CDC-487D-4A3A-F6B2-C036B3B18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C4D360BD-1679-0E2F-E628-113AC5BAF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39573EBB-A4CC-0A8B-C6CC-6871259FE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81896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B838561-061D-82E0-4334-C730777B8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A213BE7-DDCF-F3AA-08A7-C01CF1F4C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468E574-2D1E-D39E-9DDB-954B3B554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44FF4417-452D-96A4-797A-3FA2A8A74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CC507F02-511F-2723-F461-A8762DC3D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BD7D1B79-FD4E-1F86-26F1-598B849EB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1DEEEA88-B122-F489-6B23-490727907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0B26D5BB-D208-60E8-17B9-2B6DF484B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17736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728102B-6E05-A6DD-050F-49E0B2A94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739812B6-A344-DEF8-7A88-FB6C4294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9C7FFD11-8FB2-894C-A00F-092E3B199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0E000585-E681-9EFD-D48E-E8B23D912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92403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3CDA34BB-395B-0B65-B6DE-C7FE1BA97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10712F50-94D5-4771-677D-4918E5B74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E32CE0A-B740-4C2A-3807-7BE2AA2B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93350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67F5215-4220-E948-E6B7-082931A77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4FE9761-9907-A8F3-A378-B25C5219A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BA8F803C-335C-2F5C-A6E9-C975E0C64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7A5D1C9-7F32-856E-8E72-360C3E263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F999A12-B52A-9252-D665-A29BC2D2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3FC8FA9-15C8-FE85-E9FA-9CA5B433B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1305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125583D-A1D7-C093-5A9C-9A4EC0EC9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459E420A-3985-7E19-BBC3-A041B2A8B7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25FB11DD-ACCC-C496-B995-4CA5347A75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C5D7B47-744C-57B7-00E2-31E3269A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09ADA3C-6609-4BF4-5101-1406577BF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FE92D532-9D6D-1360-1B2A-77F86BBAA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73034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39699701-572D-D125-9185-69A305D37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A7C5F9A-EC7C-138E-90A6-F22F64C86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54EBDA7-959D-287C-FECA-18EFD3932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6FC2E-336C-493C-BCBF-EE9244C1F99A}" type="datetimeFigureOut">
              <a:rPr lang="he-IL" smtClean="0"/>
              <a:t>ט"ז/תמוז/תשפ"ו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D003E1A-0A9B-30D7-0430-7ADC0C415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D6BE699-B0A2-BDB0-754C-66BAC420F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FFA23-2E9A-465F-BA7C-FE82DED608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9388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microsoft.com/office/2007/relationships/hdphoto" Target="../media/hdphoto4.wdp"/><Relationship Id="rId12" Type="http://schemas.microsoft.com/office/2007/relationships/hdphoto" Target="../media/hdphoto5.wdp"/><Relationship Id="rId17" Type="http://schemas.microsoft.com/office/2007/relationships/hdphoto" Target="../media/hdphoto7.wdp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3.wdp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Relationship Id="rId14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microsoft.com/office/2007/relationships/hdphoto" Target="../media/hdphoto4.wdp"/><Relationship Id="rId12" Type="http://schemas.microsoft.com/office/2007/relationships/hdphoto" Target="../media/hdphoto5.wdp"/><Relationship Id="rId17" Type="http://schemas.microsoft.com/office/2007/relationships/hdphoto" Target="../media/hdphoto7.wdp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3.wdp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Relationship Id="rId1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1.png"/><Relationship Id="rId17" Type="http://schemas.microsoft.com/office/2007/relationships/hdphoto" Target="../media/hdphoto4.wdp"/><Relationship Id="rId2" Type="http://schemas.openxmlformats.org/officeDocument/2006/relationships/image" Target="../media/image1.jpe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7.wdp"/><Relationship Id="rId5" Type="http://schemas.microsoft.com/office/2007/relationships/hdphoto" Target="../media/hdphoto3.wdp"/><Relationship Id="rId15" Type="http://schemas.openxmlformats.org/officeDocument/2006/relationships/image" Target="../media/image14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microsoft.com/office/2007/relationships/hdphoto" Target="../media/hdphoto5.wdp"/><Relationship Id="rId1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0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95176" y="0"/>
            <a:ext cx="49682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ulya" pitchFamily="2" charset="-79"/>
              </a:rPr>
              <a:t>ב"ה</a:t>
            </a:r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7CCA1451-83C4-6160-363F-D82099339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9689"/>
            <a:ext cx="1828800" cy="1117412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09181AE2-0557-172F-694A-DEBD77449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44728"/>
          <a:stretch>
            <a:fillRect/>
          </a:stretch>
        </p:blipFill>
        <p:spPr>
          <a:xfrm>
            <a:off x="508479" y="-453401"/>
            <a:ext cx="11079464" cy="4460136"/>
          </a:xfrm>
          <a:prstGeom prst="rect">
            <a:avLst/>
          </a:prstGeom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F081EB7C-6333-A354-0DDE-F200B5D0D7E1}"/>
              </a:ext>
            </a:extLst>
          </p:cNvPr>
          <p:cNvSpPr/>
          <p:nvPr/>
        </p:nvSpPr>
        <p:spPr>
          <a:xfrm>
            <a:off x="466327" y="492464"/>
            <a:ext cx="11217195" cy="227754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הלכות והליכות חלק ב' </a:t>
            </a:r>
          </a:p>
          <a:p>
            <a:pPr algn="ctr"/>
            <a:r>
              <a:rPr lang="he-IL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הלכות שבת</a:t>
            </a:r>
          </a:p>
          <a:p>
            <a:pPr algn="ctr"/>
            <a:r>
              <a:rPr lang="he-IL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פרק א' – קדושת והכנסת השבת</a:t>
            </a:r>
            <a:endParaRPr lang="he-IL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F3AEA7E0-6DD6-ADDE-881F-8D0FEAAEE0A5}"/>
              </a:ext>
            </a:extLst>
          </p:cNvPr>
          <p:cNvSpPr/>
          <p:nvPr/>
        </p:nvSpPr>
        <p:spPr>
          <a:xfrm>
            <a:off x="2922336" y="2725296"/>
            <a:ext cx="5902036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54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"בדרך לשבת..."</a:t>
            </a: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5CAE3E71-F046-5A84-A1C8-281ED9D169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0766" y="3481753"/>
            <a:ext cx="5771712" cy="2925742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4EC6C30F-971A-682A-8CD9-9F8E942EEB7B}"/>
              </a:ext>
            </a:extLst>
          </p:cNvPr>
          <p:cNvSpPr/>
          <p:nvPr/>
        </p:nvSpPr>
        <p:spPr>
          <a:xfrm>
            <a:off x="3042785" y="4725394"/>
            <a:ext cx="6064278" cy="132343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4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בחרו מספר מ- 1 עד 13 </a:t>
            </a:r>
            <a:r>
              <a:rPr lang="he-IL" sz="36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וכתבו אותו על פתק בצד.</a:t>
            </a:r>
            <a:endParaRPr lang="he-IL" sz="4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0BDEC241-86D7-79EE-4AEE-E65A3171ECB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47"/>
          <a:stretch>
            <a:fillRect/>
          </a:stretch>
        </p:blipFill>
        <p:spPr>
          <a:xfrm>
            <a:off x="9835507" y="5882513"/>
            <a:ext cx="2314341" cy="9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5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56851-E465-43E8-6623-ECD2F4728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46CB081D-D78C-BCBF-F811-E1E8D4A079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0" b="1264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8BAC593-909F-5CBA-8BCE-D17EDBC3F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8" y="-1072342"/>
            <a:ext cx="11887380" cy="79303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141C96-FC4D-EA51-6892-1A80C43B6BCE}"/>
              </a:ext>
            </a:extLst>
          </p:cNvPr>
          <p:cNvSpPr txBox="1"/>
          <p:nvPr/>
        </p:nvSpPr>
        <p:spPr>
          <a:xfrm>
            <a:off x="11695176" y="0"/>
            <a:ext cx="49682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ulya" pitchFamily="2" charset="-79"/>
              </a:rPr>
              <a:t>ב"ה</a:t>
            </a:r>
          </a:p>
        </p:txBody>
      </p:sp>
      <p:pic>
        <p:nvPicPr>
          <p:cNvPr id="24" name="תמונה 23">
            <a:extLst>
              <a:ext uri="{FF2B5EF4-FFF2-40B4-BE49-F238E27FC236}">
                <a16:creationId xmlns:a16="http://schemas.microsoft.com/office/drawing/2014/main" id="{C8951D42-2613-4083-4541-3DEFA1FEE82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0" b="92667" l="8000" r="91000">
                        <a14:foregroundMark x1="42000" y1="84667" x2="42000" y2="84667"/>
                        <a14:foregroundMark x1="12333" y1="90000" x2="12333" y2="90000"/>
                        <a14:foregroundMark x1="13000" y1="11000" x2="13000" y2="11000"/>
                        <a14:foregroundMark x1="8667" y1="8333" x2="8667" y2="8333"/>
                        <a14:foregroundMark x1="8333" y1="7667" x2="8333" y2="7667"/>
                        <a14:foregroundMark x1="91333" y1="8667" x2="91333" y2="8667"/>
                        <a14:foregroundMark x1="77333" y1="6667" x2="77333" y2="6667"/>
                        <a14:foregroundMark x1="55667" y1="6333" x2="55667" y2="6333"/>
                        <a14:foregroundMark x1="59000" y1="3667" x2="59000" y2="3667"/>
                        <a14:foregroundMark x1="64667" y1="3333" x2="64667" y2="3333"/>
                        <a14:foregroundMark x1="29667" y1="84333" x2="31333" y2="84333"/>
                        <a14:foregroundMark x1="23000" y1="89000" x2="23000" y2="89000"/>
                        <a14:foregroundMark x1="12333" y1="91000" x2="12333" y2="91000"/>
                        <a14:foregroundMark x1="10333" y1="91000" x2="10333" y2="91000"/>
                        <a14:foregroundMark x1="86333" y1="92667" x2="86333" y2="92667"/>
                        <a14:backgroundMark x1="65333" y1="4333" x2="65333" y2="4333"/>
                        <a14:backgroundMark x1="59667" y1="4000" x2="59667" y2="4000"/>
                        <a14:backgroundMark x1="65000" y1="3000" x2="65000" y2="3000"/>
                        <a14:backgroundMark x1="64333" y1="3667" x2="64333" y2="3667"/>
                        <a14:backgroundMark x1="60000" y1="4333" x2="60000" y2="4333"/>
                        <a14:backgroundMark x1="87000" y1="93333" x2="87000" y2="93333"/>
                        <a14:backgroundMark x1="85667" y1="93333" x2="85667" y2="93333"/>
                        <a14:backgroundMark x1="87333" y1="92333" x2="87333" y2="92333"/>
                        <a14:backgroundMark x1="86333" y1="92333" x2="86333" y2="92333"/>
                        <a14:backgroundMark x1="87000" y1="93000" x2="87000" y2="93000"/>
                        <a14:backgroundMark x1="59667" y1="4333" x2="59667" y2="4333"/>
                        <a14:backgroundMark x1="59000" y1="4333" x2="59000" y2="4333"/>
                        <a14:backgroundMark x1="60000" y1="4000" x2="60000" y2="4000"/>
                        <a14:backgroundMark x1="60000" y1="3333" x2="60000" y2="3333"/>
                        <a14:backgroundMark x1="58333" y1="4000" x2="58333" y2="4000"/>
                        <a14:backgroundMark x1="65333" y1="3000" x2="65333" y2="3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29485">
            <a:off x="3019516" y="2696046"/>
            <a:ext cx="2256784" cy="2233529"/>
          </a:xfrm>
          <a:prstGeom prst="rect">
            <a:avLst/>
          </a:prstGeom>
        </p:spPr>
      </p:pic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86D9E40C-0E99-01B3-B967-657712C400A4}"/>
              </a:ext>
            </a:extLst>
          </p:cNvPr>
          <p:cNvSpPr txBox="1"/>
          <p:nvPr/>
        </p:nvSpPr>
        <p:spPr>
          <a:xfrm rot="20513024">
            <a:off x="3062848" y="2569076"/>
            <a:ext cx="1817255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  <a:p>
            <a:r>
              <a:rPr lang="he-IL" sz="2400" dirty="0">
                <a:latin typeface="EFT_Authentica" panose="01000503000000020003" pitchFamily="2" charset="-79"/>
                <a:cs typeface="EFT_Authentica" panose="01000503000000020003" pitchFamily="2" charset="-79"/>
              </a:rPr>
              <a:t>יום ______</a:t>
            </a:r>
          </a:p>
          <a:p>
            <a:r>
              <a:rPr lang="he-IL" sz="2400" dirty="0">
                <a:latin typeface="EFT_Authentica" panose="01000503000000020003" pitchFamily="2" charset="-79"/>
                <a:cs typeface="EFT_Authentica" panose="01000503000000020003" pitchFamily="2" charset="-79"/>
              </a:rPr>
              <a:t>לבדוק את הכיסים של המעיל – לוודא שאין שם כסף.</a:t>
            </a:r>
          </a:p>
          <a:p>
            <a:r>
              <a:rPr lang="he-IL" sz="2400" dirty="0">
                <a:latin typeface="EFT_Authentica" panose="01000503000000020003" pitchFamily="2" charset="-79"/>
                <a:cs typeface="EFT_Authentica" panose="01000503000000020003" pitchFamily="2" charset="-79"/>
              </a:rPr>
              <a:t>(הלכה כ')</a:t>
            </a:r>
          </a:p>
        </p:txBody>
      </p:sp>
      <p:grpSp>
        <p:nvGrpSpPr>
          <p:cNvPr id="51" name="קבוצה 50">
            <a:extLst>
              <a:ext uri="{FF2B5EF4-FFF2-40B4-BE49-F238E27FC236}">
                <a16:creationId xmlns:a16="http://schemas.microsoft.com/office/drawing/2014/main" id="{84B157ED-A087-622C-70C6-DA5EE85C1F61}"/>
              </a:ext>
            </a:extLst>
          </p:cNvPr>
          <p:cNvGrpSpPr/>
          <p:nvPr/>
        </p:nvGrpSpPr>
        <p:grpSpPr>
          <a:xfrm rot="490477">
            <a:off x="8918817" y="350378"/>
            <a:ext cx="3023851" cy="2839605"/>
            <a:chOff x="9392899" y="733954"/>
            <a:chExt cx="2489966" cy="2945582"/>
          </a:xfrm>
        </p:grpSpPr>
        <p:pic>
          <p:nvPicPr>
            <p:cNvPr id="12" name="תמונה 11">
              <a:extLst>
                <a:ext uri="{FF2B5EF4-FFF2-40B4-BE49-F238E27FC236}">
                  <a16:creationId xmlns:a16="http://schemas.microsoft.com/office/drawing/2014/main" id="{710A86A5-E175-454D-3136-8F3E5045F2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261" b="90000" l="9589" r="89954">
                          <a14:foregroundMark x1="62100" y1="8261" x2="62100" y2="8261"/>
                        </a14:backgroundRemoval>
                      </a14:imgEffect>
                    </a14:imgLayer>
                  </a14:imgProps>
                </a:ext>
              </a:extLst>
            </a:blip>
            <a:srcRect l="15041" t="5219" r="8516" b="8675"/>
            <a:stretch/>
          </p:blipFill>
          <p:spPr>
            <a:xfrm>
              <a:off x="9392899" y="733954"/>
              <a:ext cx="2489966" cy="2945582"/>
            </a:xfrm>
            <a:prstGeom prst="rect">
              <a:avLst/>
            </a:prstGeom>
          </p:spPr>
        </p:pic>
        <p:sp>
          <p:nvSpPr>
            <p:cNvPr id="27" name="תיבת טקסט 26">
              <a:extLst>
                <a:ext uri="{FF2B5EF4-FFF2-40B4-BE49-F238E27FC236}">
                  <a16:creationId xmlns:a16="http://schemas.microsoft.com/office/drawing/2014/main" id="{2E871A50-620C-41A1-0448-09DD9BCA81DB}"/>
                </a:ext>
              </a:extLst>
            </p:cNvPr>
            <p:cNvSpPr txBox="1"/>
            <p:nvPr/>
          </p:nvSpPr>
          <p:spPr>
            <a:xfrm>
              <a:off x="9629962" y="1147500"/>
              <a:ext cx="2039469" cy="191557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יום  ______</a:t>
              </a:r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ללכת לירקן. הוא הודיע שביום שני יקבל גזרים משובחים, שקשה להשיג.   (הלכה ד)</a:t>
              </a:r>
            </a:p>
          </p:txBody>
        </p:sp>
        <p:sp>
          <p:nvSpPr>
            <p:cNvPr id="38" name="מלבן 37">
              <a:extLst>
                <a:ext uri="{FF2B5EF4-FFF2-40B4-BE49-F238E27FC236}">
                  <a16:creationId xmlns:a16="http://schemas.microsoft.com/office/drawing/2014/main" id="{EB0E6826-5F5A-289F-7EBE-43A70C494486}"/>
                </a:ext>
              </a:extLst>
            </p:cNvPr>
            <p:cNvSpPr/>
            <p:nvPr/>
          </p:nvSpPr>
          <p:spPr>
            <a:xfrm>
              <a:off x="9938125" y="1472363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57" name="קבוצה 56">
            <a:extLst>
              <a:ext uri="{FF2B5EF4-FFF2-40B4-BE49-F238E27FC236}">
                <a16:creationId xmlns:a16="http://schemas.microsoft.com/office/drawing/2014/main" id="{3111749F-8874-F35B-AE5A-FFE43D9A33C0}"/>
              </a:ext>
            </a:extLst>
          </p:cNvPr>
          <p:cNvGrpSpPr/>
          <p:nvPr/>
        </p:nvGrpSpPr>
        <p:grpSpPr>
          <a:xfrm>
            <a:off x="7242923" y="738535"/>
            <a:ext cx="2055633" cy="2925543"/>
            <a:chOff x="9639542" y="3471327"/>
            <a:chExt cx="2055633" cy="2925543"/>
          </a:xfrm>
        </p:grpSpPr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BBDC86A0-B4BF-9339-CD77-7CC587073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000" b="92667" l="8000" r="91000">
                          <a14:foregroundMark x1="42000" y1="84667" x2="42000" y2="84667"/>
                          <a14:foregroundMark x1="12333" y1="90000" x2="12333" y2="90000"/>
                          <a14:foregroundMark x1="13000" y1="11000" x2="13000" y2="11000"/>
                          <a14:foregroundMark x1="8667" y1="8333" x2="8667" y2="8333"/>
                          <a14:foregroundMark x1="8333" y1="7667" x2="8333" y2="7667"/>
                          <a14:foregroundMark x1="91333" y1="8667" x2="91333" y2="8667"/>
                          <a14:foregroundMark x1="77333" y1="6667" x2="77333" y2="6667"/>
                          <a14:foregroundMark x1="55667" y1="6333" x2="55667" y2="6333"/>
                          <a14:foregroundMark x1="59000" y1="3667" x2="59000" y2="3667"/>
                          <a14:foregroundMark x1="64667" y1="3333" x2="64667" y2="3333"/>
                          <a14:foregroundMark x1="29667" y1="84333" x2="31333" y2="84333"/>
                          <a14:foregroundMark x1="23000" y1="89000" x2="23000" y2="89000"/>
                          <a14:foregroundMark x1="12333" y1="91000" x2="12333" y2="91000"/>
                          <a14:foregroundMark x1="10333" y1="91000" x2="10333" y2="91000"/>
                          <a14:foregroundMark x1="86333" y1="92667" x2="86333" y2="92667"/>
                          <a14:backgroundMark x1="65333" y1="4333" x2="65333" y2="4333"/>
                          <a14:backgroundMark x1="59667" y1="4000" x2="59667" y2="4000"/>
                          <a14:backgroundMark x1="65000" y1="3000" x2="65000" y2="3000"/>
                          <a14:backgroundMark x1="64333" y1="3667" x2="64333" y2="3667"/>
                          <a14:backgroundMark x1="60000" y1="4333" x2="60000" y2="4333"/>
                          <a14:backgroundMark x1="87000" y1="93333" x2="87000" y2="93333"/>
                          <a14:backgroundMark x1="85667" y1="93333" x2="85667" y2="93333"/>
                          <a14:backgroundMark x1="87333" y1="92333" x2="87333" y2="92333"/>
                          <a14:backgroundMark x1="86333" y1="92333" x2="86333" y2="92333"/>
                          <a14:backgroundMark x1="87000" y1="93000" x2="87000" y2="93000"/>
                          <a14:backgroundMark x1="59667" y1="4333" x2="59667" y2="4333"/>
                          <a14:backgroundMark x1="59000" y1="4333" x2="59000" y2="4333"/>
                          <a14:backgroundMark x1="60000" y1="4000" x2="60000" y2="4000"/>
                          <a14:backgroundMark x1="60000" y1="3333" x2="60000" y2="3333"/>
                          <a14:backgroundMark x1="58333" y1="4000" x2="58333" y2="4000"/>
                          <a14:backgroundMark x1="65333" y1="3000" x2="65333" y2="3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639542" y="3471327"/>
              <a:ext cx="2055633" cy="2925543"/>
            </a:xfrm>
            <a:prstGeom prst="rect">
              <a:avLst/>
            </a:prstGeom>
          </p:spPr>
        </p:pic>
        <p:sp>
          <p:nvSpPr>
            <p:cNvPr id="22" name="תיבת טקסט 21">
              <a:extLst>
                <a:ext uri="{FF2B5EF4-FFF2-40B4-BE49-F238E27FC236}">
                  <a16:creationId xmlns:a16="http://schemas.microsoft.com/office/drawing/2014/main" id="{C2AA93F0-C2F0-B8E4-7B81-C17C8A2C555E}"/>
                </a:ext>
              </a:extLst>
            </p:cNvPr>
            <p:cNvSpPr txBox="1"/>
            <p:nvPr/>
          </p:nvSpPr>
          <p:spPr>
            <a:xfrm>
              <a:off x="9772498" y="3680451"/>
              <a:ext cx="1629295" cy="258532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יום ________</a:t>
              </a:r>
            </a:p>
            <a:p>
              <a:r>
                <a:rPr lang="he-IL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אפשר כבר לחלק לכל אחד פרוסה מהעוגה, שסבתא שלחה לכבוד שבת.</a:t>
              </a:r>
            </a:p>
            <a:p>
              <a:r>
                <a:rPr lang="he-IL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(הלכה ה)</a:t>
              </a:r>
            </a:p>
          </p:txBody>
        </p:sp>
        <p:sp>
          <p:nvSpPr>
            <p:cNvPr id="39" name="מלבן 38">
              <a:extLst>
                <a:ext uri="{FF2B5EF4-FFF2-40B4-BE49-F238E27FC236}">
                  <a16:creationId xmlns:a16="http://schemas.microsoft.com/office/drawing/2014/main" id="{CD44EA96-1DF0-4058-B5A7-B27AA9DC50FD}"/>
                </a:ext>
              </a:extLst>
            </p:cNvPr>
            <p:cNvSpPr/>
            <p:nvPr/>
          </p:nvSpPr>
          <p:spPr>
            <a:xfrm>
              <a:off x="9856327" y="3680439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</a:p>
          </p:txBody>
        </p:sp>
      </p:grp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7BDBDE4E-7746-303A-61FA-0FB9DCBAE8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591406">
            <a:off x="8752005" y="2473199"/>
            <a:ext cx="2930889" cy="2762221"/>
          </a:xfrm>
          <a:prstGeom prst="rect">
            <a:avLst/>
          </a:prstGeom>
        </p:spPr>
      </p:pic>
      <p:sp>
        <p:nvSpPr>
          <p:cNvPr id="28" name="תיבת טקסט 27">
            <a:extLst>
              <a:ext uri="{FF2B5EF4-FFF2-40B4-BE49-F238E27FC236}">
                <a16:creationId xmlns:a16="http://schemas.microsoft.com/office/drawing/2014/main" id="{8B6BD592-E017-0F9A-12F6-A671EF41566F}"/>
              </a:ext>
            </a:extLst>
          </p:cNvPr>
          <p:cNvSpPr txBox="1"/>
          <p:nvPr/>
        </p:nvSpPr>
        <p:spPr>
          <a:xfrm rot="21376824">
            <a:off x="8926855" y="2974105"/>
            <a:ext cx="2349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>
                <a:latin typeface="EFT_Zrima" panose="01000503000000020003" pitchFamily="2" charset="-79"/>
                <a:cs typeface="EFT_Zrima" panose="01000503000000020003" pitchFamily="2" charset="-79"/>
              </a:rPr>
              <a:t>יום  ______</a:t>
            </a:r>
          </a:p>
          <a:p>
            <a:r>
              <a:rPr lang="he-IL" sz="2400" b="1" dirty="0">
                <a:latin typeface="EFT_Zrima" panose="01000503000000020003" pitchFamily="2" charset="-79"/>
                <a:cs typeface="EFT_Zrima" panose="01000503000000020003" pitchFamily="2" charset="-79"/>
              </a:rPr>
              <a:t>להזדרז לקנות חלב, גבינה בשביל יוסי וגם גלידה.    (הלכה ז)</a:t>
            </a:r>
          </a:p>
        </p:txBody>
      </p:sp>
      <p:sp>
        <p:nvSpPr>
          <p:cNvPr id="40" name="מלבן 39">
            <a:extLst>
              <a:ext uri="{FF2B5EF4-FFF2-40B4-BE49-F238E27FC236}">
                <a16:creationId xmlns:a16="http://schemas.microsoft.com/office/drawing/2014/main" id="{A8FC9682-F20A-5F2A-3BBA-0DDEB148A984}"/>
              </a:ext>
            </a:extLst>
          </p:cNvPr>
          <p:cNvSpPr/>
          <p:nvPr/>
        </p:nvSpPr>
        <p:spPr>
          <a:xfrm rot="21328620">
            <a:off x="9190889" y="2832065"/>
            <a:ext cx="386669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he-IL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מלבן 41">
            <a:extLst>
              <a:ext uri="{FF2B5EF4-FFF2-40B4-BE49-F238E27FC236}">
                <a16:creationId xmlns:a16="http://schemas.microsoft.com/office/drawing/2014/main" id="{AD6FD3CD-3B8C-7D73-0BD1-525F60EAECE9}"/>
              </a:ext>
            </a:extLst>
          </p:cNvPr>
          <p:cNvSpPr/>
          <p:nvPr/>
        </p:nvSpPr>
        <p:spPr>
          <a:xfrm rot="20460771">
            <a:off x="3233585" y="3073320"/>
            <a:ext cx="342725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grpSp>
        <p:nvGrpSpPr>
          <p:cNvPr id="60" name="קבוצה 59">
            <a:extLst>
              <a:ext uri="{FF2B5EF4-FFF2-40B4-BE49-F238E27FC236}">
                <a16:creationId xmlns:a16="http://schemas.microsoft.com/office/drawing/2014/main" id="{A6DE522B-9ED2-43D9-2536-EB83D2F1186C}"/>
              </a:ext>
            </a:extLst>
          </p:cNvPr>
          <p:cNvGrpSpPr/>
          <p:nvPr/>
        </p:nvGrpSpPr>
        <p:grpSpPr>
          <a:xfrm>
            <a:off x="2875132" y="4400883"/>
            <a:ext cx="2974891" cy="2275000"/>
            <a:chOff x="2974570" y="4045108"/>
            <a:chExt cx="2974891" cy="2275000"/>
          </a:xfrm>
        </p:grpSpPr>
        <p:pic>
          <p:nvPicPr>
            <p:cNvPr id="25" name="תמונה 24">
              <a:extLst>
                <a:ext uri="{FF2B5EF4-FFF2-40B4-BE49-F238E27FC236}">
                  <a16:creationId xmlns:a16="http://schemas.microsoft.com/office/drawing/2014/main" id="{0623EAC4-7369-CCCC-EC7A-72E2A58F6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2974570" y="4045108"/>
              <a:ext cx="2974891" cy="2275000"/>
            </a:xfrm>
            <a:prstGeom prst="rect">
              <a:avLst/>
            </a:prstGeom>
          </p:spPr>
        </p:pic>
        <p:sp>
          <p:nvSpPr>
            <p:cNvPr id="30" name="תיבת טקסט 29">
              <a:extLst>
                <a:ext uri="{FF2B5EF4-FFF2-40B4-BE49-F238E27FC236}">
                  <a16:creationId xmlns:a16="http://schemas.microsoft.com/office/drawing/2014/main" id="{602BC857-144C-49F3-0A81-42909018A38B}"/>
                </a:ext>
              </a:extLst>
            </p:cNvPr>
            <p:cNvSpPr txBox="1"/>
            <p:nvPr/>
          </p:nvSpPr>
          <p:spPr>
            <a:xfrm>
              <a:off x="3083134" y="4141240"/>
              <a:ext cx="2442805" cy="206210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2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     יום ______</a:t>
              </a:r>
            </a:p>
            <a:p>
              <a:r>
                <a:rPr lang="he-IL" sz="22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השבוע לפנות זמן בלי נדר לאפות חלות ולקיים מצוות הפרשת חלה...</a:t>
              </a:r>
            </a:p>
            <a:p>
              <a:pPr algn="ctr"/>
              <a:r>
                <a:rPr lang="he-IL" sz="22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(הלכה כ"א)</a:t>
              </a:r>
            </a:p>
          </p:txBody>
        </p:sp>
        <p:sp>
          <p:nvSpPr>
            <p:cNvPr id="43" name="מלבן 42">
              <a:extLst>
                <a:ext uri="{FF2B5EF4-FFF2-40B4-BE49-F238E27FC236}">
                  <a16:creationId xmlns:a16="http://schemas.microsoft.com/office/drawing/2014/main" id="{BD33662E-3424-63DA-5E45-D9AB8AB81DAF}"/>
                </a:ext>
              </a:extLst>
            </p:cNvPr>
            <p:cNvSpPr/>
            <p:nvPr/>
          </p:nvSpPr>
          <p:spPr>
            <a:xfrm>
              <a:off x="3237221" y="4447776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9</a:t>
              </a:r>
            </a:p>
          </p:txBody>
        </p:sp>
      </p:grpSp>
      <p:grpSp>
        <p:nvGrpSpPr>
          <p:cNvPr id="54" name="קבוצה 53">
            <a:extLst>
              <a:ext uri="{FF2B5EF4-FFF2-40B4-BE49-F238E27FC236}">
                <a16:creationId xmlns:a16="http://schemas.microsoft.com/office/drawing/2014/main" id="{5EA200C0-7EFF-2E24-BF66-EF041A4A5884}"/>
              </a:ext>
            </a:extLst>
          </p:cNvPr>
          <p:cNvGrpSpPr/>
          <p:nvPr/>
        </p:nvGrpSpPr>
        <p:grpSpPr>
          <a:xfrm>
            <a:off x="2610468" y="693864"/>
            <a:ext cx="2389558" cy="2536286"/>
            <a:chOff x="2617203" y="153953"/>
            <a:chExt cx="2389558" cy="2536286"/>
          </a:xfrm>
        </p:grpSpPr>
        <p:pic>
          <p:nvPicPr>
            <p:cNvPr id="21" name="תמונה 20">
              <a:extLst>
                <a:ext uri="{FF2B5EF4-FFF2-40B4-BE49-F238E27FC236}">
                  <a16:creationId xmlns:a16="http://schemas.microsoft.com/office/drawing/2014/main" id="{1998E2BB-D405-8DC2-0659-1F9D56417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0833528">
              <a:off x="2617203" y="153953"/>
              <a:ext cx="2389558" cy="2536286"/>
            </a:xfrm>
            <a:prstGeom prst="rect">
              <a:avLst/>
            </a:prstGeom>
          </p:spPr>
        </p:pic>
        <p:sp>
          <p:nvSpPr>
            <p:cNvPr id="34" name="תיבת טקסט 33">
              <a:extLst>
                <a:ext uri="{FF2B5EF4-FFF2-40B4-BE49-F238E27FC236}">
                  <a16:creationId xmlns:a16="http://schemas.microsoft.com/office/drawing/2014/main" id="{AC3C4A22-9FB2-0477-BCE7-740F5A25C686}"/>
                </a:ext>
              </a:extLst>
            </p:cNvPr>
            <p:cNvSpPr txBox="1"/>
            <p:nvPr/>
          </p:nvSpPr>
          <p:spPr>
            <a:xfrm>
              <a:off x="2700715" y="481994"/>
              <a:ext cx="2100528" cy="178510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       יום  ______</a:t>
              </a:r>
            </a:p>
            <a:p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להזכיר לקצוץ את </a:t>
              </a:r>
              <a:r>
                <a:rPr lang="he-IL" sz="2200" b="1" dirty="0" err="1">
                  <a:latin typeface="EFT_Zrima" panose="01000503000000020003" pitchFamily="2" charset="-79"/>
                  <a:cs typeface="EFT_Zrima" panose="01000503000000020003" pitchFamily="2" charset="-79"/>
                </a:rPr>
                <a:t>הצפורניים</a:t>
              </a:r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 של הידיים.</a:t>
              </a:r>
            </a:p>
            <a:p>
              <a:pPr algn="ctr"/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(הלכה ט"ז)</a:t>
              </a:r>
            </a:p>
          </p:txBody>
        </p:sp>
        <p:sp>
          <p:nvSpPr>
            <p:cNvPr id="44" name="מלבן 43">
              <a:extLst>
                <a:ext uri="{FF2B5EF4-FFF2-40B4-BE49-F238E27FC236}">
                  <a16:creationId xmlns:a16="http://schemas.microsoft.com/office/drawing/2014/main" id="{DCD0D65B-B61B-36BF-C2B8-F36269EA481D}"/>
                </a:ext>
              </a:extLst>
            </p:cNvPr>
            <p:cNvSpPr/>
            <p:nvPr/>
          </p:nvSpPr>
          <p:spPr>
            <a:xfrm>
              <a:off x="2912206" y="1465636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7</a:t>
              </a:r>
            </a:p>
          </p:txBody>
        </p:sp>
      </p:grpSp>
      <p:grpSp>
        <p:nvGrpSpPr>
          <p:cNvPr id="61" name="קבוצה 60">
            <a:extLst>
              <a:ext uri="{FF2B5EF4-FFF2-40B4-BE49-F238E27FC236}">
                <a16:creationId xmlns:a16="http://schemas.microsoft.com/office/drawing/2014/main" id="{6C65EB1A-4F1C-0F06-8E88-858C6B5DAF7B}"/>
              </a:ext>
            </a:extLst>
          </p:cNvPr>
          <p:cNvGrpSpPr/>
          <p:nvPr/>
        </p:nvGrpSpPr>
        <p:grpSpPr>
          <a:xfrm>
            <a:off x="604216" y="4196417"/>
            <a:ext cx="2410193" cy="2077231"/>
            <a:chOff x="604216" y="4196417"/>
            <a:chExt cx="2410193" cy="2077231"/>
          </a:xfrm>
        </p:grpSpPr>
        <p:pic>
          <p:nvPicPr>
            <p:cNvPr id="18" name="תמונה 17">
              <a:extLst>
                <a:ext uri="{FF2B5EF4-FFF2-40B4-BE49-F238E27FC236}">
                  <a16:creationId xmlns:a16="http://schemas.microsoft.com/office/drawing/2014/main" id="{CB577E68-2034-A74E-9604-98AA02E94C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391" b="84783" l="8676" r="93151">
                          <a14:foregroundMark x1="88128" y1="12609" x2="88128" y2="12609"/>
                          <a14:foregroundMark x1="49772" y1="9565" x2="49772" y2="9565"/>
                          <a14:foregroundMark x1="45662" y1="8696" x2="45662" y2="8696"/>
                          <a14:foregroundMark x1="52511" y1="9130" x2="52511" y2="9130"/>
                          <a14:foregroundMark x1="93151" y1="51304" x2="93151" y2="51304"/>
                          <a14:foregroundMark x1="13699" y1="77826" x2="13699" y2="77826"/>
                          <a14:foregroundMark x1="12785" y1="85217" x2="12785" y2="85217"/>
                          <a14:foregroundMark x1="41096" y1="7391" x2="41096" y2="7391"/>
                          <a14:foregroundMark x1="48858" y1="7391" x2="48858" y2="7391"/>
                          <a14:foregroundMark x1="91781" y1="49565" x2="91781" y2="49565"/>
                          <a14:foregroundMark x1="91781" y1="46522" x2="91781" y2="46522"/>
                          <a14:foregroundMark x1="92366" y1="52174" x2="91781" y2="63043"/>
                          <a14:foregroundMark x1="92436" y1="50870" x2="92366" y2="52174"/>
                          <a14:foregroundMark x1="92506" y1="49565" x2="92436" y2="50870"/>
                          <a14:foregroundMark x1="92694" y1="46087" x2="92506" y2="49565"/>
                          <a14:backgroundMark x1="94521" y1="52174" x2="94521" y2="52174"/>
                          <a14:backgroundMark x1="93607" y1="52174" x2="93607" y2="52174"/>
                          <a14:backgroundMark x1="94064" y1="52174" x2="94064" y2="52174"/>
                          <a14:backgroundMark x1="94064" y1="50870" x2="94064" y2="50870"/>
                          <a14:backgroundMark x1="94521" y1="49565" x2="94521" y2="49565"/>
                          <a14:backgroundMark x1="94521" y1="49565" x2="94521" y2="45652"/>
                        </a14:backgroundRemoval>
                      </a14:imgEffect>
                    </a14:imgLayer>
                  </a14:imgProps>
                </a:ext>
              </a:extLst>
            </a:blip>
            <a:srcRect b="10434"/>
            <a:stretch/>
          </p:blipFill>
          <p:spPr>
            <a:xfrm>
              <a:off x="604216" y="4196417"/>
              <a:ext cx="2410193" cy="2077231"/>
            </a:xfrm>
            <a:prstGeom prst="rect">
              <a:avLst/>
            </a:prstGeom>
          </p:spPr>
        </p:pic>
        <p:sp>
          <p:nvSpPr>
            <p:cNvPr id="31" name="תיבת טקסט 30">
              <a:extLst>
                <a:ext uri="{FF2B5EF4-FFF2-40B4-BE49-F238E27FC236}">
                  <a16:creationId xmlns:a16="http://schemas.microsoft.com/office/drawing/2014/main" id="{18059EFC-13A5-DDD2-7AEC-AABA4C231BE9}"/>
                </a:ext>
              </a:extLst>
            </p:cNvPr>
            <p:cNvSpPr txBox="1"/>
            <p:nvPr/>
          </p:nvSpPr>
          <p:spPr>
            <a:xfrm>
              <a:off x="790207" y="4303878"/>
              <a:ext cx="2014356" cy="196977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8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יום ______</a:t>
              </a:r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מקווה להספיק לטעום קצת מהמרק של שבת</a:t>
              </a:r>
              <a:endParaRPr lang="he-IL" sz="2800" dirty="0">
                <a:latin typeface="EFT_Authentica" panose="01000503000000020003" pitchFamily="2" charset="-79"/>
                <a:cs typeface="EFT_Authentica" panose="01000503000000020003" pitchFamily="2" charset="-79"/>
              </a:endParaRPr>
            </a:p>
            <a:p>
              <a:pPr algn="ctr"/>
              <a:r>
                <a:rPr lang="he-IL" sz="28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(הלכה כ"ד)</a:t>
              </a:r>
            </a:p>
          </p:txBody>
        </p:sp>
        <p:sp>
          <p:nvSpPr>
            <p:cNvPr id="45" name="מלבן 44">
              <a:extLst>
                <a:ext uri="{FF2B5EF4-FFF2-40B4-BE49-F238E27FC236}">
                  <a16:creationId xmlns:a16="http://schemas.microsoft.com/office/drawing/2014/main" id="{172C4BAA-3880-015F-8785-6CCC2AFE8190}"/>
                </a:ext>
              </a:extLst>
            </p:cNvPr>
            <p:cNvSpPr/>
            <p:nvPr/>
          </p:nvSpPr>
          <p:spPr>
            <a:xfrm>
              <a:off x="882649" y="4615582"/>
              <a:ext cx="489808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12</a:t>
              </a:r>
            </a:p>
          </p:txBody>
        </p:sp>
      </p:grpSp>
      <p:grpSp>
        <p:nvGrpSpPr>
          <p:cNvPr id="55" name="קבוצה 54">
            <a:extLst>
              <a:ext uri="{FF2B5EF4-FFF2-40B4-BE49-F238E27FC236}">
                <a16:creationId xmlns:a16="http://schemas.microsoft.com/office/drawing/2014/main" id="{A3FABB2E-F171-834C-6D4C-E980237D0A6F}"/>
              </a:ext>
            </a:extLst>
          </p:cNvPr>
          <p:cNvGrpSpPr/>
          <p:nvPr/>
        </p:nvGrpSpPr>
        <p:grpSpPr>
          <a:xfrm>
            <a:off x="121397" y="-154917"/>
            <a:ext cx="2913434" cy="2659926"/>
            <a:chOff x="229466" y="-154917"/>
            <a:chExt cx="2913434" cy="2659926"/>
          </a:xfrm>
        </p:grpSpPr>
        <p:pic>
          <p:nvPicPr>
            <p:cNvPr id="17" name="תמונה 16">
              <a:extLst>
                <a:ext uri="{FF2B5EF4-FFF2-40B4-BE49-F238E27FC236}">
                  <a16:creationId xmlns:a16="http://schemas.microsoft.com/office/drawing/2014/main" id="{5D0FF6F6-80D5-78AF-0130-98CB7A151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709" b="98544" l="7347" r="92245">
                          <a14:foregroundMark x1="8571" y1="81553" x2="8571" y2="81553"/>
                          <a14:foregroundMark x1="13061" y1="85922" x2="13061" y2="85922"/>
                          <a14:foregroundMark x1="14286" y1="88350" x2="14286" y2="88350"/>
                          <a14:foregroundMark x1="14286" y1="88350" x2="14286" y2="88350"/>
                          <a14:foregroundMark x1="92245" y1="27670" x2="92245" y2="27670"/>
                          <a14:foregroundMark x1="72245" y1="94175" x2="72245" y2="94175"/>
                          <a14:foregroundMark x1="72653" y1="98544" x2="72653" y2="98544"/>
                          <a14:backgroundMark x1="14694" y1="88350" x2="14694" y2="88350"/>
                          <a14:backgroundMark x1="74286" y1="98544" x2="74286" y2="98544"/>
                          <a14:backgroundMark x1="72653" y1="99515" x2="72653" y2="99515"/>
                          <a14:backgroundMark x1="73061" y1="98058" x2="73061" y2="98058"/>
                        </a14:backgroundRemoval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9466" y="-154917"/>
              <a:ext cx="2913434" cy="2659926"/>
            </a:xfrm>
            <a:prstGeom prst="rect">
              <a:avLst/>
            </a:prstGeom>
          </p:spPr>
        </p:pic>
        <p:sp>
          <p:nvSpPr>
            <p:cNvPr id="36" name="תיבת טקסט 35">
              <a:extLst>
                <a:ext uri="{FF2B5EF4-FFF2-40B4-BE49-F238E27FC236}">
                  <a16:creationId xmlns:a16="http://schemas.microsoft.com/office/drawing/2014/main" id="{5CF4C26C-59AC-C2F6-FA21-554C92ED06C4}"/>
                </a:ext>
              </a:extLst>
            </p:cNvPr>
            <p:cNvSpPr txBox="1"/>
            <p:nvPr/>
          </p:nvSpPr>
          <p:spPr>
            <a:xfrm rot="303801">
              <a:off x="485588" y="41386"/>
              <a:ext cx="2071636" cy="233910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3200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     יום ____</a:t>
              </a:r>
            </a:p>
            <a:p>
              <a:r>
                <a:rPr lang="he-IL" sz="3200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להכין את צלי הבשר מהמתכון של לאה.</a:t>
              </a:r>
            </a:p>
            <a:p>
              <a:r>
                <a:rPr lang="he-IL" sz="3200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         (הלכה כ"ג)</a:t>
              </a:r>
              <a:endParaRPr lang="he-IL" sz="2000" dirty="0">
                <a:latin typeface="FbMelatef Mudgash" panose="02020803050405020304" pitchFamily="18" charset="-79"/>
                <a:cs typeface="FbMelatef Mudgash" panose="02020803050405020304" pitchFamily="18" charset="-79"/>
              </a:endParaRPr>
            </a:p>
          </p:txBody>
        </p:sp>
        <p:sp>
          <p:nvSpPr>
            <p:cNvPr id="46" name="מלבן 45">
              <a:extLst>
                <a:ext uri="{FF2B5EF4-FFF2-40B4-BE49-F238E27FC236}">
                  <a16:creationId xmlns:a16="http://schemas.microsoft.com/office/drawing/2014/main" id="{F3E13E2C-A911-A78A-691B-5F13E87F2683}"/>
                </a:ext>
              </a:extLst>
            </p:cNvPr>
            <p:cNvSpPr/>
            <p:nvPr/>
          </p:nvSpPr>
          <p:spPr>
            <a:xfrm>
              <a:off x="722770" y="1510029"/>
              <a:ext cx="469714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10</a:t>
              </a:r>
            </a:p>
          </p:txBody>
        </p:sp>
      </p:grpSp>
      <p:grpSp>
        <p:nvGrpSpPr>
          <p:cNvPr id="56" name="קבוצה 55">
            <a:extLst>
              <a:ext uri="{FF2B5EF4-FFF2-40B4-BE49-F238E27FC236}">
                <a16:creationId xmlns:a16="http://schemas.microsoft.com/office/drawing/2014/main" id="{E0963B39-8B22-6846-B068-85209A4A57D7}"/>
              </a:ext>
            </a:extLst>
          </p:cNvPr>
          <p:cNvGrpSpPr/>
          <p:nvPr/>
        </p:nvGrpSpPr>
        <p:grpSpPr>
          <a:xfrm>
            <a:off x="604215" y="2043634"/>
            <a:ext cx="2719032" cy="2680273"/>
            <a:chOff x="604215" y="2043634"/>
            <a:chExt cx="2719032" cy="2680273"/>
          </a:xfrm>
        </p:grpSpPr>
        <p:pic>
          <p:nvPicPr>
            <p:cNvPr id="19" name="תמונה 18">
              <a:extLst>
                <a:ext uri="{FF2B5EF4-FFF2-40B4-BE49-F238E27FC236}">
                  <a16:creationId xmlns:a16="http://schemas.microsoft.com/office/drawing/2014/main" id="{28A7E2AF-3D56-68FA-0C65-5F2950376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flipH="1">
              <a:off x="604215" y="2043634"/>
              <a:ext cx="2719032" cy="2680273"/>
            </a:xfrm>
            <a:prstGeom prst="rect">
              <a:avLst/>
            </a:prstGeom>
          </p:spPr>
        </p:pic>
        <p:sp>
          <p:nvSpPr>
            <p:cNvPr id="37" name="תיבת טקסט 36">
              <a:extLst>
                <a:ext uri="{FF2B5EF4-FFF2-40B4-BE49-F238E27FC236}">
                  <a16:creationId xmlns:a16="http://schemas.microsoft.com/office/drawing/2014/main" id="{FA24B812-A94D-9BD9-0F41-FB83812F6F47}"/>
                </a:ext>
              </a:extLst>
            </p:cNvPr>
            <p:cNvSpPr txBox="1"/>
            <p:nvPr/>
          </p:nvSpPr>
          <p:spPr>
            <a:xfrm rot="20824730">
              <a:off x="984123" y="2342402"/>
              <a:ext cx="1839313" cy="190821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000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יום _______</a:t>
              </a:r>
            </a:p>
            <a:p>
              <a:r>
                <a:rPr lang="he-IL" sz="2000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לאפות את הדגים ברוטב האדום.</a:t>
              </a:r>
            </a:p>
            <a:p>
              <a:r>
                <a:rPr lang="he-IL" sz="2000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(הלכה כ"ג)</a:t>
              </a:r>
              <a:endParaRPr lang="he-IL" dirty="0">
                <a:latin typeface="Guttman Yad" panose="02010401010101010101" pitchFamily="2" charset="-79"/>
                <a:cs typeface="Guttman Yad" panose="02010401010101010101" pitchFamily="2" charset="-79"/>
              </a:endParaRPr>
            </a:p>
          </p:txBody>
        </p:sp>
        <p:sp>
          <p:nvSpPr>
            <p:cNvPr id="47" name="מלבן 46">
              <a:extLst>
                <a:ext uri="{FF2B5EF4-FFF2-40B4-BE49-F238E27FC236}">
                  <a16:creationId xmlns:a16="http://schemas.microsoft.com/office/drawing/2014/main" id="{E927AE49-1862-9502-7300-2EEFE96F4032}"/>
                </a:ext>
              </a:extLst>
            </p:cNvPr>
            <p:cNvSpPr/>
            <p:nvPr/>
          </p:nvSpPr>
          <p:spPr>
            <a:xfrm>
              <a:off x="768808" y="2530023"/>
              <a:ext cx="472352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11</a:t>
              </a:r>
            </a:p>
          </p:txBody>
        </p:sp>
      </p:grpSp>
      <p:grpSp>
        <p:nvGrpSpPr>
          <p:cNvPr id="58" name="קבוצה 57">
            <a:extLst>
              <a:ext uri="{FF2B5EF4-FFF2-40B4-BE49-F238E27FC236}">
                <a16:creationId xmlns:a16="http://schemas.microsoft.com/office/drawing/2014/main" id="{4C5A7DD4-7D47-8FA6-8780-1D76C8801690}"/>
              </a:ext>
            </a:extLst>
          </p:cNvPr>
          <p:cNvGrpSpPr/>
          <p:nvPr/>
        </p:nvGrpSpPr>
        <p:grpSpPr>
          <a:xfrm rot="1488262">
            <a:off x="9421956" y="4231302"/>
            <a:ext cx="2372652" cy="2528377"/>
            <a:chOff x="7614569" y="3507408"/>
            <a:chExt cx="2372652" cy="2528377"/>
          </a:xfrm>
        </p:grpSpPr>
        <p:pic>
          <p:nvPicPr>
            <p:cNvPr id="16" name="תמונה 15">
              <a:extLst>
                <a:ext uri="{FF2B5EF4-FFF2-40B4-BE49-F238E27FC236}">
                  <a16:creationId xmlns:a16="http://schemas.microsoft.com/office/drawing/2014/main" id="{3BA91504-5AB6-DCF8-AF8B-8104366CC8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clrChange>
                <a:clrFrom>
                  <a:srgbClr val="FBEAB6"/>
                </a:clrFrom>
                <a:clrTo>
                  <a:srgbClr val="FBEAB6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>
                          <a14:foregroundMark x1="44336" y1="11200" x2="44336" y2="11200"/>
                          <a14:backgroundMark x1="35547" y1="86400" x2="35547" y2="86400"/>
                          <a14:backgroundMark x1="34180" y1="84400" x2="34180" y2="84400"/>
                          <a14:backgroundMark x1="59375" y1="88000" x2="59375" y2="88000"/>
                        </a14:backgroundRemoval>
                      </a14:imgEffect>
                    </a14:imgLayer>
                  </a14:imgProps>
                </a:ext>
              </a:extLst>
            </a:blip>
            <a:srcRect l="29032" t="5200" r="30360" b="6173"/>
            <a:stretch/>
          </p:blipFill>
          <p:spPr>
            <a:xfrm rot="20917048">
              <a:off x="7614569" y="3507408"/>
              <a:ext cx="2372652" cy="2528377"/>
            </a:xfrm>
            <a:prstGeom prst="rect">
              <a:avLst/>
            </a:prstGeom>
          </p:spPr>
        </p:pic>
        <p:sp>
          <p:nvSpPr>
            <p:cNvPr id="32" name="תיבת טקסט 31">
              <a:extLst>
                <a:ext uri="{FF2B5EF4-FFF2-40B4-BE49-F238E27FC236}">
                  <a16:creationId xmlns:a16="http://schemas.microsoft.com/office/drawing/2014/main" id="{45A24058-9006-B833-BA0D-B09611CE9B6D}"/>
                </a:ext>
              </a:extLst>
            </p:cNvPr>
            <p:cNvSpPr txBox="1"/>
            <p:nvPr/>
          </p:nvSpPr>
          <p:spPr>
            <a:xfrm rot="20930960">
              <a:off x="8031886" y="4089848"/>
              <a:ext cx="1629295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יום ______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לזכור לקנות עוף לשבת!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(הלכה ח)</a:t>
              </a:r>
              <a:endParaRPr lang="he-IL" dirty="0">
                <a:latin typeface="EFT_Matcon" panose="01000503000000020003" pitchFamily="2" charset="-79"/>
                <a:cs typeface="EFT_Matcon" panose="01000503000000020003" pitchFamily="2" charset="-79"/>
              </a:endParaRPr>
            </a:p>
          </p:txBody>
        </p:sp>
        <p:sp>
          <p:nvSpPr>
            <p:cNvPr id="48" name="מלבן 47">
              <a:extLst>
                <a:ext uri="{FF2B5EF4-FFF2-40B4-BE49-F238E27FC236}">
                  <a16:creationId xmlns:a16="http://schemas.microsoft.com/office/drawing/2014/main" id="{E8D20ABF-7587-2E3B-E2ED-BC10FBA64410}"/>
                </a:ext>
              </a:extLst>
            </p:cNvPr>
            <p:cNvSpPr/>
            <p:nvPr/>
          </p:nvSpPr>
          <p:spPr>
            <a:xfrm rot="21167339">
              <a:off x="8130506" y="5088708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</a:t>
              </a:r>
            </a:p>
          </p:txBody>
        </p:sp>
      </p:grpSp>
      <p:grpSp>
        <p:nvGrpSpPr>
          <p:cNvPr id="59" name="קבוצה 58">
            <a:extLst>
              <a:ext uri="{FF2B5EF4-FFF2-40B4-BE49-F238E27FC236}">
                <a16:creationId xmlns:a16="http://schemas.microsoft.com/office/drawing/2014/main" id="{A836E4D6-7317-E2A4-780C-688B0FCB0D16}"/>
              </a:ext>
            </a:extLst>
          </p:cNvPr>
          <p:cNvGrpSpPr/>
          <p:nvPr/>
        </p:nvGrpSpPr>
        <p:grpSpPr>
          <a:xfrm>
            <a:off x="5399705" y="3455404"/>
            <a:ext cx="2231365" cy="3309376"/>
            <a:chOff x="5621378" y="3410879"/>
            <a:chExt cx="2231365" cy="3309376"/>
          </a:xfrm>
        </p:grpSpPr>
        <p:pic>
          <p:nvPicPr>
            <p:cNvPr id="23" name="תמונה 22">
              <a:extLst>
                <a:ext uri="{FF2B5EF4-FFF2-40B4-BE49-F238E27FC236}">
                  <a16:creationId xmlns:a16="http://schemas.microsoft.com/office/drawing/2014/main" id="{69AA5F39-DB5B-BF4A-6D7F-D379FB6DB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5">
                  <a:lumMod val="40000"/>
                  <a:lumOff val="60000"/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rot="21086443">
              <a:off x="5621378" y="3410879"/>
              <a:ext cx="2231365" cy="3309376"/>
            </a:xfrm>
            <a:prstGeom prst="rect">
              <a:avLst/>
            </a:prstGeom>
          </p:spPr>
        </p:pic>
        <p:sp>
          <p:nvSpPr>
            <p:cNvPr id="29" name="תיבת טקסט 28">
              <a:extLst>
                <a:ext uri="{FF2B5EF4-FFF2-40B4-BE49-F238E27FC236}">
                  <a16:creationId xmlns:a16="http://schemas.microsoft.com/office/drawing/2014/main" id="{1CCDE7A0-048D-5980-2D8E-4950201814A3}"/>
                </a:ext>
              </a:extLst>
            </p:cNvPr>
            <p:cNvSpPr txBox="1"/>
            <p:nvPr/>
          </p:nvSpPr>
          <p:spPr>
            <a:xfrm rot="413409">
              <a:off x="5859283" y="3478934"/>
              <a:ext cx="1629295" cy="258532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יום ____</a:t>
              </a:r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לא לשכוח, שאסור </a:t>
              </a:r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לגזוז ציפורניים!</a:t>
              </a:r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(הלכה ט"ו)</a:t>
              </a:r>
              <a:endParaRPr lang="he-IL" sz="2400" b="1" dirty="0">
                <a:latin typeface="FbMelatef Mudgash" panose="02020803050405020304" pitchFamily="18" charset="-79"/>
                <a:cs typeface="FbMelatef Mudgash" panose="02020803050405020304" pitchFamily="18" charset="-79"/>
              </a:endParaRPr>
            </a:p>
          </p:txBody>
        </p:sp>
        <p:sp>
          <p:nvSpPr>
            <p:cNvPr id="49" name="מלבן 48">
              <a:extLst>
                <a:ext uri="{FF2B5EF4-FFF2-40B4-BE49-F238E27FC236}">
                  <a16:creationId xmlns:a16="http://schemas.microsoft.com/office/drawing/2014/main" id="{42802399-BE9C-F63D-5732-65B1902ABC97}"/>
                </a:ext>
              </a:extLst>
            </p:cNvPr>
            <p:cNvSpPr/>
            <p:nvPr/>
          </p:nvSpPr>
          <p:spPr>
            <a:xfrm>
              <a:off x="5910638" y="3747064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6</a:t>
              </a:r>
            </a:p>
          </p:txBody>
        </p:sp>
      </p:grpSp>
      <p:grpSp>
        <p:nvGrpSpPr>
          <p:cNvPr id="53" name="קבוצה 52">
            <a:extLst>
              <a:ext uri="{FF2B5EF4-FFF2-40B4-BE49-F238E27FC236}">
                <a16:creationId xmlns:a16="http://schemas.microsoft.com/office/drawing/2014/main" id="{FA010C38-7E7B-2F44-8865-F129918D0879}"/>
              </a:ext>
            </a:extLst>
          </p:cNvPr>
          <p:cNvGrpSpPr/>
          <p:nvPr/>
        </p:nvGrpSpPr>
        <p:grpSpPr>
          <a:xfrm>
            <a:off x="4941843" y="956218"/>
            <a:ext cx="2421606" cy="2572049"/>
            <a:chOff x="5239944" y="1020389"/>
            <a:chExt cx="2421606" cy="2572049"/>
          </a:xfrm>
        </p:grpSpPr>
        <p:pic>
          <p:nvPicPr>
            <p:cNvPr id="20" name="תמונה 19">
              <a:extLst>
                <a:ext uri="{FF2B5EF4-FFF2-40B4-BE49-F238E27FC236}">
                  <a16:creationId xmlns:a16="http://schemas.microsoft.com/office/drawing/2014/main" id="{2A69182E-7E4D-0A8E-B0BB-21FC2C5839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391" b="84783" l="8676" r="93151">
                          <a14:foregroundMark x1="88128" y1="12609" x2="88128" y2="12609"/>
                          <a14:foregroundMark x1="49772" y1="9565" x2="49772" y2="9565"/>
                          <a14:foregroundMark x1="45662" y1="8696" x2="45662" y2="8696"/>
                          <a14:foregroundMark x1="52511" y1="9130" x2="52511" y2="9130"/>
                          <a14:foregroundMark x1="93151" y1="51304" x2="93151" y2="51304"/>
                          <a14:foregroundMark x1="13699" y1="77826" x2="13699" y2="77826"/>
                          <a14:foregroundMark x1="12785" y1="85217" x2="12785" y2="85217"/>
                          <a14:foregroundMark x1="41096" y1="7391" x2="41096" y2="7391"/>
                          <a14:foregroundMark x1="48858" y1="7391" x2="48858" y2="7391"/>
                          <a14:foregroundMark x1="91781" y1="49565" x2="91781" y2="49565"/>
                          <a14:foregroundMark x1="91781" y1="46522" x2="91781" y2="46522"/>
                          <a14:foregroundMark x1="92366" y1="52174" x2="91781" y2="63043"/>
                          <a14:foregroundMark x1="92436" y1="50870" x2="92366" y2="52174"/>
                          <a14:foregroundMark x1="92506" y1="49565" x2="92436" y2="50870"/>
                          <a14:foregroundMark x1="92694" y1="46087" x2="92506" y2="49565"/>
                          <a14:backgroundMark x1="94521" y1="52174" x2="94521" y2="52174"/>
                          <a14:backgroundMark x1="93607" y1="52174" x2="93607" y2="52174"/>
                          <a14:backgroundMark x1="94064" y1="52174" x2="94064" y2="52174"/>
                          <a14:backgroundMark x1="94064" y1="50870" x2="94064" y2="50870"/>
                          <a14:backgroundMark x1="94521" y1="49565" x2="94521" y2="49565"/>
                          <a14:backgroundMark x1="94521" y1="49565" x2="94521" y2="45652"/>
                        </a14:backgroundRemoval>
                      </a14:imgEffect>
                    </a14:imgLayer>
                  </a14:imgProps>
                </a:ext>
              </a:extLst>
            </a:blip>
            <a:srcRect b="10434"/>
            <a:stretch/>
          </p:blipFill>
          <p:spPr>
            <a:xfrm>
              <a:off x="5239944" y="1020389"/>
              <a:ext cx="2421606" cy="2547110"/>
            </a:xfrm>
            <a:prstGeom prst="rect">
              <a:avLst/>
            </a:prstGeom>
          </p:spPr>
        </p:pic>
        <p:sp>
          <p:nvSpPr>
            <p:cNvPr id="33" name="תיבת טקסט 32">
              <a:extLst>
                <a:ext uri="{FF2B5EF4-FFF2-40B4-BE49-F238E27FC236}">
                  <a16:creationId xmlns:a16="http://schemas.microsoft.com/office/drawing/2014/main" id="{839E95DF-3936-D106-D119-DF3182552717}"/>
                </a:ext>
              </a:extLst>
            </p:cNvPr>
            <p:cNvSpPr txBox="1"/>
            <p:nvPr/>
          </p:nvSpPr>
          <p:spPr>
            <a:xfrm>
              <a:off x="5308032" y="1284114"/>
              <a:ext cx="2093328" cy="230832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    יום ______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דחוף! לכבס את שמלת השבת של ליבי, שהתלכלכה ביום ההולדת...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    (הלכה י)</a:t>
              </a:r>
              <a:endParaRPr lang="he-IL" dirty="0">
                <a:latin typeface="EFT_Matcon" panose="01000503000000020003" pitchFamily="2" charset="-79"/>
                <a:cs typeface="EFT_Matcon" panose="01000503000000020003" pitchFamily="2" charset="-79"/>
              </a:endParaRPr>
            </a:p>
          </p:txBody>
        </p:sp>
        <p:sp>
          <p:nvSpPr>
            <p:cNvPr id="50" name="מלבן 49">
              <a:extLst>
                <a:ext uri="{FF2B5EF4-FFF2-40B4-BE49-F238E27FC236}">
                  <a16:creationId xmlns:a16="http://schemas.microsoft.com/office/drawing/2014/main" id="{B3EA525A-8DF6-68AD-E00D-7B5350515DF3}"/>
                </a:ext>
              </a:extLst>
            </p:cNvPr>
            <p:cNvSpPr/>
            <p:nvPr/>
          </p:nvSpPr>
          <p:spPr>
            <a:xfrm>
              <a:off x="5517784" y="2748163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</a:p>
          </p:txBody>
        </p:sp>
      </p:grpSp>
      <p:sp>
        <p:nvSpPr>
          <p:cNvPr id="2" name="מלבן 1">
            <a:extLst>
              <a:ext uri="{FF2B5EF4-FFF2-40B4-BE49-F238E27FC236}">
                <a16:creationId xmlns:a16="http://schemas.microsoft.com/office/drawing/2014/main" id="{8A9104B1-488D-6344-86B4-82F6578A862D}"/>
              </a:ext>
            </a:extLst>
          </p:cNvPr>
          <p:cNvSpPr/>
          <p:nvPr/>
        </p:nvSpPr>
        <p:spPr>
          <a:xfrm>
            <a:off x="2108267" y="138499"/>
            <a:ext cx="868798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200" b="1" cap="none" spc="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עיינו בהלכה שבשולי הפתקית שבחרתם והשלימו</a:t>
            </a:r>
            <a:r>
              <a:rPr lang="he-IL" sz="4400" b="1" cap="none" spc="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: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2CC52A91-A899-46D6-3AB2-9DB1E3E7B89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49469" y="2870795"/>
            <a:ext cx="2499577" cy="360304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8CDF35DF-A563-821C-BB3D-BBC4E172F4CA}"/>
              </a:ext>
            </a:extLst>
          </p:cNvPr>
          <p:cNvSpPr txBox="1"/>
          <p:nvPr/>
        </p:nvSpPr>
        <p:spPr>
          <a:xfrm rot="21005992">
            <a:off x="7319926" y="4031118"/>
            <a:ext cx="1864043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300" b="1" dirty="0">
                <a:latin typeface="EFT_Zrima" panose="01000503000000020003" pitchFamily="2" charset="-79"/>
                <a:cs typeface="EFT_Zrima" panose="01000503000000020003" pitchFamily="2" charset="-79"/>
              </a:rPr>
              <a:t>יום ________</a:t>
            </a:r>
          </a:p>
          <a:p>
            <a:r>
              <a:rPr lang="he-IL" sz="2300" b="1" dirty="0">
                <a:latin typeface="EFT_Zrima" panose="01000503000000020003" pitchFamily="2" charset="-79"/>
                <a:cs typeface="EFT_Zrima" panose="01000503000000020003" pitchFamily="2" charset="-79"/>
              </a:rPr>
              <a:t>לימוד החלק של פרשת השבוע עם רש"י</a:t>
            </a:r>
          </a:p>
          <a:p>
            <a:r>
              <a:rPr lang="he-IL" sz="2000" b="1" dirty="0">
                <a:latin typeface="EFT_Zrima" panose="01000503000000020003" pitchFamily="2" charset="-79"/>
                <a:cs typeface="EFT_Zrima" panose="01000503000000020003" pitchFamily="2" charset="-79"/>
              </a:rPr>
              <a:t>(הליכות ומנהגים ג)</a:t>
            </a: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94B3B316-0BD5-5620-E7DC-5D458888D464}"/>
              </a:ext>
            </a:extLst>
          </p:cNvPr>
          <p:cNvSpPr/>
          <p:nvPr/>
        </p:nvSpPr>
        <p:spPr>
          <a:xfrm rot="21038825">
            <a:off x="7479547" y="3870695"/>
            <a:ext cx="533629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973792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0" b="1260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5079AF50-9F42-4450-2153-8B83DDA0E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07" y="-864304"/>
            <a:ext cx="11677581" cy="73066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95176" y="0"/>
            <a:ext cx="49682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ulya" pitchFamily="2" charset="-79"/>
              </a:rPr>
              <a:t>ב"ה</a:t>
            </a:r>
          </a:p>
        </p:txBody>
      </p:sp>
      <p:grpSp>
        <p:nvGrpSpPr>
          <p:cNvPr id="52" name="קבוצה 51">
            <a:extLst>
              <a:ext uri="{FF2B5EF4-FFF2-40B4-BE49-F238E27FC236}">
                <a16:creationId xmlns:a16="http://schemas.microsoft.com/office/drawing/2014/main" id="{DF4D8F9F-C5E6-63F8-74AF-2D033C7CDC3B}"/>
              </a:ext>
            </a:extLst>
          </p:cNvPr>
          <p:cNvGrpSpPr/>
          <p:nvPr/>
        </p:nvGrpSpPr>
        <p:grpSpPr>
          <a:xfrm>
            <a:off x="6953628" y="997527"/>
            <a:ext cx="3819667" cy="3724102"/>
            <a:chOff x="7249133" y="1012047"/>
            <a:chExt cx="2597803" cy="2762221"/>
          </a:xfrm>
        </p:grpSpPr>
        <p:pic>
          <p:nvPicPr>
            <p:cNvPr id="13" name="תמונה 12">
              <a:extLst>
                <a:ext uri="{FF2B5EF4-FFF2-40B4-BE49-F238E27FC236}">
                  <a16:creationId xmlns:a16="http://schemas.microsoft.com/office/drawing/2014/main" id="{1629388E-60EE-84B9-1497-474DF836D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9133" y="1012047"/>
              <a:ext cx="2597803" cy="2762221"/>
            </a:xfrm>
            <a:prstGeom prst="rect">
              <a:avLst/>
            </a:prstGeom>
          </p:spPr>
        </p:pic>
        <p:sp>
          <p:nvSpPr>
            <p:cNvPr id="28" name="תיבת טקסט 27">
              <a:extLst>
                <a:ext uri="{FF2B5EF4-FFF2-40B4-BE49-F238E27FC236}">
                  <a16:creationId xmlns:a16="http://schemas.microsoft.com/office/drawing/2014/main" id="{A31F914D-042E-79AE-9283-56ACBFFBD2FD}"/>
                </a:ext>
              </a:extLst>
            </p:cNvPr>
            <p:cNvSpPr txBox="1"/>
            <p:nvPr/>
          </p:nvSpPr>
          <p:spPr>
            <a:xfrm rot="785418">
              <a:off x="7469091" y="1420435"/>
              <a:ext cx="2012036" cy="166646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8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יום  ______</a:t>
              </a:r>
            </a:p>
            <a:p>
              <a:r>
                <a:rPr lang="he-IL" sz="28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כדאי להספיק להסתפר בהקדם, שלא יהיה מאוחר מדי!!!</a:t>
              </a:r>
            </a:p>
            <a:p>
              <a:pPr algn="ctr"/>
              <a:r>
                <a:rPr lang="he-IL" sz="28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(הלכה י"ד)</a:t>
              </a:r>
            </a:p>
          </p:txBody>
        </p:sp>
      </p:grpSp>
      <p:sp>
        <p:nvSpPr>
          <p:cNvPr id="2" name="מלבן 1">
            <a:extLst>
              <a:ext uri="{FF2B5EF4-FFF2-40B4-BE49-F238E27FC236}">
                <a16:creationId xmlns:a16="http://schemas.microsoft.com/office/drawing/2014/main" id="{5E69BBB4-CA66-817B-C9B7-B9254C04B6D7}"/>
              </a:ext>
            </a:extLst>
          </p:cNvPr>
          <p:cNvSpPr/>
          <p:nvPr/>
        </p:nvSpPr>
        <p:spPr>
          <a:xfrm>
            <a:off x="7597833" y="256151"/>
            <a:ext cx="2935846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5400" b="1" cap="none" spc="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דוגמה:</a:t>
            </a:r>
            <a:endParaRPr lang="he-IL" sz="7200" b="1" cap="none" spc="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324D7466-1703-7F8E-1907-0E11792602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8" t="72031" r="14812" b="22495"/>
          <a:stretch/>
        </p:blipFill>
        <p:spPr bwMode="auto">
          <a:xfrm>
            <a:off x="719416" y="4353521"/>
            <a:ext cx="10638357" cy="12621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1AA3B9A7-70F7-8719-ED99-C18DB7619946}"/>
              </a:ext>
            </a:extLst>
          </p:cNvPr>
          <p:cNvGrpSpPr/>
          <p:nvPr/>
        </p:nvGrpSpPr>
        <p:grpSpPr>
          <a:xfrm>
            <a:off x="2297518" y="864303"/>
            <a:ext cx="3819667" cy="3650773"/>
            <a:chOff x="7249133" y="1012047"/>
            <a:chExt cx="2597803" cy="2762221"/>
          </a:xfrm>
        </p:grpSpPr>
        <p:pic>
          <p:nvPicPr>
            <p:cNvPr id="10" name="תמונה 9">
              <a:extLst>
                <a:ext uri="{FF2B5EF4-FFF2-40B4-BE49-F238E27FC236}">
                  <a16:creationId xmlns:a16="http://schemas.microsoft.com/office/drawing/2014/main" id="{E314BD61-3464-40C5-39C5-691FBD0A2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49133" y="1012047"/>
              <a:ext cx="2597803" cy="2762221"/>
            </a:xfrm>
            <a:prstGeom prst="rect">
              <a:avLst/>
            </a:prstGeom>
          </p:spPr>
        </p:pic>
        <p:sp>
          <p:nvSpPr>
            <p:cNvPr id="11" name="תיבת טקסט 10">
              <a:extLst>
                <a:ext uri="{FF2B5EF4-FFF2-40B4-BE49-F238E27FC236}">
                  <a16:creationId xmlns:a16="http://schemas.microsoft.com/office/drawing/2014/main" id="{1D664070-77D7-C5EC-6D44-FEDADC4AD03C}"/>
                </a:ext>
              </a:extLst>
            </p:cNvPr>
            <p:cNvSpPr txBox="1"/>
            <p:nvPr/>
          </p:nvSpPr>
          <p:spPr>
            <a:xfrm rot="785418">
              <a:off x="7469091" y="1403699"/>
              <a:ext cx="2012036" cy="169993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8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יום  </a:t>
              </a:r>
              <a:r>
                <a:rPr lang="he-IL" sz="2800" b="1" u="sng" dirty="0">
                  <a:solidFill>
                    <a:srgbClr val="C00000"/>
                  </a:solidFill>
                  <a:latin typeface="EFT_Zrima" panose="01000503000000020003" pitchFamily="2" charset="-79"/>
                  <a:cs typeface="EFT_Zrima" panose="01000503000000020003" pitchFamily="2" charset="-79"/>
                </a:rPr>
                <a:t>שישי</a:t>
              </a:r>
            </a:p>
            <a:p>
              <a:r>
                <a:rPr lang="he-IL" sz="28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כדאי להספיק להסתפר בהקדם, שלא יהיה מאוחר מדי!!!</a:t>
              </a:r>
            </a:p>
            <a:p>
              <a:pPr algn="ctr"/>
              <a:r>
                <a:rPr lang="he-IL" sz="28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(הלכה י"ד)</a:t>
              </a:r>
            </a:p>
          </p:txBody>
        </p:sp>
      </p:grpSp>
      <p:sp>
        <p:nvSpPr>
          <p:cNvPr id="15" name="מלבן 14">
            <a:extLst>
              <a:ext uri="{FF2B5EF4-FFF2-40B4-BE49-F238E27FC236}">
                <a16:creationId xmlns:a16="http://schemas.microsoft.com/office/drawing/2014/main" id="{0537463F-2EFA-3AAE-4300-9FD8671A76F4}"/>
              </a:ext>
            </a:extLst>
          </p:cNvPr>
          <p:cNvSpPr/>
          <p:nvPr/>
        </p:nvSpPr>
        <p:spPr>
          <a:xfrm>
            <a:off x="2668385" y="4515076"/>
            <a:ext cx="1431740" cy="5307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A6B91DDC-A670-3DE2-5FFD-11A1DF391ABD}"/>
              </a:ext>
            </a:extLst>
          </p:cNvPr>
          <p:cNvSpPr/>
          <p:nvPr/>
        </p:nvSpPr>
        <p:spPr>
          <a:xfrm rot="865870">
            <a:off x="7835767" y="3233753"/>
            <a:ext cx="1431740" cy="5307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7838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9A751-3CAF-0D9F-04A1-18444129B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D33958D7-0F50-A1CD-CA1C-788708ADEE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0" b="12648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539E8288-745A-8871-18B8-6CCCE7277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8" y="-1072342"/>
            <a:ext cx="11887380" cy="79303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D60D2E-9CAD-8ED2-51BC-A9EC9CD55D37}"/>
              </a:ext>
            </a:extLst>
          </p:cNvPr>
          <p:cNvSpPr txBox="1"/>
          <p:nvPr/>
        </p:nvSpPr>
        <p:spPr>
          <a:xfrm>
            <a:off x="11695176" y="0"/>
            <a:ext cx="49682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ulya" pitchFamily="2" charset="-79"/>
              </a:rPr>
              <a:t>ב"ה</a:t>
            </a:r>
          </a:p>
        </p:txBody>
      </p:sp>
      <p:pic>
        <p:nvPicPr>
          <p:cNvPr id="24" name="תמונה 23">
            <a:extLst>
              <a:ext uri="{FF2B5EF4-FFF2-40B4-BE49-F238E27FC236}">
                <a16:creationId xmlns:a16="http://schemas.microsoft.com/office/drawing/2014/main" id="{B2C94FEB-9B9D-214D-5CA6-FD67EFE0E68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0" b="92667" l="8000" r="91000">
                        <a14:foregroundMark x1="42000" y1="84667" x2="42000" y2="84667"/>
                        <a14:foregroundMark x1="12333" y1="90000" x2="12333" y2="90000"/>
                        <a14:foregroundMark x1="13000" y1="11000" x2="13000" y2="11000"/>
                        <a14:foregroundMark x1="8667" y1="8333" x2="8667" y2="8333"/>
                        <a14:foregroundMark x1="8333" y1="7667" x2="8333" y2="7667"/>
                        <a14:foregroundMark x1="91333" y1="8667" x2="91333" y2="8667"/>
                        <a14:foregroundMark x1="77333" y1="6667" x2="77333" y2="6667"/>
                        <a14:foregroundMark x1="55667" y1="6333" x2="55667" y2="6333"/>
                        <a14:foregroundMark x1="59000" y1="3667" x2="59000" y2="3667"/>
                        <a14:foregroundMark x1="64667" y1="3333" x2="64667" y2="3333"/>
                        <a14:foregroundMark x1="29667" y1="84333" x2="31333" y2="84333"/>
                        <a14:foregroundMark x1="23000" y1="89000" x2="23000" y2="89000"/>
                        <a14:foregroundMark x1="12333" y1="91000" x2="12333" y2="91000"/>
                        <a14:foregroundMark x1="10333" y1="91000" x2="10333" y2="91000"/>
                        <a14:foregroundMark x1="86333" y1="92667" x2="86333" y2="92667"/>
                        <a14:backgroundMark x1="65333" y1="4333" x2="65333" y2="4333"/>
                        <a14:backgroundMark x1="59667" y1="4000" x2="59667" y2="4000"/>
                        <a14:backgroundMark x1="65000" y1="3000" x2="65000" y2="3000"/>
                        <a14:backgroundMark x1="64333" y1="3667" x2="64333" y2="3667"/>
                        <a14:backgroundMark x1="60000" y1="4333" x2="60000" y2="4333"/>
                        <a14:backgroundMark x1="87000" y1="93333" x2="87000" y2="93333"/>
                        <a14:backgroundMark x1="85667" y1="93333" x2="85667" y2="93333"/>
                        <a14:backgroundMark x1="87333" y1="92333" x2="87333" y2="92333"/>
                        <a14:backgroundMark x1="86333" y1="92333" x2="86333" y2="92333"/>
                        <a14:backgroundMark x1="87000" y1="93000" x2="87000" y2="93000"/>
                        <a14:backgroundMark x1="59667" y1="4333" x2="59667" y2="4333"/>
                        <a14:backgroundMark x1="59000" y1="4333" x2="59000" y2="4333"/>
                        <a14:backgroundMark x1="60000" y1="4000" x2="60000" y2="4000"/>
                        <a14:backgroundMark x1="60000" y1="3333" x2="60000" y2="3333"/>
                        <a14:backgroundMark x1="58333" y1="4000" x2="58333" y2="4000"/>
                        <a14:backgroundMark x1="65333" y1="3000" x2="65333" y2="3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29485">
            <a:off x="3019516" y="2696046"/>
            <a:ext cx="2256784" cy="2233529"/>
          </a:xfrm>
          <a:prstGeom prst="rect">
            <a:avLst/>
          </a:prstGeom>
        </p:spPr>
      </p:pic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1ADE8AF5-A8BE-DAFF-EDA3-74B3D5ED187D}"/>
              </a:ext>
            </a:extLst>
          </p:cNvPr>
          <p:cNvSpPr txBox="1"/>
          <p:nvPr/>
        </p:nvSpPr>
        <p:spPr>
          <a:xfrm rot="20513024">
            <a:off x="3062848" y="2569076"/>
            <a:ext cx="1817255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  <a:p>
            <a:r>
              <a:rPr lang="he-IL" sz="2400" dirty="0">
                <a:latin typeface="EFT_Authentica" panose="01000503000000020003" pitchFamily="2" charset="-79"/>
                <a:cs typeface="EFT_Authentica" panose="01000503000000020003" pitchFamily="2" charset="-79"/>
              </a:rPr>
              <a:t>יום ______</a:t>
            </a:r>
          </a:p>
          <a:p>
            <a:r>
              <a:rPr lang="he-IL" sz="2400" dirty="0">
                <a:latin typeface="EFT_Authentica" panose="01000503000000020003" pitchFamily="2" charset="-79"/>
                <a:cs typeface="EFT_Authentica" panose="01000503000000020003" pitchFamily="2" charset="-79"/>
              </a:rPr>
              <a:t>לבדוק את הכיסים של המעיל – לוודא שאין שם כסף.</a:t>
            </a:r>
          </a:p>
          <a:p>
            <a:r>
              <a:rPr lang="he-IL" sz="2400" dirty="0">
                <a:latin typeface="EFT_Authentica" panose="01000503000000020003" pitchFamily="2" charset="-79"/>
                <a:cs typeface="EFT_Authentica" panose="01000503000000020003" pitchFamily="2" charset="-79"/>
              </a:rPr>
              <a:t>(הלכה כ')</a:t>
            </a:r>
          </a:p>
        </p:txBody>
      </p:sp>
      <p:grpSp>
        <p:nvGrpSpPr>
          <p:cNvPr id="51" name="קבוצה 50">
            <a:extLst>
              <a:ext uri="{FF2B5EF4-FFF2-40B4-BE49-F238E27FC236}">
                <a16:creationId xmlns:a16="http://schemas.microsoft.com/office/drawing/2014/main" id="{E053A385-D8C4-3E9E-91CE-3F74A39C3EF0}"/>
              </a:ext>
            </a:extLst>
          </p:cNvPr>
          <p:cNvGrpSpPr/>
          <p:nvPr/>
        </p:nvGrpSpPr>
        <p:grpSpPr>
          <a:xfrm rot="490477">
            <a:off x="8918817" y="350378"/>
            <a:ext cx="3023851" cy="2839605"/>
            <a:chOff x="9392899" y="733954"/>
            <a:chExt cx="2489966" cy="2945582"/>
          </a:xfrm>
        </p:grpSpPr>
        <p:pic>
          <p:nvPicPr>
            <p:cNvPr id="12" name="תמונה 11">
              <a:extLst>
                <a:ext uri="{FF2B5EF4-FFF2-40B4-BE49-F238E27FC236}">
                  <a16:creationId xmlns:a16="http://schemas.microsoft.com/office/drawing/2014/main" id="{9D334314-CBDA-75E8-C268-06EFA5BC9F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261" b="90000" l="9589" r="89954">
                          <a14:foregroundMark x1="62100" y1="8261" x2="62100" y2="8261"/>
                        </a14:backgroundRemoval>
                      </a14:imgEffect>
                    </a14:imgLayer>
                  </a14:imgProps>
                </a:ext>
              </a:extLst>
            </a:blip>
            <a:srcRect l="15041" t="5219" r="8516" b="8675"/>
            <a:stretch/>
          </p:blipFill>
          <p:spPr>
            <a:xfrm>
              <a:off x="9392899" y="733954"/>
              <a:ext cx="2489966" cy="2945582"/>
            </a:xfrm>
            <a:prstGeom prst="rect">
              <a:avLst/>
            </a:prstGeom>
          </p:spPr>
        </p:pic>
        <p:sp>
          <p:nvSpPr>
            <p:cNvPr id="27" name="תיבת טקסט 26">
              <a:extLst>
                <a:ext uri="{FF2B5EF4-FFF2-40B4-BE49-F238E27FC236}">
                  <a16:creationId xmlns:a16="http://schemas.microsoft.com/office/drawing/2014/main" id="{7B0C8576-0BF0-9B27-1F61-66F719CD9611}"/>
                </a:ext>
              </a:extLst>
            </p:cNvPr>
            <p:cNvSpPr txBox="1"/>
            <p:nvPr/>
          </p:nvSpPr>
          <p:spPr>
            <a:xfrm>
              <a:off x="9629962" y="1147500"/>
              <a:ext cx="2039469" cy="191557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יום  ______</a:t>
              </a:r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ללכת לירקן. הוא הודיע שביום שני יקבל גזרים משובחים, שקשה להשיג.   (הלכה ד)</a:t>
              </a:r>
            </a:p>
          </p:txBody>
        </p:sp>
        <p:sp>
          <p:nvSpPr>
            <p:cNvPr id="38" name="מלבן 37">
              <a:extLst>
                <a:ext uri="{FF2B5EF4-FFF2-40B4-BE49-F238E27FC236}">
                  <a16:creationId xmlns:a16="http://schemas.microsoft.com/office/drawing/2014/main" id="{9154779D-FEDC-DBBC-D3DB-FA88C6650836}"/>
                </a:ext>
              </a:extLst>
            </p:cNvPr>
            <p:cNvSpPr/>
            <p:nvPr/>
          </p:nvSpPr>
          <p:spPr>
            <a:xfrm>
              <a:off x="9938125" y="1472363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57" name="קבוצה 56">
            <a:extLst>
              <a:ext uri="{FF2B5EF4-FFF2-40B4-BE49-F238E27FC236}">
                <a16:creationId xmlns:a16="http://schemas.microsoft.com/office/drawing/2014/main" id="{BC2546EA-E998-F73C-3231-F7F27BC2340F}"/>
              </a:ext>
            </a:extLst>
          </p:cNvPr>
          <p:cNvGrpSpPr/>
          <p:nvPr/>
        </p:nvGrpSpPr>
        <p:grpSpPr>
          <a:xfrm>
            <a:off x="7242923" y="738535"/>
            <a:ext cx="2055633" cy="2925543"/>
            <a:chOff x="9639542" y="3471327"/>
            <a:chExt cx="2055633" cy="2925543"/>
          </a:xfrm>
        </p:grpSpPr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AB7D5114-4CE6-DE06-D741-5FDC2D1A5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000" b="92667" l="8000" r="91000">
                          <a14:foregroundMark x1="42000" y1="84667" x2="42000" y2="84667"/>
                          <a14:foregroundMark x1="12333" y1="90000" x2="12333" y2="90000"/>
                          <a14:foregroundMark x1="13000" y1="11000" x2="13000" y2="11000"/>
                          <a14:foregroundMark x1="8667" y1="8333" x2="8667" y2="8333"/>
                          <a14:foregroundMark x1="8333" y1="7667" x2="8333" y2="7667"/>
                          <a14:foregroundMark x1="91333" y1="8667" x2="91333" y2="8667"/>
                          <a14:foregroundMark x1="77333" y1="6667" x2="77333" y2="6667"/>
                          <a14:foregroundMark x1="55667" y1="6333" x2="55667" y2="6333"/>
                          <a14:foregroundMark x1="59000" y1="3667" x2="59000" y2="3667"/>
                          <a14:foregroundMark x1="64667" y1="3333" x2="64667" y2="3333"/>
                          <a14:foregroundMark x1="29667" y1="84333" x2="31333" y2="84333"/>
                          <a14:foregroundMark x1="23000" y1="89000" x2="23000" y2="89000"/>
                          <a14:foregroundMark x1="12333" y1="91000" x2="12333" y2="91000"/>
                          <a14:foregroundMark x1="10333" y1="91000" x2="10333" y2="91000"/>
                          <a14:foregroundMark x1="86333" y1="92667" x2="86333" y2="92667"/>
                          <a14:backgroundMark x1="65333" y1="4333" x2="65333" y2="4333"/>
                          <a14:backgroundMark x1="59667" y1="4000" x2="59667" y2="4000"/>
                          <a14:backgroundMark x1="65000" y1="3000" x2="65000" y2="3000"/>
                          <a14:backgroundMark x1="64333" y1="3667" x2="64333" y2="3667"/>
                          <a14:backgroundMark x1="60000" y1="4333" x2="60000" y2="4333"/>
                          <a14:backgroundMark x1="87000" y1="93333" x2="87000" y2="93333"/>
                          <a14:backgroundMark x1="85667" y1="93333" x2="85667" y2="93333"/>
                          <a14:backgroundMark x1="87333" y1="92333" x2="87333" y2="92333"/>
                          <a14:backgroundMark x1="86333" y1="92333" x2="86333" y2="92333"/>
                          <a14:backgroundMark x1="87000" y1="93000" x2="87000" y2="93000"/>
                          <a14:backgroundMark x1="59667" y1="4333" x2="59667" y2="4333"/>
                          <a14:backgroundMark x1="59000" y1="4333" x2="59000" y2="4333"/>
                          <a14:backgroundMark x1="60000" y1="4000" x2="60000" y2="4000"/>
                          <a14:backgroundMark x1="60000" y1="3333" x2="60000" y2="3333"/>
                          <a14:backgroundMark x1="58333" y1="4000" x2="58333" y2="4000"/>
                          <a14:backgroundMark x1="65333" y1="3000" x2="65333" y2="3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639542" y="3471327"/>
              <a:ext cx="2055633" cy="2925543"/>
            </a:xfrm>
            <a:prstGeom prst="rect">
              <a:avLst/>
            </a:prstGeom>
          </p:spPr>
        </p:pic>
        <p:sp>
          <p:nvSpPr>
            <p:cNvPr id="22" name="תיבת טקסט 21">
              <a:extLst>
                <a:ext uri="{FF2B5EF4-FFF2-40B4-BE49-F238E27FC236}">
                  <a16:creationId xmlns:a16="http://schemas.microsoft.com/office/drawing/2014/main" id="{1A8F3B45-80BF-9BB5-8863-1CF977C7B4AC}"/>
                </a:ext>
              </a:extLst>
            </p:cNvPr>
            <p:cNvSpPr txBox="1"/>
            <p:nvPr/>
          </p:nvSpPr>
          <p:spPr>
            <a:xfrm>
              <a:off x="9772498" y="3680451"/>
              <a:ext cx="1629295" cy="258532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יום ________</a:t>
              </a:r>
            </a:p>
            <a:p>
              <a:r>
                <a:rPr lang="he-IL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אפשר כבר לחלק לכל אחד פרוסה מהעוגה, שסבתא שלחה לכבוד שבת.</a:t>
              </a:r>
            </a:p>
            <a:p>
              <a:r>
                <a:rPr lang="he-IL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(הלכה ה)</a:t>
              </a:r>
            </a:p>
          </p:txBody>
        </p:sp>
        <p:sp>
          <p:nvSpPr>
            <p:cNvPr id="39" name="מלבן 38">
              <a:extLst>
                <a:ext uri="{FF2B5EF4-FFF2-40B4-BE49-F238E27FC236}">
                  <a16:creationId xmlns:a16="http://schemas.microsoft.com/office/drawing/2014/main" id="{214D39C0-B9A0-87DF-1C62-B7FD095CB4C6}"/>
                </a:ext>
              </a:extLst>
            </p:cNvPr>
            <p:cNvSpPr/>
            <p:nvPr/>
          </p:nvSpPr>
          <p:spPr>
            <a:xfrm>
              <a:off x="9856327" y="3680439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</a:p>
          </p:txBody>
        </p:sp>
      </p:grp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F30CAAED-D2E7-217C-459A-909326513B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591406">
            <a:off x="8752005" y="2473199"/>
            <a:ext cx="2930889" cy="2762221"/>
          </a:xfrm>
          <a:prstGeom prst="rect">
            <a:avLst/>
          </a:prstGeom>
        </p:spPr>
      </p:pic>
      <p:sp>
        <p:nvSpPr>
          <p:cNvPr id="28" name="תיבת טקסט 27">
            <a:extLst>
              <a:ext uri="{FF2B5EF4-FFF2-40B4-BE49-F238E27FC236}">
                <a16:creationId xmlns:a16="http://schemas.microsoft.com/office/drawing/2014/main" id="{750B5835-364D-553B-D069-95567A9D4B30}"/>
              </a:ext>
            </a:extLst>
          </p:cNvPr>
          <p:cNvSpPr txBox="1"/>
          <p:nvPr/>
        </p:nvSpPr>
        <p:spPr>
          <a:xfrm rot="21376824">
            <a:off x="8926855" y="2974105"/>
            <a:ext cx="2349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>
                <a:latin typeface="EFT_Zrima" panose="01000503000000020003" pitchFamily="2" charset="-79"/>
                <a:cs typeface="EFT_Zrima" panose="01000503000000020003" pitchFamily="2" charset="-79"/>
              </a:rPr>
              <a:t>יום  ______</a:t>
            </a:r>
          </a:p>
          <a:p>
            <a:r>
              <a:rPr lang="he-IL" sz="2400" b="1" dirty="0">
                <a:latin typeface="EFT_Zrima" panose="01000503000000020003" pitchFamily="2" charset="-79"/>
                <a:cs typeface="EFT_Zrima" panose="01000503000000020003" pitchFamily="2" charset="-79"/>
              </a:rPr>
              <a:t>להזדרז לקנות חלב, גבינה בשביל יוסי וגם גלידה.    (הלכה ז)</a:t>
            </a:r>
          </a:p>
        </p:txBody>
      </p:sp>
      <p:sp>
        <p:nvSpPr>
          <p:cNvPr id="40" name="מלבן 39">
            <a:extLst>
              <a:ext uri="{FF2B5EF4-FFF2-40B4-BE49-F238E27FC236}">
                <a16:creationId xmlns:a16="http://schemas.microsoft.com/office/drawing/2014/main" id="{6F5180B4-DE74-FE92-364F-61632FE49696}"/>
              </a:ext>
            </a:extLst>
          </p:cNvPr>
          <p:cNvSpPr/>
          <p:nvPr/>
        </p:nvSpPr>
        <p:spPr>
          <a:xfrm rot="21328620">
            <a:off x="9190889" y="2832065"/>
            <a:ext cx="386669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he-IL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מלבן 41">
            <a:extLst>
              <a:ext uri="{FF2B5EF4-FFF2-40B4-BE49-F238E27FC236}">
                <a16:creationId xmlns:a16="http://schemas.microsoft.com/office/drawing/2014/main" id="{543D00E0-0BB0-B5A3-39CB-54BD1FD30AE3}"/>
              </a:ext>
            </a:extLst>
          </p:cNvPr>
          <p:cNvSpPr/>
          <p:nvPr/>
        </p:nvSpPr>
        <p:spPr>
          <a:xfrm rot="20460771">
            <a:off x="3233585" y="3073320"/>
            <a:ext cx="342725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grpSp>
        <p:nvGrpSpPr>
          <p:cNvPr id="60" name="קבוצה 59">
            <a:extLst>
              <a:ext uri="{FF2B5EF4-FFF2-40B4-BE49-F238E27FC236}">
                <a16:creationId xmlns:a16="http://schemas.microsoft.com/office/drawing/2014/main" id="{675B16C0-804D-0ADB-678B-1FB21C50DF33}"/>
              </a:ext>
            </a:extLst>
          </p:cNvPr>
          <p:cNvGrpSpPr/>
          <p:nvPr/>
        </p:nvGrpSpPr>
        <p:grpSpPr>
          <a:xfrm>
            <a:off x="2875132" y="4400883"/>
            <a:ext cx="2974891" cy="2275000"/>
            <a:chOff x="2974570" y="4045108"/>
            <a:chExt cx="2974891" cy="2275000"/>
          </a:xfrm>
        </p:grpSpPr>
        <p:pic>
          <p:nvPicPr>
            <p:cNvPr id="25" name="תמונה 24">
              <a:extLst>
                <a:ext uri="{FF2B5EF4-FFF2-40B4-BE49-F238E27FC236}">
                  <a16:creationId xmlns:a16="http://schemas.microsoft.com/office/drawing/2014/main" id="{F65CA353-1B4B-C1B3-B687-EB057BFFC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2974570" y="4045108"/>
              <a:ext cx="2974891" cy="2275000"/>
            </a:xfrm>
            <a:prstGeom prst="rect">
              <a:avLst/>
            </a:prstGeom>
          </p:spPr>
        </p:pic>
        <p:sp>
          <p:nvSpPr>
            <p:cNvPr id="30" name="תיבת טקסט 29">
              <a:extLst>
                <a:ext uri="{FF2B5EF4-FFF2-40B4-BE49-F238E27FC236}">
                  <a16:creationId xmlns:a16="http://schemas.microsoft.com/office/drawing/2014/main" id="{1EC985A7-5007-B269-75DB-600413286709}"/>
                </a:ext>
              </a:extLst>
            </p:cNvPr>
            <p:cNvSpPr txBox="1"/>
            <p:nvPr/>
          </p:nvSpPr>
          <p:spPr>
            <a:xfrm>
              <a:off x="3083134" y="4141240"/>
              <a:ext cx="2442805" cy="206210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2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     יום ______</a:t>
              </a:r>
            </a:p>
            <a:p>
              <a:r>
                <a:rPr lang="he-IL" sz="22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השבוע לפנות זמן בלי נדר לאפות חלות ולקיים מצוות הפרשת חלה...</a:t>
              </a:r>
            </a:p>
            <a:p>
              <a:pPr algn="ctr"/>
              <a:r>
                <a:rPr lang="he-IL" sz="22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(הלכה כ"א)</a:t>
              </a:r>
            </a:p>
          </p:txBody>
        </p:sp>
        <p:sp>
          <p:nvSpPr>
            <p:cNvPr id="43" name="מלבן 42">
              <a:extLst>
                <a:ext uri="{FF2B5EF4-FFF2-40B4-BE49-F238E27FC236}">
                  <a16:creationId xmlns:a16="http://schemas.microsoft.com/office/drawing/2014/main" id="{6B28E727-60CF-8D3D-2C92-6A84477B2D9E}"/>
                </a:ext>
              </a:extLst>
            </p:cNvPr>
            <p:cNvSpPr/>
            <p:nvPr/>
          </p:nvSpPr>
          <p:spPr>
            <a:xfrm>
              <a:off x="3237221" y="4447776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9</a:t>
              </a:r>
            </a:p>
          </p:txBody>
        </p:sp>
      </p:grpSp>
      <p:grpSp>
        <p:nvGrpSpPr>
          <p:cNvPr id="54" name="קבוצה 53">
            <a:extLst>
              <a:ext uri="{FF2B5EF4-FFF2-40B4-BE49-F238E27FC236}">
                <a16:creationId xmlns:a16="http://schemas.microsoft.com/office/drawing/2014/main" id="{13C811C5-3489-D615-149B-32A58D7FD6D3}"/>
              </a:ext>
            </a:extLst>
          </p:cNvPr>
          <p:cNvGrpSpPr/>
          <p:nvPr/>
        </p:nvGrpSpPr>
        <p:grpSpPr>
          <a:xfrm>
            <a:off x="2610468" y="693864"/>
            <a:ext cx="2389558" cy="2536286"/>
            <a:chOff x="2617203" y="153953"/>
            <a:chExt cx="2389558" cy="2536286"/>
          </a:xfrm>
        </p:grpSpPr>
        <p:pic>
          <p:nvPicPr>
            <p:cNvPr id="21" name="תמונה 20">
              <a:extLst>
                <a:ext uri="{FF2B5EF4-FFF2-40B4-BE49-F238E27FC236}">
                  <a16:creationId xmlns:a16="http://schemas.microsoft.com/office/drawing/2014/main" id="{D3228037-9063-D9EA-16E4-B3FFB3BEA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0833528">
              <a:off x="2617203" y="153953"/>
              <a:ext cx="2389558" cy="2536286"/>
            </a:xfrm>
            <a:prstGeom prst="rect">
              <a:avLst/>
            </a:prstGeom>
          </p:spPr>
        </p:pic>
        <p:sp>
          <p:nvSpPr>
            <p:cNvPr id="34" name="תיבת טקסט 33">
              <a:extLst>
                <a:ext uri="{FF2B5EF4-FFF2-40B4-BE49-F238E27FC236}">
                  <a16:creationId xmlns:a16="http://schemas.microsoft.com/office/drawing/2014/main" id="{B7D4BDC3-71C2-0910-A5A5-DFEA656D1FF0}"/>
                </a:ext>
              </a:extLst>
            </p:cNvPr>
            <p:cNvSpPr txBox="1"/>
            <p:nvPr/>
          </p:nvSpPr>
          <p:spPr>
            <a:xfrm>
              <a:off x="2700715" y="481994"/>
              <a:ext cx="2100528" cy="178510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       יום  ______</a:t>
              </a:r>
            </a:p>
            <a:p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להזכיר לקצוץ את </a:t>
              </a:r>
              <a:r>
                <a:rPr lang="he-IL" sz="2200" b="1" dirty="0" err="1">
                  <a:latin typeface="EFT_Zrima" panose="01000503000000020003" pitchFamily="2" charset="-79"/>
                  <a:cs typeface="EFT_Zrima" panose="01000503000000020003" pitchFamily="2" charset="-79"/>
                </a:rPr>
                <a:t>הצפורניים</a:t>
              </a:r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 של הידיים.</a:t>
              </a:r>
            </a:p>
            <a:p>
              <a:pPr algn="ctr"/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(הלכה ט"ז)</a:t>
              </a:r>
            </a:p>
          </p:txBody>
        </p:sp>
        <p:sp>
          <p:nvSpPr>
            <p:cNvPr id="44" name="מלבן 43">
              <a:extLst>
                <a:ext uri="{FF2B5EF4-FFF2-40B4-BE49-F238E27FC236}">
                  <a16:creationId xmlns:a16="http://schemas.microsoft.com/office/drawing/2014/main" id="{0868B706-65ED-F698-4642-A24CE2064A35}"/>
                </a:ext>
              </a:extLst>
            </p:cNvPr>
            <p:cNvSpPr/>
            <p:nvPr/>
          </p:nvSpPr>
          <p:spPr>
            <a:xfrm>
              <a:off x="2912206" y="1465636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7</a:t>
              </a:r>
            </a:p>
          </p:txBody>
        </p:sp>
      </p:grpSp>
      <p:grpSp>
        <p:nvGrpSpPr>
          <p:cNvPr id="61" name="קבוצה 60">
            <a:extLst>
              <a:ext uri="{FF2B5EF4-FFF2-40B4-BE49-F238E27FC236}">
                <a16:creationId xmlns:a16="http://schemas.microsoft.com/office/drawing/2014/main" id="{6BA6F871-297A-92C8-38AF-EBDEC1377BE5}"/>
              </a:ext>
            </a:extLst>
          </p:cNvPr>
          <p:cNvGrpSpPr/>
          <p:nvPr/>
        </p:nvGrpSpPr>
        <p:grpSpPr>
          <a:xfrm>
            <a:off x="604216" y="4196417"/>
            <a:ext cx="2410193" cy="2077231"/>
            <a:chOff x="604216" y="4196417"/>
            <a:chExt cx="2410193" cy="2077231"/>
          </a:xfrm>
        </p:grpSpPr>
        <p:pic>
          <p:nvPicPr>
            <p:cNvPr id="18" name="תמונה 17">
              <a:extLst>
                <a:ext uri="{FF2B5EF4-FFF2-40B4-BE49-F238E27FC236}">
                  <a16:creationId xmlns:a16="http://schemas.microsoft.com/office/drawing/2014/main" id="{AD83205B-7F89-A0CD-AB8E-35B7FB8CEC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391" b="84783" l="8676" r="93151">
                          <a14:foregroundMark x1="88128" y1="12609" x2="88128" y2="12609"/>
                          <a14:foregroundMark x1="49772" y1="9565" x2="49772" y2="9565"/>
                          <a14:foregroundMark x1="45662" y1="8696" x2="45662" y2="8696"/>
                          <a14:foregroundMark x1="52511" y1="9130" x2="52511" y2="9130"/>
                          <a14:foregroundMark x1="93151" y1="51304" x2="93151" y2="51304"/>
                          <a14:foregroundMark x1="13699" y1="77826" x2="13699" y2="77826"/>
                          <a14:foregroundMark x1="12785" y1="85217" x2="12785" y2="85217"/>
                          <a14:foregroundMark x1="41096" y1="7391" x2="41096" y2="7391"/>
                          <a14:foregroundMark x1="48858" y1="7391" x2="48858" y2="7391"/>
                          <a14:foregroundMark x1="91781" y1="49565" x2="91781" y2="49565"/>
                          <a14:foregroundMark x1="91781" y1="46522" x2="91781" y2="46522"/>
                          <a14:foregroundMark x1="92366" y1="52174" x2="91781" y2="63043"/>
                          <a14:foregroundMark x1="92436" y1="50870" x2="92366" y2="52174"/>
                          <a14:foregroundMark x1="92506" y1="49565" x2="92436" y2="50870"/>
                          <a14:foregroundMark x1="92694" y1="46087" x2="92506" y2="49565"/>
                          <a14:backgroundMark x1="94521" y1="52174" x2="94521" y2="52174"/>
                          <a14:backgroundMark x1="93607" y1="52174" x2="93607" y2="52174"/>
                          <a14:backgroundMark x1="94064" y1="52174" x2="94064" y2="52174"/>
                          <a14:backgroundMark x1="94064" y1="50870" x2="94064" y2="50870"/>
                          <a14:backgroundMark x1="94521" y1="49565" x2="94521" y2="49565"/>
                          <a14:backgroundMark x1="94521" y1="49565" x2="94521" y2="45652"/>
                        </a14:backgroundRemoval>
                      </a14:imgEffect>
                    </a14:imgLayer>
                  </a14:imgProps>
                </a:ext>
              </a:extLst>
            </a:blip>
            <a:srcRect b="10434"/>
            <a:stretch/>
          </p:blipFill>
          <p:spPr>
            <a:xfrm>
              <a:off x="604216" y="4196417"/>
              <a:ext cx="2410193" cy="2077231"/>
            </a:xfrm>
            <a:prstGeom prst="rect">
              <a:avLst/>
            </a:prstGeom>
          </p:spPr>
        </p:pic>
        <p:sp>
          <p:nvSpPr>
            <p:cNvPr id="31" name="תיבת טקסט 30">
              <a:extLst>
                <a:ext uri="{FF2B5EF4-FFF2-40B4-BE49-F238E27FC236}">
                  <a16:creationId xmlns:a16="http://schemas.microsoft.com/office/drawing/2014/main" id="{3FC1160E-7AFF-714D-0589-895D7936611F}"/>
                </a:ext>
              </a:extLst>
            </p:cNvPr>
            <p:cNvSpPr txBox="1"/>
            <p:nvPr/>
          </p:nvSpPr>
          <p:spPr>
            <a:xfrm>
              <a:off x="790207" y="4303878"/>
              <a:ext cx="2014356" cy="196977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8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יום ______</a:t>
              </a:r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מקווה להספיק לטעום קצת מהמרק של שבת</a:t>
              </a:r>
              <a:endParaRPr lang="he-IL" sz="2800" dirty="0">
                <a:latin typeface="EFT_Authentica" panose="01000503000000020003" pitchFamily="2" charset="-79"/>
                <a:cs typeface="EFT_Authentica" panose="01000503000000020003" pitchFamily="2" charset="-79"/>
              </a:endParaRPr>
            </a:p>
            <a:p>
              <a:pPr algn="ctr"/>
              <a:r>
                <a:rPr lang="he-IL" sz="28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(הלכה כ"ד)</a:t>
              </a:r>
            </a:p>
          </p:txBody>
        </p:sp>
        <p:sp>
          <p:nvSpPr>
            <p:cNvPr id="45" name="מלבן 44">
              <a:extLst>
                <a:ext uri="{FF2B5EF4-FFF2-40B4-BE49-F238E27FC236}">
                  <a16:creationId xmlns:a16="http://schemas.microsoft.com/office/drawing/2014/main" id="{288804D6-BF55-120F-9BB8-41ECEE51FACE}"/>
                </a:ext>
              </a:extLst>
            </p:cNvPr>
            <p:cNvSpPr/>
            <p:nvPr/>
          </p:nvSpPr>
          <p:spPr>
            <a:xfrm>
              <a:off x="882649" y="4615582"/>
              <a:ext cx="489808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12</a:t>
              </a:r>
            </a:p>
          </p:txBody>
        </p:sp>
      </p:grpSp>
      <p:grpSp>
        <p:nvGrpSpPr>
          <p:cNvPr id="55" name="קבוצה 54">
            <a:extLst>
              <a:ext uri="{FF2B5EF4-FFF2-40B4-BE49-F238E27FC236}">
                <a16:creationId xmlns:a16="http://schemas.microsoft.com/office/drawing/2014/main" id="{5BB62DDD-1019-037F-3594-A2A9769DF09B}"/>
              </a:ext>
            </a:extLst>
          </p:cNvPr>
          <p:cNvGrpSpPr/>
          <p:nvPr/>
        </p:nvGrpSpPr>
        <p:grpSpPr>
          <a:xfrm>
            <a:off x="121397" y="-154917"/>
            <a:ext cx="2913434" cy="2659926"/>
            <a:chOff x="229466" y="-154917"/>
            <a:chExt cx="2913434" cy="2659926"/>
          </a:xfrm>
        </p:grpSpPr>
        <p:pic>
          <p:nvPicPr>
            <p:cNvPr id="17" name="תמונה 16">
              <a:extLst>
                <a:ext uri="{FF2B5EF4-FFF2-40B4-BE49-F238E27FC236}">
                  <a16:creationId xmlns:a16="http://schemas.microsoft.com/office/drawing/2014/main" id="{403775FF-0BBB-78DF-17DD-CBBCF9711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709" b="98544" l="7347" r="92245">
                          <a14:foregroundMark x1="8571" y1="81553" x2="8571" y2="81553"/>
                          <a14:foregroundMark x1="13061" y1="85922" x2="13061" y2="85922"/>
                          <a14:foregroundMark x1="14286" y1="88350" x2="14286" y2="88350"/>
                          <a14:foregroundMark x1="14286" y1="88350" x2="14286" y2="88350"/>
                          <a14:foregroundMark x1="92245" y1="27670" x2="92245" y2="27670"/>
                          <a14:foregroundMark x1="72245" y1="94175" x2="72245" y2="94175"/>
                          <a14:foregroundMark x1="72653" y1="98544" x2="72653" y2="98544"/>
                          <a14:backgroundMark x1="14694" y1="88350" x2="14694" y2="88350"/>
                          <a14:backgroundMark x1="74286" y1="98544" x2="74286" y2="98544"/>
                          <a14:backgroundMark x1="72653" y1="99515" x2="72653" y2="99515"/>
                          <a14:backgroundMark x1="73061" y1="98058" x2="73061" y2="98058"/>
                        </a14:backgroundRemoval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9466" y="-154917"/>
              <a:ext cx="2913434" cy="2659926"/>
            </a:xfrm>
            <a:prstGeom prst="rect">
              <a:avLst/>
            </a:prstGeom>
          </p:spPr>
        </p:pic>
        <p:sp>
          <p:nvSpPr>
            <p:cNvPr id="36" name="תיבת טקסט 35">
              <a:extLst>
                <a:ext uri="{FF2B5EF4-FFF2-40B4-BE49-F238E27FC236}">
                  <a16:creationId xmlns:a16="http://schemas.microsoft.com/office/drawing/2014/main" id="{79E1E6B9-85E3-B202-9A52-8B19626198A9}"/>
                </a:ext>
              </a:extLst>
            </p:cNvPr>
            <p:cNvSpPr txBox="1"/>
            <p:nvPr/>
          </p:nvSpPr>
          <p:spPr>
            <a:xfrm rot="303801">
              <a:off x="485588" y="41386"/>
              <a:ext cx="2071636" cy="233910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3200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     יום ____</a:t>
              </a:r>
            </a:p>
            <a:p>
              <a:r>
                <a:rPr lang="he-IL" sz="3200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להכין את צלי הבשר מהמתכון של לאה.</a:t>
              </a:r>
            </a:p>
            <a:p>
              <a:r>
                <a:rPr lang="he-IL" sz="3200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         (הלכה כ"ג)</a:t>
              </a:r>
              <a:endParaRPr lang="he-IL" sz="2000" dirty="0">
                <a:latin typeface="FbMelatef Mudgash" panose="02020803050405020304" pitchFamily="18" charset="-79"/>
                <a:cs typeface="FbMelatef Mudgash" panose="02020803050405020304" pitchFamily="18" charset="-79"/>
              </a:endParaRPr>
            </a:p>
          </p:txBody>
        </p:sp>
        <p:sp>
          <p:nvSpPr>
            <p:cNvPr id="46" name="מלבן 45">
              <a:extLst>
                <a:ext uri="{FF2B5EF4-FFF2-40B4-BE49-F238E27FC236}">
                  <a16:creationId xmlns:a16="http://schemas.microsoft.com/office/drawing/2014/main" id="{27D5AA37-367F-06F3-8AC6-743D06D35ECF}"/>
                </a:ext>
              </a:extLst>
            </p:cNvPr>
            <p:cNvSpPr/>
            <p:nvPr/>
          </p:nvSpPr>
          <p:spPr>
            <a:xfrm>
              <a:off x="722770" y="1510029"/>
              <a:ext cx="469714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10</a:t>
              </a:r>
            </a:p>
          </p:txBody>
        </p:sp>
      </p:grpSp>
      <p:grpSp>
        <p:nvGrpSpPr>
          <p:cNvPr id="56" name="קבוצה 55">
            <a:extLst>
              <a:ext uri="{FF2B5EF4-FFF2-40B4-BE49-F238E27FC236}">
                <a16:creationId xmlns:a16="http://schemas.microsoft.com/office/drawing/2014/main" id="{81748908-CFB1-CBBB-DB97-17628C2D6C12}"/>
              </a:ext>
            </a:extLst>
          </p:cNvPr>
          <p:cNvGrpSpPr/>
          <p:nvPr/>
        </p:nvGrpSpPr>
        <p:grpSpPr>
          <a:xfrm>
            <a:off x="604215" y="2043634"/>
            <a:ext cx="2719032" cy="2680273"/>
            <a:chOff x="604215" y="2043634"/>
            <a:chExt cx="2719032" cy="2680273"/>
          </a:xfrm>
        </p:grpSpPr>
        <p:pic>
          <p:nvPicPr>
            <p:cNvPr id="19" name="תמונה 18">
              <a:extLst>
                <a:ext uri="{FF2B5EF4-FFF2-40B4-BE49-F238E27FC236}">
                  <a16:creationId xmlns:a16="http://schemas.microsoft.com/office/drawing/2014/main" id="{A0BFF25A-DFE5-7DB1-498B-943CE45E8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flipH="1">
              <a:off x="604215" y="2043634"/>
              <a:ext cx="2719032" cy="2680273"/>
            </a:xfrm>
            <a:prstGeom prst="rect">
              <a:avLst/>
            </a:prstGeom>
          </p:spPr>
        </p:pic>
        <p:sp>
          <p:nvSpPr>
            <p:cNvPr id="37" name="תיבת טקסט 36">
              <a:extLst>
                <a:ext uri="{FF2B5EF4-FFF2-40B4-BE49-F238E27FC236}">
                  <a16:creationId xmlns:a16="http://schemas.microsoft.com/office/drawing/2014/main" id="{54742C23-C402-DCD3-16CF-352EFB6F97F9}"/>
                </a:ext>
              </a:extLst>
            </p:cNvPr>
            <p:cNvSpPr txBox="1"/>
            <p:nvPr/>
          </p:nvSpPr>
          <p:spPr>
            <a:xfrm rot="20824730">
              <a:off x="984123" y="2342402"/>
              <a:ext cx="1839313" cy="190821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000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יום _______</a:t>
              </a:r>
            </a:p>
            <a:p>
              <a:r>
                <a:rPr lang="he-IL" sz="2000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לאפות את הדגים ברוטב האדום.</a:t>
              </a:r>
            </a:p>
            <a:p>
              <a:r>
                <a:rPr lang="he-IL" sz="2000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(הלכה כ"ג)</a:t>
              </a:r>
              <a:endParaRPr lang="he-IL" dirty="0">
                <a:latin typeface="Guttman Yad" panose="02010401010101010101" pitchFamily="2" charset="-79"/>
                <a:cs typeface="Guttman Yad" panose="02010401010101010101" pitchFamily="2" charset="-79"/>
              </a:endParaRPr>
            </a:p>
          </p:txBody>
        </p:sp>
        <p:sp>
          <p:nvSpPr>
            <p:cNvPr id="47" name="מלבן 46">
              <a:extLst>
                <a:ext uri="{FF2B5EF4-FFF2-40B4-BE49-F238E27FC236}">
                  <a16:creationId xmlns:a16="http://schemas.microsoft.com/office/drawing/2014/main" id="{5D17D010-325F-9177-395A-CE56E3ED770B}"/>
                </a:ext>
              </a:extLst>
            </p:cNvPr>
            <p:cNvSpPr/>
            <p:nvPr/>
          </p:nvSpPr>
          <p:spPr>
            <a:xfrm>
              <a:off x="768808" y="2530023"/>
              <a:ext cx="472352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11</a:t>
              </a:r>
            </a:p>
          </p:txBody>
        </p:sp>
      </p:grpSp>
      <p:grpSp>
        <p:nvGrpSpPr>
          <p:cNvPr id="58" name="קבוצה 57">
            <a:extLst>
              <a:ext uri="{FF2B5EF4-FFF2-40B4-BE49-F238E27FC236}">
                <a16:creationId xmlns:a16="http://schemas.microsoft.com/office/drawing/2014/main" id="{6B1917DA-F578-3CCA-4155-C1155828E4A1}"/>
              </a:ext>
            </a:extLst>
          </p:cNvPr>
          <p:cNvGrpSpPr/>
          <p:nvPr/>
        </p:nvGrpSpPr>
        <p:grpSpPr>
          <a:xfrm rot="1488262">
            <a:off x="9421956" y="4231302"/>
            <a:ext cx="2372652" cy="2528377"/>
            <a:chOff x="7614569" y="3507408"/>
            <a:chExt cx="2372652" cy="2528377"/>
          </a:xfrm>
        </p:grpSpPr>
        <p:pic>
          <p:nvPicPr>
            <p:cNvPr id="16" name="תמונה 15">
              <a:extLst>
                <a:ext uri="{FF2B5EF4-FFF2-40B4-BE49-F238E27FC236}">
                  <a16:creationId xmlns:a16="http://schemas.microsoft.com/office/drawing/2014/main" id="{0EF5D653-27DB-643E-7140-BBDF8FC957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clrChange>
                <a:clrFrom>
                  <a:srgbClr val="FBEAB6"/>
                </a:clrFrom>
                <a:clrTo>
                  <a:srgbClr val="FBEAB6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>
                          <a14:foregroundMark x1="44336" y1="11200" x2="44336" y2="11200"/>
                          <a14:backgroundMark x1="35547" y1="86400" x2="35547" y2="86400"/>
                          <a14:backgroundMark x1="34180" y1="84400" x2="34180" y2="84400"/>
                          <a14:backgroundMark x1="59375" y1="88000" x2="59375" y2="88000"/>
                        </a14:backgroundRemoval>
                      </a14:imgEffect>
                    </a14:imgLayer>
                  </a14:imgProps>
                </a:ext>
              </a:extLst>
            </a:blip>
            <a:srcRect l="29032" t="5200" r="30360" b="6173"/>
            <a:stretch/>
          </p:blipFill>
          <p:spPr>
            <a:xfrm rot="20917048">
              <a:off x="7614569" y="3507408"/>
              <a:ext cx="2372652" cy="2528377"/>
            </a:xfrm>
            <a:prstGeom prst="rect">
              <a:avLst/>
            </a:prstGeom>
          </p:spPr>
        </p:pic>
        <p:sp>
          <p:nvSpPr>
            <p:cNvPr id="32" name="תיבת טקסט 31">
              <a:extLst>
                <a:ext uri="{FF2B5EF4-FFF2-40B4-BE49-F238E27FC236}">
                  <a16:creationId xmlns:a16="http://schemas.microsoft.com/office/drawing/2014/main" id="{B5FD446A-C158-5327-64AE-71EB2ABD7FA9}"/>
                </a:ext>
              </a:extLst>
            </p:cNvPr>
            <p:cNvSpPr txBox="1"/>
            <p:nvPr/>
          </p:nvSpPr>
          <p:spPr>
            <a:xfrm rot="20930960">
              <a:off x="8031886" y="4089848"/>
              <a:ext cx="1629295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יום ______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לזכור לקנות עוף לשבת!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(הלכה ח)</a:t>
              </a:r>
              <a:endParaRPr lang="he-IL" dirty="0">
                <a:latin typeface="EFT_Matcon" panose="01000503000000020003" pitchFamily="2" charset="-79"/>
                <a:cs typeface="EFT_Matcon" panose="01000503000000020003" pitchFamily="2" charset="-79"/>
              </a:endParaRPr>
            </a:p>
          </p:txBody>
        </p:sp>
        <p:sp>
          <p:nvSpPr>
            <p:cNvPr id="48" name="מלבן 47">
              <a:extLst>
                <a:ext uri="{FF2B5EF4-FFF2-40B4-BE49-F238E27FC236}">
                  <a16:creationId xmlns:a16="http://schemas.microsoft.com/office/drawing/2014/main" id="{CEE24137-BFA0-2344-4F98-A36737E551D4}"/>
                </a:ext>
              </a:extLst>
            </p:cNvPr>
            <p:cNvSpPr/>
            <p:nvPr/>
          </p:nvSpPr>
          <p:spPr>
            <a:xfrm rot="21167339">
              <a:off x="8130506" y="5088708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</a:t>
              </a:r>
            </a:p>
          </p:txBody>
        </p:sp>
      </p:grpSp>
      <p:grpSp>
        <p:nvGrpSpPr>
          <p:cNvPr id="59" name="קבוצה 58">
            <a:extLst>
              <a:ext uri="{FF2B5EF4-FFF2-40B4-BE49-F238E27FC236}">
                <a16:creationId xmlns:a16="http://schemas.microsoft.com/office/drawing/2014/main" id="{0F64C01F-2B02-6337-817C-BFB0B1C4A713}"/>
              </a:ext>
            </a:extLst>
          </p:cNvPr>
          <p:cNvGrpSpPr/>
          <p:nvPr/>
        </p:nvGrpSpPr>
        <p:grpSpPr>
          <a:xfrm>
            <a:off x="5399705" y="3455404"/>
            <a:ext cx="2231365" cy="3309376"/>
            <a:chOff x="5621378" y="3410879"/>
            <a:chExt cx="2231365" cy="3309376"/>
          </a:xfrm>
        </p:grpSpPr>
        <p:pic>
          <p:nvPicPr>
            <p:cNvPr id="23" name="תמונה 22">
              <a:extLst>
                <a:ext uri="{FF2B5EF4-FFF2-40B4-BE49-F238E27FC236}">
                  <a16:creationId xmlns:a16="http://schemas.microsoft.com/office/drawing/2014/main" id="{E6B26853-B50F-4E2E-94DC-832E9FD7E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5">
                  <a:lumMod val="40000"/>
                  <a:lumOff val="60000"/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rot="21086443">
              <a:off x="5621378" y="3410879"/>
              <a:ext cx="2231365" cy="3309376"/>
            </a:xfrm>
            <a:prstGeom prst="rect">
              <a:avLst/>
            </a:prstGeom>
          </p:spPr>
        </p:pic>
        <p:sp>
          <p:nvSpPr>
            <p:cNvPr id="29" name="תיבת טקסט 28">
              <a:extLst>
                <a:ext uri="{FF2B5EF4-FFF2-40B4-BE49-F238E27FC236}">
                  <a16:creationId xmlns:a16="http://schemas.microsoft.com/office/drawing/2014/main" id="{486DFB84-9FCC-925A-C106-083EBA80FACD}"/>
                </a:ext>
              </a:extLst>
            </p:cNvPr>
            <p:cNvSpPr txBox="1"/>
            <p:nvPr/>
          </p:nvSpPr>
          <p:spPr>
            <a:xfrm rot="413409">
              <a:off x="5859283" y="3478934"/>
              <a:ext cx="1629295" cy="258532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יום ____</a:t>
              </a:r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לא לשכוח, שאסור </a:t>
              </a:r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לגזוז ציפורניים!</a:t>
              </a:r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(הלכה ט"ו)</a:t>
              </a:r>
              <a:endParaRPr lang="he-IL" sz="2400" b="1" dirty="0">
                <a:latin typeface="FbMelatef Mudgash" panose="02020803050405020304" pitchFamily="18" charset="-79"/>
                <a:cs typeface="FbMelatef Mudgash" panose="02020803050405020304" pitchFamily="18" charset="-79"/>
              </a:endParaRPr>
            </a:p>
          </p:txBody>
        </p:sp>
        <p:sp>
          <p:nvSpPr>
            <p:cNvPr id="49" name="מלבן 48">
              <a:extLst>
                <a:ext uri="{FF2B5EF4-FFF2-40B4-BE49-F238E27FC236}">
                  <a16:creationId xmlns:a16="http://schemas.microsoft.com/office/drawing/2014/main" id="{61263505-85D8-4540-E291-1AFF89D6425D}"/>
                </a:ext>
              </a:extLst>
            </p:cNvPr>
            <p:cNvSpPr/>
            <p:nvPr/>
          </p:nvSpPr>
          <p:spPr>
            <a:xfrm>
              <a:off x="5910638" y="3747064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6</a:t>
              </a:r>
            </a:p>
          </p:txBody>
        </p:sp>
      </p:grpSp>
      <p:grpSp>
        <p:nvGrpSpPr>
          <p:cNvPr id="53" name="קבוצה 52">
            <a:extLst>
              <a:ext uri="{FF2B5EF4-FFF2-40B4-BE49-F238E27FC236}">
                <a16:creationId xmlns:a16="http://schemas.microsoft.com/office/drawing/2014/main" id="{DAC21BF5-63FF-1A9B-D981-0A6A2CE414B1}"/>
              </a:ext>
            </a:extLst>
          </p:cNvPr>
          <p:cNvGrpSpPr/>
          <p:nvPr/>
        </p:nvGrpSpPr>
        <p:grpSpPr>
          <a:xfrm>
            <a:off x="4941843" y="956218"/>
            <a:ext cx="2421606" cy="2572049"/>
            <a:chOff x="5239944" y="1020389"/>
            <a:chExt cx="2421606" cy="2572049"/>
          </a:xfrm>
        </p:grpSpPr>
        <p:pic>
          <p:nvPicPr>
            <p:cNvPr id="20" name="תמונה 19">
              <a:extLst>
                <a:ext uri="{FF2B5EF4-FFF2-40B4-BE49-F238E27FC236}">
                  <a16:creationId xmlns:a16="http://schemas.microsoft.com/office/drawing/2014/main" id="{B0503D50-825F-E20F-6059-3CE6CE399E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391" b="84783" l="8676" r="93151">
                          <a14:foregroundMark x1="88128" y1="12609" x2="88128" y2="12609"/>
                          <a14:foregroundMark x1="49772" y1="9565" x2="49772" y2="9565"/>
                          <a14:foregroundMark x1="45662" y1="8696" x2="45662" y2="8696"/>
                          <a14:foregroundMark x1="52511" y1="9130" x2="52511" y2="9130"/>
                          <a14:foregroundMark x1="93151" y1="51304" x2="93151" y2="51304"/>
                          <a14:foregroundMark x1="13699" y1="77826" x2="13699" y2="77826"/>
                          <a14:foregroundMark x1="12785" y1="85217" x2="12785" y2="85217"/>
                          <a14:foregroundMark x1="41096" y1="7391" x2="41096" y2="7391"/>
                          <a14:foregroundMark x1="48858" y1="7391" x2="48858" y2="7391"/>
                          <a14:foregroundMark x1="91781" y1="49565" x2="91781" y2="49565"/>
                          <a14:foregroundMark x1="91781" y1="46522" x2="91781" y2="46522"/>
                          <a14:foregroundMark x1="92366" y1="52174" x2="91781" y2="63043"/>
                          <a14:foregroundMark x1="92436" y1="50870" x2="92366" y2="52174"/>
                          <a14:foregroundMark x1="92506" y1="49565" x2="92436" y2="50870"/>
                          <a14:foregroundMark x1="92694" y1="46087" x2="92506" y2="49565"/>
                          <a14:backgroundMark x1="94521" y1="52174" x2="94521" y2="52174"/>
                          <a14:backgroundMark x1="93607" y1="52174" x2="93607" y2="52174"/>
                          <a14:backgroundMark x1="94064" y1="52174" x2="94064" y2="52174"/>
                          <a14:backgroundMark x1="94064" y1="50870" x2="94064" y2="50870"/>
                          <a14:backgroundMark x1="94521" y1="49565" x2="94521" y2="49565"/>
                          <a14:backgroundMark x1="94521" y1="49565" x2="94521" y2="45652"/>
                        </a14:backgroundRemoval>
                      </a14:imgEffect>
                    </a14:imgLayer>
                  </a14:imgProps>
                </a:ext>
              </a:extLst>
            </a:blip>
            <a:srcRect b="10434"/>
            <a:stretch/>
          </p:blipFill>
          <p:spPr>
            <a:xfrm>
              <a:off x="5239944" y="1020389"/>
              <a:ext cx="2421606" cy="2547110"/>
            </a:xfrm>
            <a:prstGeom prst="rect">
              <a:avLst/>
            </a:prstGeom>
          </p:spPr>
        </p:pic>
        <p:sp>
          <p:nvSpPr>
            <p:cNvPr id="33" name="תיבת טקסט 32">
              <a:extLst>
                <a:ext uri="{FF2B5EF4-FFF2-40B4-BE49-F238E27FC236}">
                  <a16:creationId xmlns:a16="http://schemas.microsoft.com/office/drawing/2014/main" id="{6E685F1B-8444-A693-6827-945AD353CD66}"/>
                </a:ext>
              </a:extLst>
            </p:cNvPr>
            <p:cNvSpPr txBox="1"/>
            <p:nvPr/>
          </p:nvSpPr>
          <p:spPr>
            <a:xfrm>
              <a:off x="5308032" y="1284114"/>
              <a:ext cx="2093328" cy="230832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    יום ______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דחוף! לכבס את שמלת השבת של ליבי, שהתלכלכה </a:t>
              </a:r>
              <a:r>
                <a:rPr lang="he-IL" sz="2400">
                  <a:latin typeface="EFT_Matcon" panose="01000503000000020003" pitchFamily="2" charset="-79"/>
                  <a:cs typeface="EFT_Matcon" panose="01000503000000020003" pitchFamily="2" charset="-79"/>
                </a:rPr>
                <a:t>ביום ההולדת</a:t>
              </a:r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...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    (הלכה י)</a:t>
              </a:r>
              <a:endParaRPr lang="he-IL" dirty="0">
                <a:latin typeface="EFT_Matcon" panose="01000503000000020003" pitchFamily="2" charset="-79"/>
                <a:cs typeface="EFT_Matcon" panose="01000503000000020003" pitchFamily="2" charset="-79"/>
              </a:endParaRPr>
            </a:p>
          </p:txBody>
        </p:sp>
        <p:sp>
          <p:nvSpPr>
            <p:cNvPr id="50" name="מלבן 49">
              <a:extLst>
                <a:ext uri="{FF2B5EF4-FFF2-40B4-BE49-F238E27FC236}">
                  <a16:creationId xmlns:a16="http://schemas.microsoft.com/office/drawing/2014/main" id="{01E8F7AA-2578-4D73-ECE0-2D6C0CA7EEBD}"/>
                </a:ext>
              </a:extLst>
            </p:cNvPr>
            <p:cNvSpPr/>
            <p:nvPr/>
          </p:nvSpPr>
          <p:spPr>
            <a:xfrm>
              <a:off x="5517784" y="2748163"/>
              <a:ext cx="342725" cy="400110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he-IL" sz="20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</a:p>
          </p:txBody>
        </p:sp>
      </p:grpSp>
      <p:sp>
        <p:nvSpPr>
          <p:cNvPr id="2" name="מלבן 1">
            <a:extLst>
              <a:ext uri="{FF2B5EF4-FFF2-40B4-BE49-F238E27FC236}">
                <a16:creationId xmlns:a16="http://schemas.microsoft.com/office/drawing/2014/main" id="{E48D2167-0112-3F50-51C0-FAFB95B16D1F}"/>
              </a:ext>
            </a:extLst>
          </p:cNvPr>
          <p:cNvSpPr/>
          <p:nvPr/>
        </p:nvSpPr>
        <p:spPr>
          <a:xfrm>
            <a:off x="2108267" y="138499"/>
            <a:ext cx="8687980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200" b="1" cap="none" spc="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עיינו בהלכה שבשולי הפתקית שבחרתם והשלימו</a:t>
            </a:r>
            <a:r>
              <a:rPr lang="he-IL" sz="4400" b="1" cap="none" spc="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: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41CF301B-4E7E-BFB6-6BE8-E197305FC27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49469" y="2870795"/>
            <a:ext cx="2499577" cy="360304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90495A69-6C1B-7995-A63C-7DFAD96EFEB8}"/>
              </a:ext>
            </a:extLst>
          </p:cNvPr>
          <p:cNvSpPr txBox="1"/>
          <p:nvPr/>
        </p:nvSpPr>
        <p:spPr>
          <a:xfrm rot="21005992">
            <a:off x="7319926" y="4031118"/>
            <a:ext cx="1864043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300" b="1" dirty="0">
                <a:latin typeface="EFT_Zrima" panose="01000503000000020003" pitchFamily="2" charset="-79"/>
                <a:cs typeface="EFT_Zrima" panose="01000503000000020003" pitchFamily="2" charset="-79"/>
              </a:rPr>
              <a:t>יום ________</a:t>
            </a:r>
          </a:p>
          <a:p>
            <a:r>
              <a:rPr lang="he-IL" sz="2300" b="1" dirty="0">
                <a:latin typeface="EFT_Zrima" panose="01000503000000020003" pitchFamily="2" charset="-79"/>
                <a:cs typeface="EFT_Zrima" panose="01000503000000020003" pitchFamily="2" charset="-79"/>
              </a:rPr>
              <a:t>לימוד החלק של פרשת השבוע עם רש"י</a:t>
            </a:r>
          </a:p>
          <a:p>
            <a:r>
              <a:rPr lang="he-IL" sz="2000" b="1" dirty="0">
                <a:latin typeface="EFT_Zrima" panose="01000503000000020003" pitchFamily="2" charset="-79"/>
                <a:cs typeface="EFT_Zrima" panose="01000503000000020003" pitchFamily="2" charset="-79"/>
              </a:rPr>
              <a:t>(הליכות ומנהגים ג)</a:t>
            </a: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4C5B8A4B-17DC-5355-BA63-0D1E1080F6EF}"/>
              </a:ext>
            </a:extLst>
          </p:cNvPr>
          <p:cNvSpPr/>
          <p:nvPr/>
        </p:nvSpPr>
        <p:spPr>
          <a:xfrm rot="21038825">
            <a:off x="7479547" y="3870695"/>
            <a:ext cx="533629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39273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/>
    </mc:Choice>
    <mc:Fallback>
      <p:transition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0" b="1320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48B316B8-3161-2AA3-B3C9-90C1D2F38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4" y="-1228444"/>
            <a:ext cx="11975313" cy="79719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95176" y="0"/>
            <a:ext cx="49682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ulya" pitchFamily="2" charset="-79"/>
              </a:rPr>
              <a:t>ב"ה</a:t>
            </a:r>
          </a:p>
        </p:txBody>
      </p:sp>
      <p:grpSp>
        <p:nvGrpSpPr>
          <p:cNvPr id="57" name="קבוצה 56">
            <a:extLst>
              <a:ext uri="{FF2B5EF4-FFF2-40B4-BE49-F238E27FC236}">
                <a16:creationId xmlns:a16="http://schemas.microsoft.com/office/drawing/2014/main" id="{A40BD2CD-AF43-E30D-0E91-D5A0E825EE70}"/>
              </a:ext>
            </a:extLst>
          </p:cNvPr>
          <p:cNvGrpSpPr/>
          <p:nvPr/>
        </p:nvGrpSpPr>
        <p:grpSpPr>
          <a:xfrm>
            <a:off x="401770" y="3592438"/>
            <a:ext cx="2099019" cy="2925543"/>
            <a:chOff x="9628947" y="3507675"/>
            <a:chExt cx="2099019" cy="2925543"/>
          </a:xfrm>
        </p:grpSpPr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9D2CAD9B-9B02-349F-7072-4A74B2902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000" b="92667" l="8000" r="91000">
                          <a14:foregroundMark x1="42000" y1="84667" x2="42000" y2="84667"/>
                          <a14:foregroundMark x1="12333" y1="90000" x2="12333" y2="90000"/>
                          <a14:foregroundMark x1="13000" y1="11000" x2="13000" y2="11000"/>
                          <a14:foregroundMark x1="8667" y1="8333" x2="8667" y2="8333"/>
                          <a14:foregroundMark x1="8333" y1="7667" x2="8333" y2="7667"/>
                          <a14:foregroundMark x1="91333" y1="8667" x2="91333" y2="8667"/>
                          <a14:foregroundMark x1="77333" y1="6667" x2="77333" y2="6667"/>
                          <a14:foregroundMark x1="55667" y1="6333" x2="55667" y2="6333"/>
                          <a14:foregroundMark x1="59000" y1="3667" x2="59000" y2="3667"/>
                          <a14:foregroundMark x1="64667" y1="3333" x2="64667" y2="3333"/>
                          <a14:foregroundMark x1="29667" y1="84333" x2="31333" y2="84333"/>
                          <a14:foregroundMark x1="23000" y1="89000" x2="23000" y2="89000"/>
                          <a14:foregroundMark x1="12333" y1="91000" x2="12333" y2="91000"/>
                          <a14:foregroundMark x1="10333" y1="91000" x2="10333" y2="91000"/>
                          <a14:foregroundMark x1="86333" y1="92667" x2="86333" y2="92667"/>
                          <a14:backgroundMark x1="65333" y1="4333" x2="65333" y2="4333"/>
                          <a14:backgroundMark x1="59667" y1="4000" x2="59667" y2="4000"/>
                          <a14:backgroundMark x1="65000" y1="3000" x2="65000" y2="3000"/>
                          <a14:backgroundMark x1="64333" y1="3667" x2="64333" y2="3667"/>
                          <a14:backgroundMark x1="60000" y1="4333" x2="60000" y2="4333"/>
                          <a14:backgroundMark x1="87000" y1="93333" x2="87000" y2="93333"/>
                          <a14:backgroundMark x1="85667" y1="93333" x2="85667" y2="93333"/>
                          <a14:backgroundMark x1="87333" y1="92333" x2="87333" y2="92333"/>
                          <a14:backgroundMark x1="86333" y1="92333" x2="86333" y2="92333"/>
                          <a14:backgroundMark x1="87000" y1="93000" x2="87000" y2="93000"/>
                          <a14:backgroundMark x1="59667" y1="4333" x2="59667" y2="4333"/>
                          <a14:backgroundMark x1="59000" y1="4333" x2="59000" y2="4333"/>
                          <a14:backgroundMark x1="60000" y1="4000" x2="60000" y2="4000"/>
                          <a14:backgroundMark x1="60000" y1="3333" x2="60000" y2="3333"/>
                          <a14:backgroundMark x1="58333" y1="4000" x2="58333" y2="4000"/>
                          <a14:backgroundMark x1="65333" y1="3000" x2="65333" y2="3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672333" y="3507675"/>
              <a:ext cx="2055633" cy="2925543"/>
            </a:xfrm>
            <a:prstGeom prst="rect">
              <a:avLst/>
            </a:prstGeom>
          </p:spPr>
        </p:pic>
        <p:sp>
          <p:nvSpPr>
            <p:cNvPr id="22" name="תיבת טקסט 21">
              <a:extLst>
                <a:ext uri="{FF2B5EF4-FFF2-40B4-BE49-F238E27FC236}">
                  <a16:creationId xmlns:a16="http://schemas.microsoft.com/office/drawing/2014/main" id="{9E260AE7-A365-AD6A-67A8-5ED8ED98C60B}"/>
                </a:ext>
              </a:extLst>
            </p:cNvPr>
            <p:cNvSpPr txBox="1"/>
            <p:nvPr/>
          </p:nvSpPr>
          <p:spPr>
            <a:xfrm>
              <a:off x="9628947" y="3764322"/>
              <a:ext cx="1629295" cy="258532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b="1" u="sng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שבת קודש</a:t>
              </a:r>
            </a:p>
            <a:p>
              <a:r>
                <a:rPr lang="he-IL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אפשר כבר לחלק לכל אחד פרוסה מהעוגה, שסבתא שלחה לכבוד שבת.</a:t>
              </a:r>
            </a:p>
            <a:p>
              <a:r>
                <a:rPr lang="he-IL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(הלכה ה)</a:t>
              </a:r>
            </a:p>
          </p:txBody>
        </p:sp>
      </p:grpSp>
      <p:grpSp>
        <p:nvGrpSpPr>
          <p:cNvPr id="26" name="קבוצה 25">
            <a:extLst>
              <a:ext uri="{FF2B5EF4-FFF2-40B4-BE49-F238E27FC236}">
                <a16:creationId xmlns:a16="http://schemas.microsoft.com/office/drawing/2014/main" id="{3CEA050C-D9DB-9500-D207-F415B755EFAB}"/>
              </a:ext>
            </a:extLst>
          </p:cNvPr>
          <p:cNvGrpSpPr/>
          <p:nvPr/>
        </p:nvGrpSpPr>
        <p:grpSpPr>
          <a:xfrm>
            <a:off x="7489440" y="917538"/>
            <a:ext cx="2231365" cy="3309376"/>
            <a:chOff x="5621378" y="3410879"/>
            <a:chExt cx="2231365" cy="3309376"/>
          </a:xfrm>
        </p:grpSpPr>
        <p:pic>
          <p:nvPicPr>
            <p:cNvPr id="23" name="תמונה 22">
              <a:extLst>
                <a:ext uri="{FF2B5EF4-FFF2-40B4-BE49-F238E27FC236}">
                  <a16:creationId xmlns:a16="http://schemas.microsoft.com/office/drawing/2014/main" id="{8DFB9D1D-0C68-8520-3C29-F7C1831A1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5">
                  <a:lumMod val="40000"/>
                  <a:lumOff val="60000"/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rot="21086443">
              <a:off x="5621378" y="3410879"/>
              <a:ext cx="2231365" cy="3309376"/>
            </a:xfrm>
            <a:prstGeom prst="rect">
              <a:avLst/>
            </a:prstGeom>
          </p:spPr>
        </p:pic>
        <p:sp>
          <p:nvSpPr>
            <p:cNvPr id="29" name="תיבת טקסט 28">
              <a:extLst>
                <a:ext uri="{FF2B5EF4-FFF2-40B4-BE49-F238E27FC236}">
                  <a16:creationId xmlns:a16="http://schemas.microsoft.com/office/drawing/2014/main" id="{8DC93B25-D143-9792-57D6-CE92BA07338B}"/>
                </a:ext>
              </a:extLst>
            </p:cNvPr>
            <p:cNvSpPr txBox="1"/>
            <p:nvPr/>
          </p:nvSpPr>
          <p:spPr>
            <a:xfrm rot="413409">
              <a:off x="5859283" y="3478934"/>
              <a:ext cx="1629295" cy="258532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3600" b="1" u="sng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יום חמישי</a:t>
              </a:r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לא לשכוח, שאסור </a:t>
              </a:r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לגזוז ציפורניים!</a:t>
              </a:r>
            </a:p>
            <a:p>
              <a:r>
                <a:rPr lang="he-IL" sz="3600" b="1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(הלכה ט"ו)</a:t>
              </a:r>
              <a:endParaRPr lang="he-IL" sz="2400" b="1" dirty="0">
                <a:latin typeface="FbMelatef Mudgash" panose="02020803050405020304" pitchFamily="18" charset="-79"/>
                <a:cs typeface="FbMelatef Mudgash" panose="02020803050405020304" pitchFamily="18" charset="-79"/>
              </a:endParaRPr>
            </a:p>
          </p:txBody>
        </p:sp>
      </p:grpSp>
      <p:grpSp>
        <p:nvGrpSpPr>
          <p:cNvPr id="58" name="קבוצה 57">
            <a:extLst>
              <a:ext uri="{FF2B5EF4-FFF2-40B4-BE49-F238E27FC236}">
                <a16:creationId xmlns:a16="http://schemas.microsoft.com/office/drawing/2014/main" id="{3272FB57-8D2B-FF63-8B08-F31CFE5D7311}"/>
              </a:ext>
            </a:extLst>
          </p:cNvPr>
          <p:cNvGrpSpPr/>
          <p:nvPr/>
        </p:nvGrpSpPr>
        <p:grpSpPr>
          <a:xfrm>
            <a:off x="2325503" y="4097245"/>
            <a:ext cx="2974891" cy="2275000"/>
            <a:chOff x="2974570" y="4045108"/>
            <a:chExt cx="2974891" cy="2275000"/>
          </a:xfrm>
        </p:grpSpPr>
        <p:pic>
          <p:nvPicPr>
            <p:cNvPr id="25" name="תמונה 24">
              <a:extLst>
                <a:ext uri="{FF2B5EF4-FFF2-40B4-BE49-F238E27FC236}">
                  <a16:creationId xmlns:a16="http://schemas.microsoft.com/office/drawing/2014/main" id="{B49051FD-38BD-F906-3B25-1781C62F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2974570" y="4045108"/>
              <a:ext cx="2974891" cy="2275000"/>
            </a:xfrm>
            <a:prstGeom prst="rect">
              <a:avLst/>
            </a:prstGeom>
          </p:spPr>
        </p:pic>
        <p:sp>
          <p:nvSpPr>
            <p:cNvPr id="30" name="תיבת טקסט 29">
              <a:extLst>
                <a:ext uri="{FF2B5EF4-FFF2-40B4-BE49-F238E27FC236}">
                  <a16:creationId xmlns:a16="http://schemas.microsoft.com/office/drawing/2014/main" id="{A24305D7-50B1-8E26-00F5-1780D915BE72}"/>
                </a:ext>
              </a:extLst>
            </p:cNvPr>
            <p:cNvSpPr txBox="1"/>
            <p:nvPr/>
          </p:nvSpPr>
          <p:spPr>
            <a:xfrm>
              <a:off x="3083134" y="4141240"/>
              <a:ext cx="2442805" cy="206210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2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     </a:t>
              </a:r>
              <a:r>
                <a:rPr lang="he-IL" sz="2200" b="1" dirty="0">
                  <a:latin typeface="EFT_Matcon" panose="01000503000000020003" pitchFamily="2" charset="-79"/>
                  <a:cs typeface="EFT_Matcon" panose="01000503000000020003" pitchFamily="2" charset="-79"/>
                </a:rPr>
                <a:t>יום שישי</a:t>
              </a:r>
            </a:p>
            <a:p>
              <a:r>
                <a:rPr lang="he-IL" sz="22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השבוע לפנות זמן בלי נדר לאפות חלות ולקיים מצוות הפרשת חלה...</a:t>
              </a:r>
            </a:p>
            <a:p>
              <a:pPr algn="ctr"/>
              <a:r>
                <a:rPr lang="he-IL" sz="22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(הלכה כ"א)</a:t>
              </a:r>
            </a:p>
          </p:txBody>
        </p:sp>
      </p:grpSp>
      <p:grpSp>
        <p:nvGrpSpPr>
          <p:cNvPr id="59" name="קבוצה 58">
            <a:extLst>
              <a:ext uri="{FF2B5EF4-FFF2-40B4-BE49-F238E27FC236}">
                <a16:creationId xmlns:a16="http://schemas.microsoft.com/office/drawing/2014/main" id="{C792B3DD-DC4B-FF64-8CD9-9768F1E5121F}"/>
              </a:ext>
            </a:extLst>
          </p:cNvPr>
          <p:cNvGrpSpPr/>
          <p:nvPr/>
        </p:nvGrpSpPr>
        <p:grpSpPr>
          <a:xfrm>
            <a:off x="5002192" y="4335363"/>
            <a:ext cx="2410193" cy="2077231"/>
            <a:chOff x="604216" y="4196417"/>
            <a:chExt cx="2410193" cy="2077231"/>
          </a:xfrm>
        </p:grpSpPr>
        <p:pic>
          <p:nvPicPr>
            <p:cNvPr id="18" name="תמונה 17">
              <a:extLst>
                <a:ext uri="{FF2B5EF4-FFF2-40B4-BE49-F238E27FC236}">
                  <a16:creationId xmlns:a16="http://schemas.microsoft.com/office/drawing/2014/main" id="{D01CFE9B-36F1-169E-EF44-7C7CED897C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391" b="84783" l="8676" r="93151">
                          <a14:foregroundMark x1="88128" y1="12609" x2="88128" y2="12609"/>
                          <a14:foregroundMark x1="49772" y1="9565" x2="49772" y2="9565"/>
                          <a14:foregroundMark x1="45662" y1="8696" x2="45662" y2="8696"/>
                          <a14:foregroundMark x1="52511" y1="9130" x2="52511" y2="9130"/>
                          <a14:foregroundMark x1="93151" y1="51304" x2="93151" y2="51304"/>
                          <a14:foregroundMark x1="13699" y1="77826" x2="13699" y2="77826"/>
                          <a14:foregroundMark x1="12785" y1="85217" x2="12785" y2="85217"/>
                          <a14:foregroundMark x1="41096" y1="7391" x2="41096" y2="7391"/>
                          <a14:foregroundMark x1="48858" y1="7391" x2="48858" y2="7391"/>
                          <a14:foregroundMark x1="91781" y1="49565" x2="91781" y2="49565"/>
                          <a14:foregroundMark x1="91781" y1="46522" x2="91781" y2="46522"/>
                          <a14:foregroundMark x1="92366" y1="52174" x2="91781" y2="63043"/>
                          <a14:foregroundMark x1="92436" y1="50870" x2="92366" y2="52174"/>
                          <a14:foregroundMark x1="92506" y1="49565" x2="92436" y2="50870"/>
                          <a14:foregroundMark x1="92694" y1="46087" x2="92506" y2="49565"/>
                          <a14:backgroundMark x1="94521" y1="52174" x2="94521" y2="52174"/>
                          <a14:backgroundMark x1="93607" y1="52174" x2="93607" y2="52174"/>
                          <a14:backgroundMark x1="94064" y1="52174" x2="94064" y2="52174"/>
                          <a14:backgroundMark x1="94064" y1="50870" x2="94064" y2="50870"/>
                          <a14:backgroundMark x1="94521" y1="49565" x2="94521" y2="49565"/>
                          <a14:backgroundMark x1="94521" y1="49565" x2="94521" y2="45652"/>
                        </a14:backgroundRemoval>
                      </a14:imgEffect>
                    </a14:imgLayer>
                  </a14:imgProps>
                </a:ext>
              </a:extLst>
            </a:blip>
            <a:srcRect b="10434"/>
            <a:stretch/>
          </p:blipFill>
          <p:spPr>
            <a:xfrm>
              <a:off x="604216" y="4196417"/>
              <a:ext cx="2410193" cy="2077231"/>
            </a:xfrm>
            <a:prstGeom prst="rect">
              <a:avLst/>
            </a:prstGeom>
          </p:spPr>
        </p:pic>
        <p:sp>
          <p:nvSpPr>
            <p:cNvPr id="31" name="תיבת טקסט 30">
              <a:extLst>
                <a:ext uri="{FF2B5EF4-FFF2-40B4-BE49-F238E27FC236}">
                  <a16:creationId xmlns:a16="http://schemas.microsoft.com/office/drawing/2014/main" id="{814D4FE2-94B1-F353-2C13-6F1FA504F44D}"/>
                </a:ext>
              </a:extLst>
            </p:cNvPr>
            <p:cNvSpPr txBox="1"/>
            <p:nvPr/>
          </p:nvSpPr>
          <p:spPr>
            <a:xfrm>
              <a:off x="790207" y="4303878"/>
              <a:ext cx="2014356" cy="196977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pPr algn="ctr"/>
              <a:r>
                <a:rPr lang="he-IL" sz="2800" b="1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יום שישי</a:t>
              </a:r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מקווה להספיק לטעום קצת מהמרק של שבת</a:t>
              </a:r>
              <a:endParaRPr lang="he-IL" sz="2800" dirty="0">
                <a:latin typeface="EFT_Authentica" panose="01000503000000020003" pitchFamily="2" charset="-79"/>
                <a:cs typeface="EFT_Authentica" panose="01000503000000020003" pitchFamily="2" charset="-79"/>
              </a:endParaRPr>
            </a:p>
            <a:p>
              <a:pPr algn="ctr"/>
              <a:r>
                <a:rPr lang="he-IL" sz="28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(הלכה כ"ד)</a:t>
              </a:r>
            </a:p>
          </p:txBody>
        </p:sp>
      </p:grpSp>
      <p:grpSp>
        <p:nvGrpSpPr>
          <p:cNvPr id="60" name="קבוצה 59">
            <a:extLst>
              <a:ext uri="{FF2B5EF4-FFF2-40B4-BE49-F238E27FC236}">
                <a16:creationId xmlns:a16="http://schemas.microsoft.com/office/drawing/2014/main" id="{F32E5F2C-D59A-548A-CC49-5998B11C777C}"/>
              </a:ext>
            </a:extLst>
          </p:cNvPr>
          <p:cNvGrpSpPr/>
          <p:nvPr/>
        </p:nvGrpSpPr>
        <p:grpSpPr>
          <a:xfrm rot="581559">
            <a:off x="3391967" y="2006955"/>
            <a:ext cx="2381276" cy="2344619"/>
            <a:chOff x="3252247" y="1982337"/>
            <a:chExt cx="2381276" cy="2344619"/>
          </a:xfrm>
        </p:grpSpPr>
        <p:pic>
          <p:nvPicPr>
            <p:cNvPr id="24" name="תמונה 23">
              <a:extLst>
                <a:ext uri="{FF2B5EF4-FFF2-40B4-BE49-F238E27FC236}">
                  <a16:creationId xmlns:a16="http://schemas.microsoft.com/office/drawing/2014/main" id="{36D27CC1-16F0-C9D5-60AF-C6340528F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000" b="92667" l="8000" r="91000">
                          <a14:foregroundMark x1="42000" y1="84667" x2="42000" y2="84667"/>
                          <a14:foregroundMark x1="12333" y1="90000" x2="12333" y2="90000"/>
                          <a14:foregroundMark x1="13000" y1="11000" x2="13000" y2="11000"/>
                          <a14:foregroundMark x1="8667" y1="8333" x2="8667" y2="8333"/>
                          <a14:foregroundMark x1="8333" y1="7667" x2="8333" y2="7667"/>
                          <a14:foregroundMark x1="91333" y1="8667" x2="91333" y2="8667"/>
                          <a14:foregroundMark x1="77333" y1="6667" x2="77333" y2="6667"/>
                          <a14:foregroundMark x1="55667" y1="6333" x2="55667" y2="6333"/>
                          <a14:foregroundMark x1="59000" y1="3667" x2="59000" y2="3667"/>
                          <a14:foregroundMark x1="64667" y1="3333" x2="64667" y2="3333"/>
                          <a14:foregroundMark x1="29667" y1="84333" x2="31333" y2="84333"/>
                          <a14:foregroundMark x1="23000" y1="89000" x2="23000" y2="89000"/>
                          <a14:foregroundMark x1="12333" y1="91000" x2="12333" y2="91000"/>
                          <a14:foregroundMark x1="10333" y1="91000" x2="10333" y2="91000"/>
                          <a14:foregroundMark x1="86333" y1="92667" x2="86333" y2="92667"/>
                          <a14:backgroundMark x1="65333" y1="4333" x2="65333" y2="4333"/>
                          <a14:backgroundMark x1="59667" y1="4000" x2="59667" y2="4000"/>
                          <a14:backgroundMark x1="65000" y1="3000" x2="65000" y2="3000"/>
                          <a14:backgroundMark x1="64333" y1="3667" x2="64333" y2="3667"/>
                          <a14:backgroundMark x1="60000" y1="4333" x2="60000" y2="4333"/>
                          <a14:backgroundMark x1="87000" y1="93333" x2="87000" y2="93333"/>
                          <a14:backgroundMark x1="85667" y1="93333" x2="85667" y2="93333"/>
                          <a14:backgroundMark x1="87333" y1="92333" x2="87333" y2="92333"/>
                          <a14:backgroundMark x1="86333" y1="92333" x2="86333" y2="92333"/>
                          <a14:backgroundMark x1="87000" y1="93000" x2="87000" y2="93000"/>
                          <a14:backgroundMark x1="59667" y1="4333" x2="59667" y2="4333"/>
                          <a14:backgroundMark x1="59000" y1="4333" x2="59000" y2="4333"/>
                          <a14:backgroundMark x1="60000" y1="4000" x2="60000" y2="4000"/>
                          <a14:backgroundMark x1="60000" y1="3333" x2="60000" y2="3333"/>
                          <a14:backgroundMark x1="58333" y1="4000" x2="58333" y2="4000"/>
                          <a14:backgroundMark x1="65333" y1="3000" x2="65333" y2="30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0529485">
              <a:off x="3376739" y="1982337"/>
              <a:ext cx="2256784" cy="2285386"/>
            </a:xfrm>
            <a:prstGeom prst="rect">
              <a:avLst/>
            </a:prstGeom>
          </p:spPr>
        </p:pic>
        <p:sp>
          <p:nvSpPr>
            <p:cNvPr id="35" name="תיבת טקסט 34">
              <a:extLst>
                <a:ext uri="{FF2B5EF4-FFF2-40B4-BE49-F238E27FC236}">
                  <a16:creationId xmlns:a16="http://schemas.microsoft.com/office/drawing/2014/main" id="{55249E4D-7089-3C4E-6801-0DCCD863FB3B}"/>
                </a:ext>
              </a:extLst>
            </p:cNvPr>
            <p:cNvSpPr txBox="1"/>
            <p:nvPr/>
          </p:nvSpPr>
          <p:spPr>
            <a:xfrm rot="20513024">
              <a:off x="3252247" y="2110965"/>
              <a:ext cx="1817255" cy="221599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400" b="1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יום שישי</a:t>
              </a:r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לבדוק את הכיסים של המעיל – לוודא שאין שם כסף.</a:t>
              </a:r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(הלכה כ')</a:t>
              </a:r>
            </a:p>
          </p:txBody>
        </p:sp>
      </p:grpSp>
      <p:grpSp>
        <p:nvGrpSpPr>
          <p:cNvPr id="41" name="קבוצה 40">
            <a:extLst>
              <a:ext uri="{FF2B5EF4-FFF2-40B4-BE49-F238E27FC236}">
                <a16:creationId xmlns:a16="http://schemas.microsoft.com/office/drawing/2014/main" id="{73F5242E-211E-18ED-2A16-2E422812E357}"/>
              </a:ext>
            </a:extLst>
          </p:cNvPr>
          <p:cNvGrpSpPr/>
          <p:nvPr/>
        </p:nvGrpSpPr>
        <p:grpSpPr>
          <a:xfrm>
            <a:off x="4766432" y="749416"/>
            <a:ext cx="2577415" cy="2113091"/>
            <a:chOff x="7619817" y="3567956"/>
            <a:chExt cx="2372652" cy="2528377"/>
          </a:xfrm>
        </p:grpSpPr>
        <p:pic>
          <p:nvPicPr>
            <p:cNvPr id="16" name="תמונה 15">
              <a:extLst>
                <a:ext uri="{FF2B5EF4-FFF2-40B4-BE49-F238E27FC236}">
                  <a16:creationId xmlns:a16="http://schemas.microsoft.com/office/drawing/2014/main" id="{8741901A-55EB-DD03-5BCC-24889E2ED1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BEAB6"/>
                </a:clrFrom>
                <a:clrTo>
                  <a:srgbClr val="FBEAB6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foregroundMark x1="44336" y1="11200" x2="44336" y2="11200"/>
                          <a14:backgroundMark x1="35547" y1="86400" x2="35547" y2="86400"/>
                          <a14:backgroundMark x1="34180" y1="84400" x2="34180" y2="84400"/>
                          <a14:backgroundMark x1="59375" y1="88000" x2="59375" y2="88000"/>
                        </a14:backgroundRemoval>
                      </a14:imgEffect>
                    </a14:imgLayer>
                  </a14:imgProps>
                </a:ext>
              </a:extLst>
            </a:blip>
            <a:srcRect l="29032" t="5200" r="30360" b="6173"/>
            <a:stretch/>
          </p:blipFill>
          <p:spPr>
            <a:xfrm rot="20917048">
              <a:off x="7619817" y="3567956"/>
              <a:ext cx="2372652" cy="2528377"/>
            </a:xfrm>
            <a:prstGeom prst="rect">
              <a:avLst/>
            </a:prstGeom>
          </p:spPr>
        </p:pic>
        <p:sp>
          <p:nvSpPr>
            <p:cNvPr id="32" name="תיבת טקסט 31">
              <a:extLst>
                <a:ext uri="{FF2B5EF4-FFF2-40B4-BE49-F238E27FC236}">
                  <a16:creationId xmlns:a16="http://schemas.microsoft.com/office/drawing/2014/main" id="{57DA3C62-E0DB-091F-E715-D9EFE45C9B57}"/>
                </a:ext>
              </a:extLst>
            </p:cNvPr>
            <p:cNvSpPr txBox="1"/>
            <p:nvPr/>
          </p:nvSpPr>
          <p:spPr>
            <a:xfrm rot="20930960">
              <a:off x="8031886" y="4254967"/>
              <a:ext cx="1629295" cy="123941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400" b="1" dirty="0">
                  <a:latin typeface="EFT_Matcon" panose="01000503000000020003" pitchFamily="2" charset="-79"/>
                  <a:cs typeface="EFT_Matcon" panose="01000503000000020003" pitchFamily="2" charset="-79"/>
                </a:rPr>
                <a:t>יום חמישי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לזכור לקנות עוף לשבת!  (הלכה ח)</a:t>
              </a:r>
              <a:endParaRPr lang="he-IL" dirty="0">
                <a:latin typeface="EFT_Matcon" panose="01000503000000020003" pitchFamily="2" charset="-79"/>
                <a:cs typeface="EFT_Matcon" panose="01000503000000020003" pitchFamily="2" charset="-79"/>
              </a:endParaRPr>
            </a:p>
          </p:txBody>
        </p:sp>
      </p:grpSp>
      <p:grpSp>
        <p:nvGrpSpPr>
          <p:cNvPr id="54" name="קבוצה 53">
            <a:extLst>
              <a:ext uri="{FF2B5EF4-FFF2-40B4-BE49-F238E27FC236}">
                <a16:creationId xmlns:a16="http://schemas.microsoft.com/office/drawing/2014/main" id="{3D95600A-D913-03B1-B7B1-DD05E41AF2CA}"/>
              </a:ext>
            </a:extLst>
          </p:cNvPr>
          <p:cNvGrpSpPr/>
          <p:nvPr/>
        </p:nvGrpSpPr>
        <p:grpSpPr>
          <a:xfrm>
            <a:off x="2562366" y="151842"/>
            <a:ext cx="2541901" cy="2536286"/>
            <a:chOff x="2617203" y="153953"/>
            <a:chExt cx="2389558" cy="2536286"/>
          </a:xfrm>
        </p:grpSpPr>
        <p:pic>
          <p:nvPicPr>
            <p:cNvPr id="21" name="תמונה 20">
              <a:extLst>
                <a:ext uri="{FF2B5EF4-FFF2-40B4-BE49-F238E27FC236}">
                  <a16:creationId xmlns:a16="http://schemas.microsoft.com/office/drawing/2014/main" id="{106E175A-27B9-4015-1EB4-E45F79DC8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833528">
              <a:off x="2617203" y="153953"/>
              <a:ext cx="2389558" cy="2536286"/>
            </a:xfrm>
            <a:prstGeom prst="rect">
              <a:avLst/>
            </a:prstGeom>
          </p:spPr>
        </p:pic>
        <p:sp>
          <p:nvSpPr>
            <p:cNvPr id="34" name="תיבת טקסט 33">
              <a:extLst>
                <a:ext uri="{FF2B5EF4-FFF2-40B4-BE49-F238E27FC236}">
                  <a16:creationId xmlns:a16="http://schemas.microsoft.com/office/drawing/2014/main" id="{6054698B-5506-7FB8-4BD1-6944BCD5A9CD}"/>
                </a:ext>
              </a:extLst>
            </p:cNvPr>
            <p:cNvSpPr txBox="1"/>
            <p:nvPr/>
          </p:nvSpPr>
          <p:spPr>
            <a:xfrm>
              <a:off x="2700715" y="481994"/>
              <a:ext cx="2100528" cy="178510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       יום  שישי</a:t>
              </a:r>
            </a:p>
            <a:p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להזכיר לקצוץ את </a:t>
              </a:r>
              <a:r>
                <a:rPr lang="he-IL" sz="2200" b="1" dirty="0" err="1">
                  <a:latin typeface="EFT_Zrima" panose="01000503000000020003" pitchFamily="2" charset="-79"/>
                  <a:cs typeface="EFT_Zrima" panose="01000503000000020003" pitchFamily="2" charset="-79"/>
                </a:rPr>
                <a:t>הצפורניים</a:t>
              </a:r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 של הידיים.</a:t>
              </a:r>
            </a:p>
            <a:p>
              <a:pPr algn="ctr"/>
              <a:r>
                <a:rPr lang="he-IL" sz="22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(הלכה ט"ז)</a:t>
              </a:r>
            </a:p>
          </p:txBody>
        </p:sp>
      </p:grpSp>
      <p:grpSp>
        <p:nvGrpSpPr>
          <p:cNvPr id="15" name="קבוצה 14">
            <a:extLst>
              <a:ext uri="{FF2B5EF4-FFF2-40B4-BE49-F238E27FC236}">
                <a16:creationId xmlns:a16="http://schemas.microsoft.com/office/drawing/2014/main" id="{DB65BA3A-B1A2-E4C2-B542-307ABF04733B}"/>
              </a:ext>
            </a:extLst>
          </p:cNvPr>
          <p:cNvGrpSpPr/>
          <p:nvPr/>
        </p:nvGrpSpPr>
        <p:grpSpPr>
          <a:xfrm>
            <a:off x="211099" y="-111832"/>
            <a:ext cx="2913434" cy="2659926"/>
            <a:chOff x="230856" y="-108215"/>
            <a:chExt cx="2913434" cy="2659926"/>
          </a:xfrm>
        </p:grpSpPr>
        <p:pic>
          <p:nvPicPr>
            <p:cNvPr id="17" name="תמונה 16">
              <a:extLst>
                <a:ext uri="{FF2B5EF4-FFF2-40B4-BE49-F238E27FC236}">
                  <a16:creationId xmlns:a16="http://schemas.microsoft.com/office/drawing/2014/main" id="{7610DA6F-592B-47C1-A76B-AAF7F18BD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709" b="98544" l="7347" r="92245">
                          <a14:foregroundMark x1="8571" y1="81553" x2="8571" y2="81553"/>
                          <a14:foregroundMark x1="13061" y1="85922" x2="13061" y2="85922"/>
                          <a14:foregroundMark x1="14286" y1="88350" x2="14286" y2="88350"/>
                          <a14:foregroundMark x1="14286" y1="88350" x2="14286" y2="88350"/>
                          <a14:foregroundMark x1="92245" y1="27670" x2="92245" y2="27670"/>
                          <a14:foregroundMark x1="72245" y1="94175" x2="72245" y2="94175"/>
                          <a14:foregroundMark x1="72653" y1="98544" x2="72653" y2="98544"/>
                          <a14:backgroundMark x1="14694" y1="88350" x2="14694" y2="88350"/>
                          <a14:backgroundMark x1="74286" y1="98544" x2="74286" y2="98544"/>
                          <a14:backgroundMark x1="72653" y1="99515" x2="72653" y2="99515"/>
                          <a14:backgroundMark x1="73061" y1="98058" x2="73061" y2="98058"/>
                        </a14:backgroundRemoval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0856" y="-108215"/>
              <a:ext cx="2913434" cy="2659926"/>
            </a:xfrm>
            <a:prstGeom prst="rect">
              <a:avLst/>
            </a:prstGeom>
          </p:spPr>
        </p:pic>
        <p:sp>
          <p:nvSpPr>
            <p:cNvPr id="36" name="תיבת טקסט 35">
              <a:extLst>
                <a:ext uri="{FF2B5EF4-FFF2-40B4-BE49-F238E27FC236}">
                  <a16:creationId xmlns:a16="http://schemas.microsoft.com/office/drawing/2014/main" id="{B752E280-5E71-4DBC-B575-DC5FF7D2E3DA}"/>
                </a:ext>
              </a:extLst>
            </p:cNvPr>
            <p:cNvSpPr txBox="1"/>
            <p:nvPr/>
          </p:nvSpPr>
          <p:spPr>
            <a:xfrm rot="303801">
              <a:off x="485588" y="41386"/>
              <a:ext cx="2071636" cy="233910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3200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    </a:t>
              </a:r>
              <a:r>
                <a:rPr lang="he-IL" sz="3200" u="sng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 </a:t>
              </a:r>
              <a:r>
                <a:rPr lang="he-IL" sz="3200" b="1" u="sng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יום שישי</a:t>
              </a:r>
            </a:p>
            <a:p>
              <a:r>
                <a:rPr lang="he-IL" sz="3200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להכין את צלי הבשר מהמתכון של לאה.</a:t>
              </a:r>
            </a:p>
            <a:p>
              <a:r>
                <a:rPr lang="he-IL" sz="3200" dirty="0">
                  <a:latin typeface="FbMelatef Mudgash" panose="02020803050405020304" pitchFamily="18" charset="-79"/>
                  <a:cs typeface="FbMelatef Mudgash" panose="02020803050405020304" pitchFamily="18" charset="-79"/>
                </a:rPr>
                <a:t>         (הלכה כ"ג)</a:t>
              </a:r>
              <a:endParaRPr lang="he-IL" sz="2000" dirty="0">
                <a:latin typeface="FbMelatef Mudgash" panose="02020803050405020304" pitchFamily="18" charset="-79"/>
                <a:cs typeface="FbMelatef Mudgash" panose="02020803050405020304" pitchFamily="18" charset="-79"/>
              </a:endParaRPr>
            </a:p>
          </p:txBody>
        </p:sp>
      </p:grpSp>
      <p:grpSp>
        <p:nvGrpSpPr>
          <p:cNvPr id="56" name="קבוצה 55">
            <a:extLst>
              <a:ext uri="{FF2B5EF4-FFF2-40B4-BE49-F238E27FC236}">
                <a16:creationId xmlns:a16="http://schemas.microsoft.com/office/drawing/2014/main" id="{5E5761AF-7A1C-705F-2108-A58D04A2A7ED}"/>
              </a:ext>
            </a:extLst>
          </p:cNvPr>
          <p:cNvGrpSpPr/>
          <p:nvPr/>
        </p:nvGrpSpPr>
        <p:grpSpPr>
          <a:xfrm>
            <a:off x="1118533" y="1873552"/>
            <a:ext cx="2719032" cy="2680273"/>
            <a:chOff x="604215" y="2043634"/>
            <a:chExt cx="2719032" cy="2680273"/>
          </a:xfrm>
        </p:grpSpPr>
        <p:pic>
          <p:nvPicPr>
            <p:cNvPr id="19" name="תמונה 18">
              <a:extLst>
                <a:ext uri="{FF2B5EF4-FFF2-40B4-BE49-F238E27FC236}">
                  <a16:creationId xmlns:a16="http://schemas.microsoft.com/office/drawing/2014/main" id="{359FA545-2445-7AE4-F6ED-5535E6380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flipH="1">
              <a:off x="604215" y="2043634"/>
              <a:ext cx="2719032" cy="2680273"/>
            </a:xfrm>
            <a:prstGeom prst="rect">
              <a:avLst/>
            </a:prstGeom>
          </p:spPr>
        </p:pic>
        <p:sp>
          <p:nvSpPr>
            <p:cNvPr id="37" name="תיבת טקסט 36">
              <a:extLst>
                <a:ext uri="{FF2B5EF4-FFF2-40B4-BE49-F238E27FC236}">
                  <a16:creationId xmlns:a16="http://schemas.microsoft.com/office/drawing/2014/main" id="{3510E7C8-8150-5735-81F3-A77443BB062B}"/>
                </a:ext>
              </a:extLst>
            </p:cNvPr>
            <p:cNvSpPr txBox="1"/>
            <p:nvPr/>
          </p:nvSpPr>
          <p:spPr>
            <a:xfrm rot="20824730">
              <a:off x="984123" y="2342402"/>
              <a:ext cx="1839313" cy="190821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000" b="1" u="sng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יום שישי</a:t>
              </a:r>
            </a:p>
            <a:p>
              <a:r>
                <a:rPr lang="he-IL" sz="2000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לאפות את הדגים ברוטב האדום.</a:t>
              </a:r>
            </a:p>
            <a:p>
              <a:r>
                <a:rPr lang="he-IL" sz="2000" dirty="0">
                  <a:latin typeface="Guttman Yad" panose="02010401010101010101" pitchFamily="2" charset="-79"/>
                  <a:cs typeface="Guttman Yad" panose="02010401010101010101" pitchFamily="2" charset="-79"/>
                </a:rPr>
                <a:t>(הלכה כ"ג)</a:t>
              </a:r>
              <a:endParaRPr lang="he-IL" dirty="0">
                <a:latin typeface="Guttman Yad" panose="02010401010101010101" pitchFamily="2" charset="-79"/>
                <a:cs typeface="Guttman Yad" panose="02010401010101010101" pitchFamily="2" charset="-79"/>
              </a:endParaRPr>
            </a:p>
          </p:txBody>
        </p:sp>
      </p:grpSp>
      <p:grpSp>
        <p:nvGrpSpPr>
          <p:cNvPr id="53" name="קבוצה 52">
            <a:extLst>
              <a:ext uri="{FF2B5EF4-FFF2-40B4-BE49-F238E27FC236}">
                <a16:creationId xmlns:a16="http://schemas.microsoft.com/office/drawing/2014/main" id="{3F3829AA-86B5-385E-3E91-17143406470E}"/>
              </a:ext>
            </a:extLst>
          </p:cNvPr>
          <p:cNvGrpSpPr/>
          <p:nvPr/>
        </p:nvGrpSpPr>
        <p:grpSpPr>
          <a:xfrm>
            <a:off x="7144898" y="3576820"/>
            <a:ext cx="2421606" cy="2572049"/>
            <a:chOff x="5239944" y="1020389"/>
            <a:chExt cx="2421606" cy="2572049"/>
          </a:xfrm>
        </p:grpSpPr>
        <p:pic>
          <p:nvPicPr>
            <p:cNvPr id="20" name="תמונה 19">
              <a:extLst>
                <a:ext uri="{FF2B5EF4-FFF2-40B4-BE49-F238E27FC236}">
                  <a16:creationId xmlns:a16="http://schemas.microsoft.com/office/drawing/2014/main" id="{60EC224C-F83D-D869-34AD-7DC7A22387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391" b="84783" l="8676" r="93151">
                          <a14:foregroundMark x1="88128" y1="12609" x2="88128" y2="12609"/>
                          <a14:foregroundMark x1="49772" y1="9565" x2="49772" y2="9565"/>
                          <a14:foregroundMark x1="45662" y1="8696" x2="45662" y2="8696"/>
                          <a14:foregroundMark x1="52511" y1="9130" x2="52511" y2="9130"/>
                          <a14:foregroundMark x1="93151" y1="51304" x2="93151" y2="51304"/>
                          <a14:foregroundMark x1="13699" y1="77826" x2="13699" y2="77826"/>
                          <a14:foregroundMark x1="12785" y1="85217" x2="12785" y2="85217"/>
                          <a14:foregroundMark x1="41096" y1="7391" x2="41096" y2="7391"/>
                          <a14:foregroundMark x1="48858" y1="7391" x2="48858" y2="7391"/>
                          <a14:foregroundMark x1="91781" y1="49565" x2="91781" y2="49565"/>
                          <a14:foregroundMark x1="91781" y1="46522" x2="91781" y2="46522"/>
                          <a14:foregroundMark x1="92366" y1="52174" x2="91781" y2="63043"/>
                          <a14:foregroundMark x1="92436" y1="50870" x2="92366" y2="52174"/>
                          <a14:foregroundMark x1="92506" y1="49565" x2="92436" y2="50870"/>
                          <a14:foregroundMark x1="92694" y1="46087" x2="92506" y2="49565"/>
                          <a14:backgroundMark x1="94521" y1="52174" x2="94521" y2="52174"/>
                          <a14:backgroundMark x1="93607" y1="52174" x2="93607" y2="52174"/>
                          <a14:backgroundMark x1="94064" y1="52174" x2="94064" y2="52174"/>
                          <a14:backgroundMark x1="94064" y1="50870" x2="94064" y2="50870"/>
                          <a14:backgroundMark x1="94521" y1="49565" x2="94521" y2="49565"/>
                          <a14:backgroundMark x1="94521" y1="49565" x2="94521" y2="45652"/>
                        </a14:backgroundRemoval>
                      </a14:imgEffect>
                    </a14:imgLayer>
                  </a14:imgProps>
                </a:ext>
              </a:extLst>
            </a:blip>
            <a:srcRect b="10434"/>
            <a:stretch/>
          </p:blipFill>
          <p:spPr>
            <a:xfrm>
              <a:off x="5239944" y="1020389"/>
              <a:ext cx="2421606" cy="2547110"/>
            </a:xfrm>
            <a:prstGeom prst="rect">
              <a:avLst/>
            </a:prstGeom>
          </p:spPr>
        </p:pic>
        <p:sp>
          <p:nvSpPr>
            <p:cNvPr id="33" name="תיבת טקסט 32">
              <a:extLst>
                <a:ext uri="{FF2B5EF4-FFF2-40B4-BE49-F238E27FC236}">
                  <a16:creationId xmlns:a16="http://schemas.microsoft.com/office/drawing/2014/main" id="{885CE5ED-FE9A-2CFA-C80F-3259ED9999C9}"/>
                </a:ext>
              </a:extLst>
            </p:cNvPr>
            <p:cNvSpPr txBox="1"/>
            <p:nvPr/>
          </p:nvSpPr>
          <p:spPr>
            <a:xfrm>
              <a:off x="5308032" y="1284114"/>
              <a:ext cx="2093328" cy="230832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    </a:t>
              </a:r>
              <a:r>
                <a:rPr lang="he-IL" sz="2400" b="1" dirty="0">
                  <a:latin typeface="EFT_Matcon" panose="01000503000000020003" pitchFamily="2" charset="-79"/>
                  <a:cs typeface="EFT_Matcon" panose="01000503000000020003" pitchFamily="2" charset="-79"/>
                </a:rPr>
                <a:t>יום חמישי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דחוף! לכבס את שמלת השבת של ליבי, שהתלכלכה ביום ההולדת...</a:t>
              </a:r>
            </a:p>
            <a:p>
              <a:r>
                <a:rPr lang="he-IL" sz="2400" dirty="0">
                  <a:latin typeface="EFT_Matcon" panose="01000503000000020003" pitchFamily="2" charset="-79"/>
                  <a:cs typeface="EFT_Matcon" panose="01000503000000020003" pitchFamily="2" charset="-79"/>
                </a:rPr>
                <a:t>      (הלכה י)</a:t>
              </a:r>
              <a:endParaRPr lang="he-IL" dirty="0">
                <a:latin typeface="EFT_Matcon" panose="01000503000000020003" pitchFamily="2" charset="-79"/>
                <a:cs typeface="EFT_Matcon" panose="01000503000000020003" pitchFamily="2" charset="-79"/>
              </a:endParaRPr>
            </a:p>
          </p:txBody>
        </p:sp>
      </p:grpSp>
      <p:grpSp>
        <p:nvGrpSpPr>
          <p:cNvPr id="52" name="קבוצה 51">
            <a:extLst>
              <a:ext uri="{FF2B5EF4-FFF2-40B4-BE49-F238E27FC236}">
                <a16:creationId xmlns:a16="http://schemas.microsoft.com/office/drawing/2014/main" id="{DF4D8F9F-C5E6-63F8-74AF-2D033C7CDC3B}"/>
              </a:ext>
            </a:extLst>
          </p:cNvPr>
          <p:cNvGrpSpPr/>
          <p:nvPr/>
        </p:nvGrpSpPr>
        <p:grpSpPr>
          <a:xfrm>
            <a:off x="5300394" y="2360103"/>
            <a:ext cx="2597803" cy="2762221"/>
            <a:chOff x="7249133" y="1012047"/>
            <a:chExt cx="2597803" cy="2762221"/>
          </a:xfrm>
        </p:grpSpPr>
        <p:pic>
          <p:nvPicPr>
            <p:cNvPr id="13" name="תמונה 12">
              <a:extLst>
                <a:ext uri="{FF2B5EF4-FFF2-40B4-BE49-F238E27FC236}">
                  <a16:creationId xmlns:a16="http://schemas.microsoft.com/office/drawing/2014/main" id="{1629388E-60EE-84B9-1497-474DF836D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49133" y="1012047"/>
              <a:ext cx="2597803" cy="2762221"/>
            </a:xfrm>
            <a:prstGeom prst="rect">
              <a:avLst/>
            </a:prstGeom>
          </p:spPr>
        </p:pic>
        <p:sp>
          <p:nvSpPr>
            <p:cNvPr id="28" name="תיבת טקסט 27">
              <a:extLst>
                <a:ext uri="{FF2B5EF4-FFF2-40B4-BE49-F238E27FC236}">
                  <a16:creationId xmlns:a16="http://schemas.microsoft.com/office/drawing/2014/main" id="{A31F914D-042E-79AE-9283-56ACBFFBD2FD}"/>
                </a:ext>
              </a:extLst>
            </p:cNvPr>
            <p:cNvSpPr txBox="1"/>
            <p:nvPr/>
          </p:nvSpPr>
          <p:spPr>
            <a:xfrm rot="785418">
              <a:off x="7454332" y="1341669"/>
              <a:ext cx="2012036" cy="193899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4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      יום  שישי</a:t>
              </a:r>
            </a:p>
            <a:p>
              <a:r>
                <a:rPr lang="he-IL" sz="24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להזדרז לקנות חלב, גבינה בשביל יוסי וגם גלידה.</a:t>
              </a:r>
            </a:p>
            <a:p>
              <a:pPr algn="ctr"/>
              <a:r>
                <a:rPr lang="he-IL" sz="24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(הלכה ז)</a:t>
              </a:r>
            </a:p>
          </p:txBody>
        </p:sp>
      </p:grpSp>
      <p:grpSp>
        <p:nvGrpSpPr>
          <p:cNvPr id="39" name="קבוצה 38">
            <a:extLst>
              <a:ext uri="{FF2B5EF4-FFF2-40B4-BE49-F238E27FC236}">
                <a16:creationId xmlns:a16="http://schemas.microsoft.com/office/drawing/2014/main" id="{D0AC871D-3C57-ACD1-0E63-29D21D01753E}"/>
              </a:ext>
            </a:extLst>
          </p:cNvPr>
          <p:cNvGrpSpPr/>
          <p:nvPr/>
        </p:nvGrpSpPr>
        <p:grpSpPr>
          <a:xfrm>
            <a:off x="9407973" y="349634"/>
            <a:ext cx="2498064" cy="3602569"/>
            <a:chOff x="9406857" y="-70706"/>
            <a:chExt cx="2498064" cy="3602569"/>
          </a:xfrm>
        </p:grpSpPr>
        <p:pic>
          <p:nvPicPr>
            <p:cNvPr id="6" name="תמונה 5">
              <a:extLst>
                <a:ext uri="{FF2B5EF4-FFF2-40B4-BE49-F238E27FC236}">
                  <a16:creationId xmlns:a16="http://schemas.microsoft.com/office/drawing/2014/main" id="{9B8DD1AF-A8A5-9E2F-1B2A-23691EAB9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709" b="98544" l="7347" r="92245">
                          <a14:foregroundMark x1="8571" y1="81553" x2="8571" y2="81553"/>
                          <a14:foregroundMark x1="13061" y1="85922" x2="13061" y2="85922"/>
                          <a14:foregroundMark x1="14286" y1="88350" x2="14286" y2="88350"/>
                          <a14:foregroundMark x1="14286" y1="88350" x2="14286" y2="88350"/>
                          <a14:foregroundMark x1="92245" y1="27670" x2="92245" y2="27670"/>
                          <a14:foregroundMark x1="72245" y1="94175" x2="72245" y2="94175"/>
                          <a14:foregroundMark x1="72653" y1="98544" x2="72653" y2="98544"/>
                          <a14:backgroundMark x1="14694" y1="88350" x2="14694" y2="88350"/>
                          <a14:backgroundMark x1="74286" y1="98544" x2="74286" y2="98544"/>
                          <a14:backgroundMark x1="72653" y1="99515" x2="72653" y2="99515"/>
                          <a14:backgroundMark x1="73061" y1="98058" x2="73061" y2="98058"/>
                        </a14:backgroundRemoval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9406857" y="-70706"/>
              <a:ext cx="2498064" cy="3602569"/>
            </a:xfrm>
            <a:prstGeom prst="rect">
              <a:avLst/>
            </a:prstGeom>
          </p:spPr>
        </p:pic>
        <p:sp>
          <p:nvSpPr>
            <p:cNvPr id="38" name="תיבת טקסט 37">
              <a:extLst>
                <a:ext uri="{FF2B5EF4-FFF2-40B4-BE49-F238E27FC236}">
                  <a16:creationId xmlns:a16="http://schemas.microsoft.com/office/drawing/2014/main" id="{66233B7B-2697-A3C0-94FB-ABD8D0B4C5D6}"/>
                </a:ext>
              </a:extLst>
            </p:cNvPr>
            <p:cNvSpPr txBox="1"/>
            <p:nvPr/>
          </p:nvSpPr>
          <p:spPr>
            <a:xfrm rot="21005992">
              <a:off x="9603347" y="936603"/>
              <a:ext cx="1864043" cy="216982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he-IL" sz="2300" b="1" u="sng" dirty="0">
                  <a:latin typeface="EFT_Zrima" panose="01000503000000020003" pitchFamily="2" charset="-79"/>
                  <a:cs typeface="EFT_Zrima" panose="01000503000000020003" pitchFamily="2" charset="-79"/>
                </a:rPr>
                <a:t>יום ראשון, שני והלאה...</a:t>
              </a:r>
            </a:p>
            <a:p>
              <a:r>
                <a:rPr lang="he-IL" sz="23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לימוד החלק של פרשת השבוע עם רש"י</a:t>
              </a:r>
            </a:p>
            <a:p>
              <a:r>
                <a:rPr lang="he-IL" sz="2000" b="1" dirty="0">
                  <a:latin typeface="EFT_Zrima" panose="01000503000000020003" pitchFamily="2" charset="-79"/>
                  <a:cs typeface="EFT_Zrima" panose="01000503000000020003" pitchFamily="2" charset="-79"/>
                </a:rPr>
                <a:t>(הליכות ומנהגים ג)</a:t>
              </a:r>
            </a:p>
          </p:txBody>
        </p:sp>
      </p:grpSp>
      <p:grpSp>
        <p:nvGrpSpPr>
          <p:cNvPr id="2" name="קבוצה 1">
            <a:extLst>
              <a:ext uri="{FF2B5EF4-FFF2-40B4-BE49-F238E27FC236}">
                <a16:creationId xmlns:a16="http://schemas.microsoft.com/office/drawing/2014/main" id="{DD30C054-07E4-42EA-E332-BD832A3CE32B}"/>
              </a:ext>
            </a:extLst>
          </p:cNvPr>
          <p:cNvGrpSpPr/>
          <p:nvPr/>
        </p:nvGrpSpPr>
        <p:grpSpPr>
          <a:xfrm rot="939591">
            <a:off x="9211871" y="3115339"/>
            <a:ext cx="2521031" cy="2945582"/>
            <a:chOff x="9361834" y="733954"/>
            <a:chExt cx="2521031" cy="2945582"/>
          </a:xfrm>
        </p:grpSpPr>
        <p:pic>
          <p:nvPicPr>
            <p:cNvPr id="12" name="תמונה 11">
              <a:extLst>
                <a:ext uri="{FF2B5EF4-FFF2-40B4-BE49-F238E27FC236}">
                  <a16:creationId xmlns:a16="http://schemas.microsoft.com/office/drawing/2014/main" id="{566FE5CF-39A1-C6A5-512A-9C8894493C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8261" b="90000" l="9589" r="89954">
                          <a14:foregroundMark x1="62100" y1="8261" x2="62100" y2="8261"/>
                        </a14:backgroundRemoval>
                      </a14:imgEffect>
                    </a14:imgLayer>
                  </a14:imgProps>
                </a:ext>
              </a:extLst>
            </a:blip>
            <a:srcRect l="15041" t="5219" r="8516" b="8675"/>
            <a:stretch/>
          </p:blipFill>
          <p:spPr>
            <a:xfrm>
              <a:off x="9392899" y="733954"/>
              <a:ext cx="2489966" cy="2945582"/>
            </a:xfrm>
            <a:prstGeom prst="rect">
              <a:avLst/>
            </a:prstGeom>
          </p:spPr>
        </p:pic>
        <p:sp>
          <p:nvSpPr>
            <p:cNvPr id="27" name="תיבת טקסט 26">
              <a:extLst>
                <a:ext uri="{FF2B5EF4-FFF2-40B4-BE49-F238E27FC236}">
                  <a16:creationId xmlns:a16="http://schemas.microsoft.com/office/drawing/2014/main" id="{CEDA9FF3-6BC2-71A7-E2AF-AAA814392CE2}"/>
                </a:ext>
              </a:extLst>
            </p:cNvPr>
            <p:cNvSpPr txBox="1"/>
            <p:nvPr/>
          </p:nvSpPr>
          <p:spPr>
            <a:xfrm>
              <a:off x="9361834" y="1336686"/>
              <a:ext cx="2273131" cy="221599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endParaRPr lang="he-IL" dirty="0"/>
            </a:p>
            <a:p>
              <a:r>
                <a:rPr lang="he-IL" sz="2400" b="1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יום  שני</a:t>
              </a:r>
            </a:p>
            <a:p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ללכת לירקן. הוא הודיע שביום שני יקבל גזרים משובחים, שקשה להשיג.</a:t>
              </a:r>
            </a:p>
            <a:p>
              <a:pPr algn="ctr"/>
              <a:r>
                <a:rPr lang="he-IL" sz="2400" dirty="0">
                  <a:latin typeface="EFT_Authentica" panose="01000503000000020003" pitchFamily="2" charset="-79"/>
                  <a:cs typeface="EFT_Authentica" panose="01000503000000020003" pitchFamily="2" charset="-79"/>
                </a:rPr>
                <a:t>(הלכה ד)</a:t>
              </a:r>
            </a:p>
          </p:txBody>
        </p:sp>
      </p:grpSp>
      <p:sp>
        <p:nvSpPr>
          <p:cNvPr id="7" name="מלבן 6">
            <a:extLst>
              <a:ext uri="{FF2B5EF4-FFF2-40B4-BE49-F238E27FC236}">
                <a16:creationId xmlns:a16="http://schemas.microsoft.com/office/drawing/2014/main" id="{30E1F803-8761-DA8D-D0F2-3BDB32072864}"/>
              </a:ext>
            </a:extLst>
          </p:cNvPr>
          <p:cNvSpPr/>
          <p:nvPr/>
        </p:nvSpPr>
        <p:spPr>
          <a:xfrm>
            <a:off x="4316625" y="179688"/>
            <a:ext cx="7488158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4400" b="1" cap="none" spc="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שתפו במסקנות לפי המספרים:</a:t>
            </a:r>
            <a:endParaRPr lang="he-IL" sz="6000" b="1" cap="none" spc="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25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0" b="12399"/>
          <a:stretch>
            <a:fillRect/>
          </a:stretch>
        </p:blipFill>
        <p:spPr>
          <a:xfrm>
            <a:off x="-10678" y="0"/>
            <a:ext cx="12202677" cy="6858000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E77E79FB-577B-3E02-B4DA-CB2EA5F67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25" y="3128781"/>
            <a:ext cx="10424163" cy="31307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95176" y="0"/>
            <a:ext cx="49682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ulya" pitchFamily="2" charset="-79"/>
              </a:rPr>
              <a:t>ב"ה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4F8A2304-AA5D-0BF9-A95E-092CF5876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72" y="-415636"/>
            <a:ext cx="11870575" cy="3671660"/>
          </a:xfrm>
          <a:prstGeom prst="rect">
            <a:avLst/>
          </a:prstGeom>
        </p:spPr>
      </p:pic>
      <p:sp>
        <p:nvSpPr>
          <p:cNvPr id="4" name="מלבן 3">
            <a:extLst>
              <a:ext uri="{FF2B5EF4-FFF2-40B4-BE49-F238E27FC236}">
                <a16:creationId xmlns:a16="http://schemas.microsoft.com/office/drawing/2014/main" id="{59D9CDD2-30D7-468F-C716-C88D70B8ABA0}"/>
              </a:ext>
            </a:extLst>
          </p:cNvPr>
          <p:cNvSpPr/>
          <p:nvPr/>
        </p:nvSpPr>
        <p:spPr>
          <a:xfrm>
            <a:off x="759226" y="365115"/>
            <a:ext cx="10490662" cy="36009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למדנו שמתחילת השבוע אנחנו מתחילים להתכונן </a:t>
            </a:r>
            <a:r>
              <a:rPr lang="he-IL" sz="4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לכבוד שבת קודש...</a:t>
            </a:r>
          </a:p>
          <a:p>
            <a:pPr algn="ctr"/>
            <a:endParaRPr lang="he-IL" sz="24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/>
            <a:r>
              <a:rPr lang="he-IL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אך ישנן גם הכנות, שאינן קשורות לזמן </a:t>
            </a:r>
            <a:r>
              <a:rPr lang="he-IL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מסויים</a:t>
            </a:r>
            <a:r>
              <a:rPr lang="he-IL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  <a:endParaRPr lang="he-IL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/>
            <a:endParaRPr lang="he-IL" sz="8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FT_Matcon" panose="01000503000000020003" pitchFamily="2" charset="-79"/>
              <a:cs typeface="EFT_Matcon" panose="01000503000000020003" pitchFamily="2" charset="-79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A81E2859-A974-A8D7-5947-2044FCA77FB5}"/>
              </a:ext>
            </a:extLst>
          </p:cNvPr>
          <p:cNvSpPr/>
          <p:nvPr/>
        </p:nvSpPr>
        <p:spPr>
          <a:xfrm>
            <a:off x="759226" y="3793620"/>
            <a:ext cx="10490662" cy="212365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עיינו בהלכות: ו', ט', י"א, י"ב, י"ט,</a:t>
            </a:r>
          </a:p>
          <a:p>
            <a:pPr algn="ctr"/>
            <a:r>
              <a:rPr lang="he-IL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וכתבו </a:t>
            </a:r>
            <a:r>
              <a:rPr lang="he-I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על פיהן פתקי תזכורות נוספים- </a:t>
            </a:r>
          </a:p>
          <a:p>
            <a:pPr algn="ctr"/>
            <a:r>
              <a:rPr lang="he-I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הפעם מבלי לציין יום </a:t>
            </a:r>
            <a:r>
              <a:rPr lang="he-IL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מסויים</a:t>
            </a:r>
            <a:r>
              <a:rPr lang="he-I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  <a:endParaRPr lang="he-IL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0" name="גרפיקה 19" descr="חץ קו עקומה נגד כיוון השעון">
            <a:extLst>
              <a:ext uri="{FF2B5EF4-FFF2-40B4-BE49-F238E27FC236}">
                <a16:creationId xmlns:a16="http://schemas.microsoft.com/office/drawing/2014/main" id="{E9B2DA2B-5F4F-DA40-9534-F6E600900E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8630371" flipV="1">
            <a:off x="1540112" y="2420578"/>
            <a:ext cx="784893" cy="77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0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95176" y="0"/>
            <a:ext cx="496824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ulya" pitchFamily="2" charset="-79"/>
              </a:rPr>
              <a:t>ב"ה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F0DC7EAD-F62E-AB03-D651-D6B8182D1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325" y="-74878"/>
            <a:ext cx="8395855" cy="3920068"/>
          </a:xfrm>
          <a:prstGeom prst="rect">
            <a:avLst/>
          </a:prstGeom>
        </p:spPr>
      </p:pic>
      <p:sp>
        <p:nvSpPr>
          <p:cNvPr id="3" name="מלבן 2">
            <a:extLst>
              <a:ext uri="{FF2B5EF4-FFF2-40B4-BE49-F238E27FC236}">
                <a16:creationId xmlns:a16="http://schemas.microsoft.com/office/drawing/2014/main" id="{80C5AF64-77D8-8F7A-A737-79A5537C4319}"/>
              </a:ext>
            </a:extLst>
          </p:cNvPr>
          <p:cNvSpPr/>
          <p:nvPr/>
        </p:nvSpPr>
        <p:spPr>
          <a:xfrm>
            <a:off x="2381140" y="1566951"/>
            <a:ext cx="7762224" cy="186204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שבת שלום!</a:t>
            </a:r>
            <a:endParaRPr lang="he-IL" sz="199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97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2140</TotalTime>
  <Words>786</Words>
  <Application>Microsoft Office PowerPoint</Application>
  <PresentationFormat>מסך רחב</PresentationFormat>
  <Paragraphs>194</Paragraphs>
  <Slides>7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17" baseType="lpstr">
      <vt:lpstr>EFT_Authentica</vt:lpstr>
      <vt:lpstr>Arial</vt:lpstr>
      <vt:lpstr>Guttman Yad</vt:lpstr>
      <vt:lpstr>EFT_Zrima</vt:lpstr>
      <vt:lpstr>Segoe UI Semilight</vt:lpstr>
      <vt:lpstr>Calibri Light</vt:lpstr>
      <vt:lpstr>FbMelatef Mudgash</vt:lpstr>
      <vt:lpstr>EFT_Matcon</vt:lpstr>
      <vt:lpstr>Calibri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משתמש</dc:creator>
  <cp:lastModifiedBy>משתמש</cp:lastModifiedBy>
  <cp:revision>182</cp:revision>
  <dcterms:created xsi:type="dcterms:W3CDTF">2023-08-20T12:59:32Z</dcterms:created>
  <dcterms:modified xsi:type="dcterms:W3CDTF">2026-07-01T21:31:57Z</dcterms:modified>
</cp:coreProperties>
</file>