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56" r:id="rId2"/>
    <p:sldId id="259" r:id="rId3"/>
    <p:sldId id="257" r:id="rId4"/>
    <p:sldId id="258" r:id="rId5"/>
  </p:sldIdLst>
  <p:sldSz cx="7559675" cy="10691813"/>
  <p:notesSz cx="6858000" cy="9144000"/>
  <p:embeddedFontLst>
    <p:embeddedFont>
      <p:font typeface="Calibri Light" panose="020F0302020204030204" pitchFamily="34" charset="0"/>
      <p:regular r:id="rId6"/>
      <p:italic r:id="rId7"/>
    </p:embeddedFont>
    <p:embeddedFont>
      <p:font typeface="Calibri" panose="020F0502020204030204" pitchFamily="34" charset="0"/>
      <p:regular r:id="rId8"/>
      <p:bold r:id="rId9"/>
      <p:italic r:id="rId10"/>
      <p:boldItalic r:id="rId11"/>
    </p:embeddedFont>
    <p:embeddedFont>
      <p:font typeface="Fb Tamlil Light" panose="020B0604020202020204" charset="-79"/>
      <p:regular r:id="rId12"/>
    </p:embeddedFont>
    <p:embeddedFont>
      <p:font typeface="Fb Tamlil Medium" panose="020B0604020202020204" charset="-79"/>
      <p:regular r:id="rId13"/>
    </p:embeddedFont>
    <p:embeddedFont>
      <p:font typeface="Fb Maya" panose="02020803050405020304" charset="-79"/>
      <p:regular r:id="rId14"/>
      <p:bold r:id="rId15"/>
    </p:embeddedFont>
    <p:embeddedFont>
      <p:font typeface="Fb Tamlil" panose="02020803050405020304" charset="-79"/>
      <p:regular r:id="rId16"/>
      <p:bold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3D6B"/>
    <a:srgbClr val="3F6D4D"/>
    <a:srgbClr val="39589D"/>
    <a:srgbClr val="000000"/>
    <a:srgbClr val="FFFFFF"/>
    <a:srgbClr val="16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57" d="100"/>
          <a:sy n="57" d="100"/>
        </p:scale>
        <p:origin x="25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341911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305352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12993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423287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4853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238436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520713" y="3905482"/>
            <a:ext cx="3198096" cy="574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827086" y="3905482"/>
            <a:ext cx="3213847" cy="574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146134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332513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2525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214414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B7329F6-339C-4736-8947-86DCD2531042}" type="datetimeFigureOut">
              <a:rPr lang="he-IL" smtClean="0"/>
              <a:t>כ'/אדר/תשפ"ו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520BF69-BD31-41FD-84DE-4DD8F547201F}" type="slidenum">
              <a:rPr lang="he-IL" smtClean="0"/>
              <a:t>‹#›</a:t>
            </a:fld>
            <a:endParaRPr lang="he-IL"/>
          </a:p>
        </p:txBody>
      </p:sp>
    </p:spTree>
    <p:extLst>
      <p:ext uri="{BB962C8B-B14F-4D97-AF65-F5344CB8AC3E}">
        <p14:creationId xmlns:p14="http://schemas.microsoft.com/office/powerpoint/2010/main" val="290513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B7329F6-339C-4736-8947-86DCD2531042}" type="datetimeFigureOut">
              <a:rPr lang="he-IL" smtClean="0"/>
              <a:t>כ'/אדר/תשפ"ו</a:t>
            </a:fld>
            <a:endParaRPr lang="he-I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520BF69-BD31-41FD-84DE-4DD8F547201F}" type="slidenum">
              <a:rPr lang="he-IL" smtClean="0"/>
              <a:t>‹#›</a:t>
            </a:fld>
            <a:endParaRPr lang="he-IL"/>
          </a:p>
        </p:txBody>
      </p:sp>
    </p:spTree>
    <p:extLst>
      <p:ext uri="{BB962C8B-B14F-4D97-AF65-F5344CB8AC3E}">
        <p14:creationId xmlns:p14="http://schemas.microsoft.com/office/powerpoint/2010/main" val="3123765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1"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r" defTabSz="755934" rtl="1"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r" defTabSz="755934" rtl="1"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r" defTabSz="755934" rtl="1"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r" defTabSz="755934"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r" defTabSz="755934" rtl="1" eaLnBrk="1" latinLnBrk="0" hangingPunct="1">
        <a:defRPr sz="1488" kern="1200">
          <a:solidFill>
            <a:schemeClr val="tx1"/>
          </a:solidFill>
          <a:latin typeface="+mn-lt"/>
          <a:ea typeface="+mn-ea"/>
          <a:cs typeface="+mn-cs"/>
        </a:defRPr>
      </a:lvl1pPr>
      <a:lvl2pPr marL="377967" algn="r" defTabSz="755934" rtl="1" eaLnBrk="1" latinLnBrk="0" hangingPunct="1">
        <a:defRPr sz="1488" kern="1200">
          <a:solidFill>
            <a:schemeClr val="tx1"/>
          </a:solidFill>
          <a:latin typeface="+mn-lt"/>
          <a:ea typeface="+mn-ea"/>
          <a:cs typeface="+mn-cs"/>
        </a:defRPr>
      </a:lvl2pPr>
      <a:lvl3pPr marL="755934" algn="r" defTabSz="755934" rtl="1" eaLnBrk="1" latinLnBrk="0" hangingPunct="1">
        <a:defRPr sz="1488" kern="1200">
          <a:solidFill>
            <a:schemeClr val="tx1"/>
          </a:solidFill>
          <a:latin typeface="+mn-lt"/>
          <a:ea typeface="+mn-ea"/>
          <a:cs typeface="+mn-cs"/>
        </a:defRPr>
      </a:lvl3pPr>
      <a:lvl4pPr marL="1133902" algn="r" defTabSz="755934" rtl="1" eaLnBrk="1" latinLnBrk="0" hangingPunct="1">
        <a:defRPr sz="1488" kern="1200">
          <a:solidFill>
            <a:schemeClr val="tx1"/>
          </a:solidFill>
          <a:latin typeface="+mn-lt"/>
          <a:ea typeface="+mn-ea"/>
          <a:cs typeface="+mn-cs"/>
        </a:defRPr>
      </a:lvl4pPr>
      <a:lvl5pPr marL="1511869" algn="r" defTabSz="755934" rtl="1" eaLnBrk="1" latinLnBrk="0" hangingPunct="1">
        <a:defRPr sz="1488" kern="1200">
          <a:solidFill>
            <a:schemeClr val="tx1"/>
          </a:solidFill>
          <a:latin typeface="+mn-lt"/>
          <a:ea typeface="+mn-ea"/>
          <a:cs typeface="+mn-cs"/>
        </a:defRPr>
      </a:lvl5pPr>
      <a:lvl6pPr marL="1889836" algn="r" defTabSz="755934" rtl="1" eaLnBrk="1" latinLnBrk="0" hangingPunct="1">
        <a:defRPr sz="1488" kern="1200">
          <a:solidFill>
            <a:schemeClr val="tx1"/>
          </a:solidFill>
          <a:latin typeface="+mn-lt"/>
          <a:ea typeface="+mn-ea"/>
          <a:cs typeface="+mn-cs"/>
        </a:defRPr>
      </a:lvl6pPr>
      <a:lvl7pPr marL="2267803" algn="r" defTabSz="755934" rtl="1" eaLnBrk="1" latinLnBrk="0" hangingPunct="1">
        <a:defRPr sz="1488" kern="1200">
          <a:solidFill>
            <a:schemeClr val="tx1"/>
          </a:solidFill>
          <a:latin typeface="+mn-lt"/>
          <a:ea typeface="+mn-ea"/>
          <a:cs typeface="+mn-cs"/>
        </a:defRPr>
      </a:lvl7pPr>
      <a:lvl8pPr marL="2645771" algn="r" defTabSz="755934" rtl="1" eaLnBrk="1" latinLnBrk="0" hangingPunct="1">
        <a:defRPr sz="1488" kern="1200">
          <a:solidFill>
            <a:schemeClr val="tx1"/>
          </a:solidFill>
          <a:latin typeface="+mn-lt"/>
          <a:ea typeface="+mn-ea"/>
          <a:cs typeface="+mn-cs"/>
        </a:defRPr>
      </a:lvl8pPr>
      <a:lvl9pPr marL="3023738" algn="r" defTabSz="755934" rtl="1"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2BE323E7-50B6-4F07-BFA9-FDB803CDC497}"/>
              </a:ext>
            </a:extLst>
          </p:cNvPr>
          <p:cNvSpPr/>
          <p:nvPr/>
        </p:nvSpPr>
        <p:spPr>
          <a:xfrm>
            <a:off x="263471" y="588936"/>
            <a:ext cx="3285641" cy="130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4EB0274F-1006-4869-8E30-21FFA7CB2706}"/>
              </a:ext>
            </a:extLst>
          </p:cNvPr>
          <p:cNvSpPr txBox="1"/>
          <p:nvPr/>
        </p:nvSpPr>
        <p:spPr>
          <a:xfrm>
            <a:off x="3000206" y="695841"/>
            <a:ext cx="3511430" cy="523220"/>
          </a:xfrm>
          <a:prstGeom prst="rect">
            <a:avLst/>
          </a:prstGeom>
          <a:solidFill>
            <a:schemeClr val="bg2">
              <a:lumMod val="25000"/>
            </a:schemeClr>
          </a:solid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rPr>
              <a:t>חידון </a:t>
            </a:r>
            <a:r>
              <a:rPr lang="he-IL" sz="2800" b="1" dirty="0" smtClean="0">
                <a:ln w="0"/>
                <a:solidFill>
                  <a:schemeClr val="bg1"/>
                </a:solidFill>
                <a:latin typeface="Fb Tamlil" panose="02020503050405020304" pitchFamily="18" charset="-79"/>
                <a:cs typeface="Fb Tamlil" panose="02020503050405020304" pitchFamily="18" charset="-79"/>
              </a:rPr>
              <a:t>פסח</a:t>
            </a:r>
            <a:endParaRPr kumimoji="0" lang="he-IL" sz="2800"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endParaRPr>
          </a:p>
        </p:txBody>
      </p:sp>
      <p:sp>
        <p:nvSpPr>
          <p:cNvPr id="19" name="תיבת טקסט 18">
            <a:extLst>
              <a:ext uri="{FF2B5EF4-FFF2-40B4-BE49-F238E27FC236}">
                <a16:creationId xmlns:a16="http://schemas.microsoft.com/office/drawing/2014/main" id="{128ED60E-4729-42AC-A2F9-5818E768D939}"/>
              </a:ext>
            </a:extLst>
          </p:cNvPr>
          <p:cNvSpPr txBox="1"/>
          <p:nvPr/>
        </p:nvSpPr>
        <p:spPr>
          <a:xfrm>
            <a:off x="6336172" y="4207879"/>
            <a:ext cx="777770" cy="307777"/>
          </a:xfrm>
          <a:prstGeom prst="rect">
            <a:avLst/>
          </a:prstGeom>
          <a:solidFill>
            <a:schemeClr val="bg2">
              <a:lumMod val="25000"/>
            </a:schemeClr>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1400" i="0" u="none" strike="noStrike" kern="1200" cap="none" spc="0" normalizeH="0" baseline="0" noProof="0" dirty="0">
                <a:ln w="0"/>
                <a:solidFill>
                  <a:schemeClr val="bg1"/>
                </a:solidFill>
                <a:effectLst/>
                <a:uLnTx/>
                <a:uFillTx/>
                <a:latin typeface="Fb Tamlil Medium" panose="02020503050405020304" pitchFamily="18" charset="-79"/>
                <a:cs typeface="Fb Tamlil Medium" panose="02020503050405020304" pitchFamily="18" charset="-79"/>
              </a:rPr>
              <a:t>שלב א'</a:t>
            </a:r>
          </a:p>
        </p:txBody>
      </p:sp>
      <p:sp>
        <p:nvSpPr>
          <p:cNvPr id="22" name="תיבת טקסט 21">
            <a:extLst>
              <a:ext uri="{FF2B5EF4-FFF2-40B4-BE49-F238E27FC236}">
                <a16:creationId xmlns:a16="http://schemas.microsoft.com/office/drawing/2014/main" id="{8A3F35E7-7009-4332-B620-CD98C6D5FA4C}"/>
              </a:ext>
            </a:extLst>
          </p:cNvPr>
          <p:cNvSpPr txBox="1"/>
          <p:nvPr/>
        </p:nvSpPr>
        <p:spPr>
          <a:xfrm>
            <a:off x="337577" y="1206176"/>
            <a:ext cx="6884520" cy="2887778"/>
          </a:xfrm>
          <a:prstGeom prst="rect">
            <a:avLst/>
          </a:prstGeom>
          <a:noFill/>
        </p:spPr>
        <p:txBody>
          <a:bodyPr wrap="square">
            <a:spAutoFit/>
          </a:bodyPr>
          <a:lstStyle/>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צוות יקר,</a:t>
            </a:r>
          </a:p>
          <a:p>
            <a:pPr marL="0" marR="0" lvl="0" indent="0" algn="just" defTabSz="457200" rtl="1" eaLnBrk="1" fontAlgn="auto" latinLnBrk="0" hangingPunct="1">
              <a:lnSpc>
                <a:spcPts val="2200"/>
              </a:lnSpc>
              <a:spcBef>
                <a:spcPts val="0"/>
              </a:spcBef>
              <a:spcAft>
                <a:spcPts val="0"/>
              </a:spcAft>
              <a:buClrTx/>
              <a:buSzTx/>
              <a:buFontTx/>
              <a:buNone/>
              <a:tabLst/>
              <a:defRPr/>
            </a:pPr>
            <a:r>
              <a:rPr lang="he-IL" sz="1300" dirty="0">
                <a:ln w="0"/>
                <a:solidFill>
                  <a:prstClr val="black"/>
                </a:solidFill>
                <a:latin typeface="Fb Tamlil" panose="02020503050405020304" pitchFamily="18" charset="-79"/>
                <a:cs typeface="Fb Tamlil" panose="02020503050405020304" pitchFamily="18" charset="-79"/>
              </a:rPr>
              <a:t>מוגש לכם בזאת חידון </a:t>
            </a:r>
            <a:r>
              <a:rPr lang="he-IL" sz="1300">
                <a:ln w="0"/>
                <a:solidFill>
                  <a:prstClr val="black"/>
                </a:solidFill>
                <a:latin typeface="Fb Tamlil" panose="02020503050405020304" pitchFamily="18" charset="-79"/>
                <a:cs typeface="Fb Tamlil" panose="02020503050405020304" pitchFamily="18" charset="-79"/>
              </a:rPr>
              <a:t>הלכות </a:t>
            </a:r>
            <a:r>
              <a:rPr lang="he-IL" sz="1300" smtClean="0">
                <a:ln w="0"/>
                <a:solidFill>
                  <a:prstClr val="black"/>
                </a:solidFill>
                <a:latin typeface="Fb Tamlil" panose="02020503050405020304" pitchFamily="18" charset="-79"/>
                <a:cs typeface="Fb Tamlil" panose="02020503050405020304" pitchFamily="18" charset="-79"/>
              </a:rPr>
              <a:t>פסח, </a:t>
            </a:r>
            <a:r>
              <a:rPr lang="he-IL" sz="1300" dirty="0">
                <a:ln w="0"/>
                <a:solidFill>
                  <a:prstClr val="black"/>
                </a:solidFill>
                <a:latin typeface="Fb Tamlil" panose="02020503050405020304" pitchFamily="18" charset="-79"/>
                <a:cs typeface="Fb Tamlil" panose="02020503050405020304" pitchFamily="18" charset="-79"/>
              </a:rPr>
              <a:t>בהפקת צוות אגף לימודי קודש שע"י רשת </a:t>
            </a:r>
            <a:r>
              <a:rPr lang="he-IL" sz="1300" dirty="0" err="1">
                <a:ln w="0"/>
                <a:solidFill>
                  <a:prstClr val="black"/>
                </a:solidFill>
                <a:latin typeface="Fb Tamlil" panose="02020503050405020304" pitchFamily="18" charset="-79"/>
                <a:cs typeface="Fb Tamlil" panose="02020503050405020304" pitchFamily="18" charset="-79"/>
              </a:rPr>
              <a:t>אהלי</a:t>
            </a:r>
            <a:r>
              <a:rPr lang="he-IL" sz="1300" dirty="0">
                <a:ln w="0"/>
                <a:solidFill>
                  <a:prstClr val="black"/>
                </a:solidFill>
                <a:latin typeface="Fb Tamlil" panose="02020503050405020304" pitchFamily="18" charset="-79"/>
                <a:cs typeface="Fb Tamlil" panose="02020503050405020304" pitchFamily="18" charset="-79"/>
              </a:rPr>
              <a:t> יוסף יצחק.</a:t>
            </a:r>
          </a:p>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את החידון תוכלו להעביר במתכונת המתאימה לכם (זום, שידור מכל כיתה וכו'). מצורפים כאן דפים למתמודדים לסימון התשובות במהלך החידון, כדי להקל על העברת החידון במגוון אמצעים.</a:t>
            </a:r>
          </a:p>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מומלץ לעבור על החידון מראש, ולהפעיל את שיקול דעתכם במידת הגמישות בקבלת התשובות בהתאם </a:t>
            </a:r>
            <a:r>
              <a:rPr kumimoji="0" lang="he-IL" sz="1300" i="0" u="none" strike="noStrike" kern="1200" cap="none" spc="0" normalizeH="0" baseline="0" noProof="0" dirty="0" err="1">
                <a:ln w="0"/>
                <a:solidFill>
                  <a:prstClr val="black"/>
                </a:solidFill>
                <a:effectLst/>
                <a:uLnTx/>
                <a:uFillTx/>
                <a:latin typeface="Fb Tamlil" panose="02020503050405020304" pitchFamily="18" charset="-79"/>
                <a:cs typeface="Fb Tamlil" panose="02020503050405020304" pitchFamily="18" charset="-79"/>
              </a:rPr>
              <a:t>לסגנו</a:t>
            </a:r>
            <a:r>
              <a:rPr lang="he-IL" sz="1300" dirty="0">
                <a:ln w="0"/>
                <a:solidFill>
                  <a:prstClr val="black"/>
                </a:solidFill>
                <a:latin typeface="Fb Tamlil" panose="02020503050405020304" pitchFamily="18" charset="-79"/>
                <a:cs typeface="Fb Tamlil" panose="02020503050405020304" pitchFamily="18" charset="-79"/>
              </a:rPr>
              <a:t>ן התלמידים/</a:t>
            </a:r>
            <a:r>
              <a:rPr lang="he-IL" sz="1300" dirty="0" err="1">
                <a:ln w="0"/>
                <a:solidFill>
                  <a:prstClr val="black"/>
                </a:solidFill>
                <a:latin typeface="Fb Tamlil" panose="02020503050405020304" pitchFamily="18" charset="-79"/>
                <a:cs typeface="Fb Tamlil" panose="02020503050405020304" pitchFamily="18" charset="-79"/>
              </a:rPr>
              <a:t>ות</a:t>
            </a:r>
            <a:r>
              <a:rPr lang="he-IL" sz="1300" dirty="0">
                <a:ln w="0"/>
                <a:solidFill>
                  <a:prstClr val="black"/>
                </a:solidFill>
                <a:latin typeface="Fb Tamlil" panose="02020503050405020304" pitchFamily="18" charset="-79"/>
                <a:cs typeface="Fb Tamlil" panose="02020503050405020304" pitchFamily="18" charset="-79"/>
              </a:rPr>
              <a:t>.</a:t>
            </a:r>
          </a:p>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לחידון שלושה שלבים. לאחר כל שלב, </a:t>
            </a:r>
            <a:r>
              <a:rPr lang="he-IL" sz="1300" dirty="0">
                <a:ln w="0"/>
                <a:solidFill>
                  <a:prstClr val="black"/>
                </a:solidFill>
                <a:latin typeface="Fb Tamlil" panose="02020503050405020304" pitchFamily="18" charset="-79"/>
                <a:cs typeface="Fb Tamlil" panose="02020503050405020304" pitchFamily="18" charset="-79"/>
              </a:rPr>
              <a:t>תוכלו לאסוף את דפי התשובות מהמתמודדים, לחשב את הנקודות ולהודיע על העולים/</a:t>
            </a:r>
            <a:r>
              <a:rPr lang="he-IL" sz="1300" dirty="0" err="1">
                <a:ln w="0"/>
                <a:solidFill>
                  <a:prstClr val="black"/>
                </a:solidFill>
                <a:latin typeface="Fb Tamlil" panose="02020503050405020304" pitchFamily="18" charset="-79"/>
                <a:cs typeface="Fb Tamlil" panose="02020503050405020304" pitchFamily="18" charset="-79"/>
              </a:rPr>
              <a:t>ות</a:t>
            </a:r>
            <a:r>
              <a:rPr lang="he-IL" sz="1300" dirty="0">
                <a:ln w="0"/>
                <a:solidFill>
                  <a:prstClr val="black"/>
                </a:solidFill>
                <a:latin typeface="Fb Tamlil" panose="02020503050405020304" pitchFamily="18" charset="-79"/>
                <a:cs typeface="Fb Tamlil" panose="02020503050405020304" pitchFamily="18" charset="-79"/>
              </a:rPr>
              <a:t> לשלב הבא.</a:t>
            </a:r>
            <a:endPar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endParaRPr>
          </a:p>
        </p:txBody>
      </p:sp>
      <p:sp>
        <p:nvSpPr>
          <p:cNvPr id="21" name="תיבת טקסט 20">
            <a:extLst>
              <a:ext uri="{FF2B5EF4-FFF2-40B4-BE49-F238E27FC236}">
                <a16:creationId xmlns:a16="http://schemas.microsoft.com/office/drawing/2014/main" id="{51D96741-7AF8-465C-9303-C96D7B703E1B}"/>
              </a:ext>
            </a:extLst>
          </p:cNvPr>
          <p:cNvSpPr txBox="1"/>
          <p:nvPr/>
        </p:nvSpPr>
        <p:spPr>
          <a:xfrm>
            <a:off x="6677893" y="237246"/>
            <a:ext cx="794298" cy="387798"/>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4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ב"ה</a:t>
            </a:r>
          </a:p>
        </p:txBody>
      </p:sp>
      <p:pic>
        <p:nvPicPr>
          <p:cNvPr id="24" name="תמונה 23">
            <a:extLst>
              <a:ext uri="{FF2B5EF4-FFF2-40B4-BE49-F238E27FC236}">
                <a16:creationId xmlns:a16="http://schemas.microsoft.com/office/drawing/2014/main" id="{DA1976E0-98B5-474C-ADE8-FF618885840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60101" b="35469"/>
          <a:stretch/>
        </p:blipFill>
        <p:spPr>
          <a:xfrm>
            <a:off x="-325" y="0"/>
            <a:ext cx="7560000" cy="204102"/>
          </a:xfrm>
          <a:prstGeom prst="rect">
            <a:avLst/>
          </a:prstGeom>
        </p:spPr>
      </p:pic>
      <p:pic>
        <p:nvPicPr>
          <p:cNvPr id="5" name="תמונה 4" descr="תמונה שמכילה טקסט&#10;&#10;התיאור נוצר באופן אוטומטי">
            <a:extLst>
              <a:ext uri="{FF2B5EF4-FFF2-40B4-BE49-F238E27FC236}">
                <a16:creationId xmlns:a16="http://schemas.microsoft.com/office/drawing/2014/main" id="{CA3CEA9A-BD67-48C4-A021-86D87BAC0B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5987" y="297336"/>
            <a:ext cx="1237153" cy="755911"/>
          </a:xfrm>
          <a:prstGeom prst="rect">
            <a:avLst/>
          </a:prstGeom>
        </p:spPr>
      </p:pic>
      <p:sp>
        <p:nvSpPr>
          <p:cNvPr id="15" name="תיבת טקסט 14">
            <a:extLst>
              <a:ext uri="{FF2B5EF4-FFF2-40B4-BE49-F238E27FC236}">
                <a16:creationId xmlns:a16="http://schemas.microsoft.com/office/drawing/2014/main" id="{48E2CA20-3E35-449E-B1FB-935E359F0C33}"/>
              </a:ext>
            </a:extLst>
          </p:cNvPr>
          <p:cNvSpPr txBox="1"/>
          <p:nvPr/>
        </p:nvSpPr>
        <p:spPr>
          <a:xfrm>
            <a:off x="337577" y="4515656"/>
            <a:ext cx="6884520" cy="1759264"/>
          </a:xfrm>
          <a:prstGeom prst="rect">
            <a:avLst/>
          </a:prstGeom>
          <a:noFill/>
        </p:spPr>
        <p:txBody>
          <a:bodyPr wrap="square">
            <a:spAutoFit/>
          </a:bodyPr>
          <a:lstStyle/>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השלב הראשון כולל 8 שאלות סגורות, בו המתמודדים מתבקשים לסמן בזמן קצוב את התשובה הנכונה לכל שאלה, בדף התשובות האישי.</a:t>
            </a:r>
          </a:p>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ניתן לחלק למתמודדים צבעים או מדבקות בצבעי התשובות.</a:t>
            </a:r>
          </a:p>
          <a:p>
            <a:pPr marL="0" marR="0" lvl="0" indent="0" algn="just" defTabSz="457200" rtl="1" eaLnBrk="1" fontAlgn="auto" latinLnBrk="0" hangingPunct="1">
              <a:lnSpc>
                <a:spcPts val="2200"/>
              </a:lnSpc>
              <a:spcBef>
                <a:spcPts val="0"/>
              </a:spcBef>
              <a:spcAft>
                <a:spcPts val="0"/>
              </a:spcAft>
              <a:buClrTx/>
              <a:buSzTx/>
              <a:buFontTx/>
              <a:buNone/>
              <a:tabLst/>
              <a:defRPr/>
            </a:pPr>
            <a:r>
              <a:rPr lang="he-IL" sz="1300" dirty="0">
                <a:ln w="0"/>
                <a:solidFill>
                  <a:prstClr val="black"/>
                </a:solidFill>
                <a:latin typeface="Fb Tamlil" panose="02020503050405020304" pitchFamily="18" charset="-79"/>
                <a:cs typeface="Fb Tamlil" panose="02020503050405020304" pitchFamily="18" charset="-79"/>
              </a:rPr>
              <a:t>לאחר שכל המתמודדים סימנו את התשובה שלהם על השאלה, ניתן לבחור נציג שיאמר בקול את התשובה, או להפנות את השאלה לקהל. בשלב זה אין למתמודדים אפשרות לתקן את התשובה שכבר סימנו.</a:t>
            </a:r>
          </a:p>
        </p:txBody>
      </p:sp>
      <p:sp>
        <p:nvSpPr>
          <p:cNvPr id="23" name="תיבת טקסט 22">
            <a:extLst>
              <a:ext uri="{FF2B5EF4-FFF2-40B4-BE49-F238E27FC236}">
                <a16:creationId xmlns:a16="http://schemas.microsoft.com/office/drawing/2014/main" id="{24AC760F-FE93-496E-88D2-33F33775B4C1}"/>
              </a:ext>
            </a:extLst>
          </p:cNvPr>
          <p:cNvSpPr txBox="1"/>
          <p:nvPr/>
        </p:nvSpPr>
        <p:spPr>
          <a:xfrm>
            <a:off x="6336172" y="6458002"/>
            <a:ext cx="777770" cy="307777"/>
          </a:xfrm>
          <a:prstGeom prst="rect">
            <a:avLst/>
          </a:prstGeom>
          <a:solidFill>
            <a:schemeClr val="bg2">
              <a:lumMod val="25000"/>
            </a:schemeClr>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1400" i="0" u="none" strike="noStrike" kern="1200" cap="none" spc="0" normalizeH="0" baseline="0" noProof="0" dirty="0">
                <a:ln w="0"/>
                <a:solidFill>
                  <a:schemeClr val="bg1"/>
                </a:solidFill>
                <a:effectLst/>
                <a:uLnTx/>
                <a:uFillTx/>
                <a:latin typeface="Fb Tamlil Medium" panose="02020503050405020304" pitchFamily="18" charset="-79"/>
                <a:cs typeface="Fb Tamlil Medium" panose="02020503050405020304" pitchFamily="18" charset="-79"/>
              </a:rPr>
              <a:t>שלב ב'</a:t>
            </a:r>
          </a:p>
        </p:txBody>
      </p:sp>
      <p:sp>
        <p:nvSpPr>
          <p:cNvPr id="25" name="תיבת טקסט 24">
            <a:extLst>
              <a:ext uri="{FF2B5EF4-FFF2-40B4-BE49-F238E27FC236}">
                <a16:creationId xmlns:a16="http://schemas.microsoft.com/office/drawing/2014/main" id="{A8787CFA-EB68-4182-A325-2A23142BCA44}"/>
              </a:ext>
            </a:extLst>
          </p:cNvPr>
          <p:cNvSpPr txBox="1"/>
          <p:nvPr/>
        </p:nvSpPr>
        <p:spPr>
          <a:xfrm>
            <a:off x="337577" y="6765779"/>
            <a:ext cx="6884520" cy="1220847"/>
          </a:xfrm>
          <a:prstGeom prst="rect">
            <a:avLst/>
          </a:prstGeom>
          <a:noFill/>
        </p:spPr>
        <p:txBody>
          <a:bodyPr wrap="square">
            <a:spAutoFit/>
          </a:bodyPr>
          <a:lstStyle/>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השלב השני כולל ארבע שאלות פתוחות. בכל שאלה יוקרן סרטון קצר </a:t>
            </a:r>
            <a:r>
              <a:rPr kumimoji="0" lang="he-IL" sz="1300" i="0" u="none" strike="noStrike" kern="1200" cap="none" spc="0" normalizeH="0" baseline="0" noProof="0" dirty="0" smtClean="0">
                <a:ln w="0"/>
                <a:solidFill>
                  <a:prstClr val="black"/>
                </a:solidFill>
                <a:effectLst/>
                <a:uLnTx/>
                <a:uFillTx/>
                <a:latin typeface="Fb Tamlil" panose="02020503050405020304" pitchFamily="18" charset="-79"/>
                <a:cs typeface="Fb Tamlil" panose="02020503050405020304" pitchFamily="18" charset="-79"/>
              </a:rPr>
              <a:t>או תמונה ולאחר מכן שאלה הקשורה לתמונה או לסרטון. </a:t>
            </a: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למתמודדים יש זמן קצוב לכתוב את התשובה בדף שלהם. גם כאן ניתן להפנות אחר כך את השאלה לנציג או לקהל, ללא אפשרות לתקן בדף בזמן זה.</a:t>
            </a:r>
            <a:endParaRPr lang="he-IL" sz="1300" dirty="0">
              <a:ln w="0"/>
              <a:solidFill>
                <a:prstClr val="black"/>
              </a:solidFill>
              <a:latin typeface="Fb Tamlil" panose="02020503050405020304" pitchFamily="18" charset="-79"/>
              <a:cs typeface="Fb Tamlil" panose="02020503050405020304" pitchFamily="18" charset="-79"/>
            </a:endParaRPr>
          </a:p>
        </p:txBody>
      </p:sp>
      <p:sp>
        <p:nvSpPr>
          <p:cNvPr id="26" name="תיבת טקסט 25">
            <a:extLst>
              <a:ext uri="{FF2B5EF4-FFF2-40B4-BE49-F238E27FC236}">
                <a16:creationId xmlns:a16="http://schemas.microsoft.com/office/drawing/2014/main" id="{4926CEB2-E3ED-490F-A53F-298021206FA5}"/>
              </a:ext>
            </a:extLst>
          </p:cNvPr>
          <p:cNvSpPr txBox="1"/>
          <p:nvPr/>
        </p:nvSpPr>
        <p:spPr>
          <a:xfrm>
            <a:off x="6336172" y="7986504"/>
            <a:ext cx="777770" cy="307777"/>
          </a:xfrm>
          <a:prstGeom prst="rect">
            <a:avLst/>
          </a:prstGeom>
          <a:solidFill>
            <a:schemeClr val="bg2">
              <a:lumMod val="25000"/>
            </a:schemeClr>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1400" i="0" u="none" strike="noStrike" kern="1200" cap="none" spc="0" normalizeH="0" baseline="0" noProof="0" dirty="0">
                <a:ln w="0"/>
                <a:solidFill>
                  <a:schemeClr val="bg1"/>
                </a:solidFill>
                <a:effectLst/>
                <a:uLnTx/>
                <a:uFillTx/>
                <a:latin typeface="Fb Tamlil Medium" panose="02020503050405020304" pitchFamily="18" charset="-79"/>
                <a:cs typeface="Fb Tamlil Medium" panose="02020503050405020304" pitchFamily="18" charset="-79"/>
              </a:rPr>
              <a:t>שלב ג'</a:t>
            </a:r>
          </a:p>
        </p:txBody>
      </p:sp>
      <p:sp>
        <p:nvSpPr>
          <p:cNvPr id="27" name="תיבת טקסט 26">
            <a:extLst>
              <a:ext uri="{FF2B5EF4-FFF2-40B4-BE49-F238E27FC236}">
                <a16:creationId xmlns:a16="http://schemas.microsoft.com/office/drawing/2014/main" id="{CDCAC2E6-AFAE-425F-920F-DFF26656D70A}"/>
              </a:ext>
            </a:extLst>
          </p:cNvPr>
          <p:cNvSpPr txBox="1"/>
          <p:nvPr/>
        </p:nvSpPr>
        <p:spPr>
          <a:xfrm>
            <a:off x="337577" y="8169517"/>
            <a:ext cx="6884520" cy="2041393"/>
          </a:xfrm>
          <a:prstGeom prst="rect">
            <a:avLst/>
          </a:prstGeom>
          <a:noFill/>
        </p:spPr>
        <p:txBody>
          <a:bodyPr wrap="square">
            <a:spAutoFit/>
          </a:bodyPr>
          <a:lstStyle/>
          <a:p>
            <a:pPr marL="0" marR="0" lvl="0" indent="0" algn="just" defTabSz="457200" rtl="1" eaLnBrk="1" fontAlgn="auto" latinLnBrk="0" hangingPunct="1">
              <a:lnSpc>
                <a:spcPts val="2200"/>
              </a:lnSpc>
              <a:spcBef>
                <a:spcPts val="0"/>
              </a:spcBef>
              <a:spcAft>
                <a:spcPts val="0"/>
              </a:spcAft>
              <a:buClrTx/>
              <a:buSzTx/>
              <a:buFontTx/>
              <a:buNone/>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השלב האחרון מיועד למתמודדים שהצטיינו בשלבים הקודמים. בשלב זה יוצגו 9 רמזים למושגים הלכתיים שונים הקשורים לפסח. בכל פעם שיופיע על הלוח רמז, על המתמודדים לבצע שתי משימות בדף שלהם:</a:t>
            </a:r>
          </a:p>
          <a:p>
            <a:pPr marL="342900" marR="0" lvl="0" indent="-342900" algn="just" defTabSz="457200" rtl="1" eaLnBrk="1" fontAlgn="auto" latinLnBrk="0" hangingPunct="1">
              <a:lnSpc>
                <a:spcPts val="2200"/>
              </a:lnSpc>
              <a:spcBef>
                <a:spcPts val="0"/>
              </a:spcBef>
              <a:spcAft>
                <a:spcPts val="0"/>
              </a:spcAft>
              <a:buClrTx/>
              <a:buSzTx/>
              <a:buFontTx/>
              <a:buAutoNum type="arabicPeriod"/>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לכתוב את המושג ההלכתי הקשור לרמז שהופיע – לציין אותו בדף ליד המספר של הרמז (לדוגמא: 3 – שריפת חמץ). </a:t>
            </a:r>
          </a:p>
          <a:p>
            <a:pPr marL="342900" marR="0" lvl="0" indent="-342900" algn="just" defTabSz="457200" rtl="1" eaLnBrk="1" fontAlgn="auto" latinLnBrk="0" hangingPunct="1">
              <a:lnSpc>
                <a:spcPts val="2200"/>
              </a:lnSpc>
              <a:spcBef>
                <a:spcPts val="0"/>
              </a:spcBef>
              <a:spcAft>
                <a:spcPts val="0"/>
              </a:spcAft>
              <a:buClrTx/>
              <a:buSzTx/>
              <a:buFontTx/>
              <a:buAutoNum type="arabicPeriod"/>
              <a:tabLst/>
              <a:defRPr/>
            </a:pP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לכתוב את המספר בטבלה של הלוח החודשי – בתאריך שאליו קשור המושג ההלכתי. לדוגמא: 3 (שריפת חמץ) – י"ג ניסן (השנה).</a:t>
            </a:r>
            <a:endParaRPr lang="he-IL" sz="1300" dirty="0">
              <a:ln w="0"/>
              <a:solidFill>
                <a:prstClr val="black"/>
              </a:solidFill>
              <a:latin typeface="Fb Tamlil" panose="02020503050405020304" pitchFamily="18" charset="-79"/>
              <a:cs typeface="Fb Tamlil" panose="02020503050405020304" pitchFamily="18" charset="-79"/>
            </a:endParaRPr>
          </a:p>
        </p:txBody>
      </p:sp>
      <p:sp>
        <p:nvSpPr>
          <p:cNvPr id="28" name="תיבת טקסט 27">
            <a:extLst>
              <a:ext uri="{FF2B5EF4-FFF2-40B4-BE49-F238E27FC236}">
                <a16:creationId xmlns:a16="http://schemas.microsoft.com/office/drawing/2014/main" id="{AD33F4E3-03A5-4CA4-B254-966759A736FF}"/>
              </a:ext>
            </a:extLst>
          </p:cNvPr>
          <p:cNvSpPr txBox="1"/>
          <p:nvPr/>
        </p:nvSpPr>
        <p:spPr>
          <a:xfrm>
            <a:off x="341151" y="10149111"/>
            <a:ext cx="2143978" cy="369332"/>
          </a:xfrm>
          <a:prstGeom prst="rect">
            <a:avLst/>
          </a:prstGeom>
          <a:solidFill>
            <a:schemeClr val="bg2">
              <a:lumMod val="25000"/>
            </a:schemeClr>
          </a:solid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rPr>
              <a:t>פסח כשר ושמח!</a:t>
            </a:r>
          </a:p>
        </p:txBody>
      </p:sp>
    </p:spTree>
    <p:extLst>
      <p:ext uri="{BB962C8B-B14F-4D97-AF65-F5344CB8AC3E}">
        <p14:creationId xmlns:p14="http://schemas.microsoft.com/office/powerpoint/2010/main" val="404494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a:extLst>
              <a:ext uri="{FF2B5EF4-FFF2-40B4-BE49-F238E27FC236}">
                <a16:creationId xmlns:a16="http://schemas.microsoft.com/office/drawing/2014/main" id="{D73C1B4D-7B49-4E27-909B-0BC2814796E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925" t="62849" r="-5194" b="2653"/>
          <a:stretch/>
        </p:blipFill>
        <p:spPr>
          <a:xfrm>
            <a:off x="-1052945" y="9102440"/>
            <a:ext cx="9005454" cy="1589373"/>
          </a:xfrm>
          <a:prstGeom prst="flowChartManualInput">
            <a:avLst/>
          </a:prstGeom>
        </p:spPr>
      </p:pic>
      <p:sp>
        <p:nvSpPr>
          <p:cNvPr id="8" name="מלבן 7">
            <a:extLst>
              <a:ext uri="{FF2B5EF4-FFF2-40B4-BE49-F238E27FC236}">
                <a16:creationId xmlns:a16="http://schemas.microsoft.com/office/drawing/2014/main" id="{2BE323E7-50B6-4F07-BFA9-FDB803CDC497}"/>
              </a:ext>
            </a:extLst>
          </p:cNvPr>
          <p:cNvSpPr/>
          <p:nvPr/>
        </p:nvSpPr>
        <p:spPr>
          <a:xfrm>
            <a:off x="263471" y="588936"/>
            <a:ext cx="3285641" cy="130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4EB0274F-1006-4869-8E30-21FFA7CB2706}"/>
              </a:ext>
            </a:extLst>
          </p:cNvPr>
          <p:cNvSpPr txBox="1"/>
          <p:nvPr/>
        </p:nvSpPr>
        <p:spPr>
          <a:xfrm>
            <a:off x="1500624" y="539096"/>
            <a:ext cx="5244461" cy="461665"/>
          </a:xfrm>
          <a:prstGeom prst="rect">
            <a:avLst/>
          </a:prstGeom>
          <a:solidFill>
            <a:schemeClr val="bg2">
              <a:lumMod val="25000"/>
            </a:schemeClr>
          </a:solidFill>
        </p:spPr>
        <p:txBody>
          <a:bodyPr wrap="square">
            <a:spAutoFit/>
          </a:bodyPr>
          <a:lstStyle/>
          <a:p>
            <a:pPr lvl="0" algn="ctr" rtl="1">
              <a:defRPr/>
            </a:pPr>
            <a:r>
              <a:rPr lang="he-IL" sz="2400" b="1" dirty="0">
                <a:ln w="0"/>
                <a:solidFill>
                  <a:schemeClr val="bg1"/>
                </a:solidFill>
                <a:latin typeface="Fb Tamlil" panose="02020503050405020304" pitchFamily="18" charset="-79"/>
                <a:cs typeface="Fb Tamlil" panose="02020503050405020304" pitchFamily="18" charset="-79"/>
              </a:rPr>
              <a:t>חידון </a:t>
            </a:r>
            <a:r>
              <a:rPr lang="he-IL" sz="2400" b="1" dirty="0" smtClean="0">
                <a:ln w="0"/>
                <a:solidFill>
                  <a:schemeClr val="bg1"/>
                </a:solidFill>
                <a:latin typeface="Fb Tamlil" panose="02020503050405020304" pitchFamily="18" charset="-79"/>
                <a:cs typeface="Fb Tamlil" panose="02020503050405020304" pitchFamily="18" charset="-79"/>
              </a:rPr>
              <a:t>פסח</a:t>
            </a:r>
            <a:endParaRPr lang="he-IL" sz="2400" b="1" dirty="0">
              <a:ln w="0"/>
              <a:solidFill>
                <a:schemeClr val="bg1"/>
              </a:solidFill>
              <a:latin typeface="Fb Tamlil" panose="02020503050405020304" pitchFamily="18" charset="-79"/>
              <a:cs typeface="Fb Tamlil" panose="02020503050405020304" pitchFamily="18" charset="-79"/>
            </a:endParaRPr>
          </a:p>
        </p:txBody>
      </p:sp>
      <p:sp>
        <p:nvSpPr>
          <p:cNvPr id="18" name="תיבת טקסט 17">
            <a:extLst>
              <a:ext uri="{FF2B5EF4-FFF2-40B4-BE49-F238E27FC236}">
                <a16:creationId xmlns:a16="http://schemas.microsoft.com/office/drawing/2014/main" id="{197FA547-02ED-4820-A1F2-D9DE1362FEC8}"/>
              </a:ext>
            </a:extLst>
          </p:cNvPr>
          <p:cNvSpPr txBox="1"/>
          <p:nvPr/>
        </p:nvSpPr>
        <p:spPr>
          <a:xfrm>
            <a:off x="2766757" y="1330744"/>
            <a:ext cx="3978328" cy="507447"/>
          </a:xfrm>
          <a:prstGeom prst="rect">
            <a:avLst/>
          </a:prstGeom>
          <a:solidFill>
            <a:schemeClr val="bg1">
              <a:lumMod val="95000"/>
            </a:schemeClr>
          </a:solidFill>
        </p:spPr>
        <p:txBody>
          <a:bodyPr wrap="square">
            <a:spAutoFit/>
          </a:bodyPr>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he-IL" sz="2000" i="0" u="none" strike="noStrike" kern="1200" cap="none" spc="0" normalizeH="0" baseline="0" noProof="0" dirty="0">
                <a:ln w="0"/>
                <a:effectLst/>
                <a:uLnTx/>
                <a:uFillTx/>
                <a:latin typeface="Fb Tamlil Medium" panose="02020503050405020304" pitchFamily="18" charset="-79"/>
                <a:cs typeface="Fb Tamlil Medium" panose="02020503050405020304" pitchFamily="18" charset="-79"/>
              </a:rPr>
              <a:t>שם:                      כיתה: </a:t>
            </a:r>
          </a:p>
        </p:txBody>
      </p:sp>
      <p:sp>
        <p:nvSpPr>
          <p:cNvPr id="19" name="תיבת טקסט 18">
            <a:extLst>
              <a:ext uri="{FF2B5EF4-FFF2-40B4-BE49-F238E27FC236}">
                <a16:creationId xmlns:a16="http://schemas.microsoft.com/office/drawing/2014/main" id="{128ED60E-4729-42AC-A2F9-5818E768D939}"/>
              </a:ext>
            </a:extLst>
          </p:cNvPr>
          <p:cNvSpPr txBox="1"/>
          <p:nvPr/>
        </p:nvSpPr>
        <p:spPr>
          <a:xfrm>
            <a:off x="4208876" y="1053247"/>
            <a:ext cx="1094089" cy="400110"/>
          </a:xfrm>
          <a:prstGeom prst="rect">
            <a:avLst/>
          </a:prstGeom>
          <a:solidFill>
            <a:schemeClr val="bg2">
              <a:lumMod val="25000"/>
            </a:schemeClr>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w="0"/>
                <a:solidFill>
                  <a:schemeClr val="bg1"/>
                </a:solidFill>
                <a:effectLst/>
                <a:uLnTx/>
                <a:uFillTx/>
                <a:latin typeface="Fb Tamlil Medium" panose="02020503050405020304" pitchFamily="18" charset="-79"/>
                <a:cs typeface="Fb Tamlil Medium" panose="02020503050405020304" pitchFamily="18" charset="-79"/>
              </a:rPr>
              <a:t>שלב א'</a:t>
            </a:r>
          </a:p>
        </p:txBody>
      </p:sp>
      <p:graphicFrame>
        <p:nvGraphicFramePr>
          <p:cNvPr id="20" name="טבלה 20">
            <a:extLst>
              <a:ext uri="{FF2B5EF4-FFF2-40B4-BE49-F238E27FC236}">
                <a16:creationId xmlns:a16="http://schemas.microsoft.com/office/drawing/2014/main" id="{2040D5BA-CB65-4618-8346-F02FAB12AE66}"/>
              </a:ext>
            </a:extLst>
          </p:cNvPr>
          <p:cNvGraphicFramePr>
            <a:graphicFrameLocks noGrp="1"/>
          </p:cNvGraphicFramePr>
          <p:nvPr>
            <p:extLst>
              <p:ext uri="{D42A27DB-BD31-4B8C-83A1-F6EECF244321}">
                <p14:modId xmlns:p14="http://schemas.microsoft.com/office/powerpoint/2010/main" val="2747924629"/>
              </p:ext>
            </p:extLst>
          </p:nvPr>
        </p:nvGraphicFramePr>
        <p:xfrm>
          <a:off x="841178" y="2645443"/>
          <a:ext cx="5877315" cy="6802296"/>
        </p:xfrm>
        <a:graphic>
          <a:graphicData uri="http://schemas.openxmlformats.org/drawingml/2006/table">
            <a:tbl>
              <a:tblPr rtl="1" firstRow="1" bandRow="1">
                <a:tableStyleId>{5C22544A-7EE6-4342-B048-85BDC9FD1C3A}</a:tableStyleId>
              </a:tblPr>
              <a:tblGrid>
                <a:gridCol w="2487456">
                  <a:extLst>
                    <a:ext uri="{9D8B030D-6E8A-4147-A177-3AD203B41FA5}">
                      <a16:colId xmlns:a16="http://schemas.microsoft.com/office/drawing/2014/main" val="4183421577"/>
                    </a:ext>
                  </a:extLst>
                </a:gridCol>
                <a:gridCol w="1129953">
                  <a:extLst>
                    <a:ext uri="{9D8B030D-6E8A-4147-A177-3AD203B41FA5}">
                      <a16:colId xmlns:a16="http://schemas.microsoft.com/office/drawing/2014/main" val="3744448345"/>
                    </a:ext>
                  </a:extLst>
                </a:gridCol>
                <a:gridCol w="1129953">
                  <a:extLst>
                    <a:ext uri="{9D8B030D-6E8A-4147-A177-3AD203B41FA5}">
                      <a16:colId xmlns:a16="http://schemas.microsoft.com/office/drawing/2014/main" val="2238212836"/>
                    </a:ext>
                  </a:extLst>
                </a:gridCol>
                <a:gridCol w="1129953">
                  <a:extLst>
                    <a:ext uri="{9D8B030D-6E8A-4147-A177-3AD203B41FA5}">
                      <a16:colId xmlns:a16="http://schemas.microsoft.com/office/drawing/2014/main" val="576486801"/>
                    </a:ext>
                  </a:extLst>
                </a:gridCol>
              </a:tblGrid>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1</a:t>
                      </a:r>
                    </a:p>
                    <a:p>
                      <a:pPr rtl="1"/>
                      <a:r>
                        <a:rPr kumimoji="0" lang="he-IL" sz="1800" b="0" i="0"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ספירת העומר</a:t>
                      </a: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F6D4D">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44518154"/>
                  </a:ext>
                </a:extLst>
              </a:tr>
              <a:tr h="850287">
                <a:tc>
                  <a:txBody>
                    <a:bodyPr/>
                    <a:lstStyle/>
                    <a:p>
                      <a:pPr marL="0" marR="0" lvl="0" indent="0" algn="r" defTabSz="755934" rtl="1" eaLnBrk="1" fontAlgn="auto" latinLnBrk="0" hangingPunct="1">
                        <a:lnSpc>
                          <a:spcPct val="100000"/>
                        </a:lnSpc>
                        <a:spcBef>
                          <a:spcPts val="0"/>
                        </a:spcBef>
                        <a:spcAft>
                          <a:spcPts val="0"/>
                        </a:spcAft>
                        <a:buClrTx/>
                        <a:buSzTx/>
                        <a:buFontTx/>
                        <a:buNone/>
                        <a:tabLst/>
                        <a:defRPr/>
                      </a:pPr>
                      <a:r>
                        <a:rPr kumimoji="0" lang="he-IL" sz="1800" b="0" i="1" u="none" strike="noStrike" kern="1200" cap="none" spc="0" normalizeH="0" baseline="0" noProof="0" dirty="0">
                          <a:ln w="0"/>
                          <a:solidFill>
                            <a:schemeClr val="bg1"/>
                          </a:solidFill>
                          <a:effectLst/>
                          <a:uLnTx/>
                          <a:uFillTx/>
                          <a:latin typeface="Fb Tamlil Medium" panose="02020503050405020304" pitchFamily="18" charset="-79"/>
                          <a:ea typeface="+mn-ea"/>
                          <a:cs typeface="Fb Tamlil Medium" panose="02020503050405020304" pitchFamily="18" charset="-79"/>
                        </a:rPr>
                        <a:t>שאלה 2</a:t>
                      </a:r>
                    </a:p>
                    <a:p>
                      <a:pPr marL="0" marR="0" lvl="0" indent="0" algn="r" defTabSz="755934"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w="0"/>
                          <a:solidFill>
                            <a:schemeClr val="bg1"/>
                          </a:solidFill>
                          <a:effectLst/>
                          <a:uLnTx/>
                          <a:uFillTx/>
                          <a:latin typeface="Fb Tamlil Medium" panose="02020503050405020304" pitchFamily="18" charset="-79"/>
                          <a:ea typeface="+mn-ea"/>
                          <a:cs typeface="Fb Tamlil Medium" panose="02020503050405020304" pitchFamily="18" charset="-79"/>
                        </a:rPr>
                        <a:t>על אכילת מצה</a:t>
                      </a:r>
                    </a:p>
                  </a:txBody>
                  <a:tcPr marT="90000" marB="90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9589D">
                        <a:alpha val="80000"/>
                      </a:srgbClr>
                    </a:solidFill>
                  </a:tcPr>
                </a:tc>
                <a:extLst>
                  <a:ext uri="{0D108BD9-81ED-4DB2-BD59-A6C34878D82A}">
                    <a16:rowId xmlns:a16="http://schemas.microsoft.com/office/drawing/2014/main" val="1232085523"/>
                  </a:ext>
                </a:extLst>
              </a:tr>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3</a:t>
                      </a:r>
                    </a:p>
                    <a:p>
                      <a:pPr rtl="1"/>
                      <a:r>
                        <a:rPr kumimoji="0" lang="he-IL" sz="1800" b="0" i="0"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תערובת חמץ</a:t>
                      </a: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F6D4D">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3800509732"/>
                  </a:ext>
                </a:extLst>
              </a:tr>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4</a:t>
                      </a:r>
                    </a:p>
                    <a:p>
                      <a:pPr rtl="1"/>
                      <a:r>
                        <a:rPr kumimoji="0" lang="he-IL" sz="1800" b="0" i="0"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אינו ראוי למאכל כלב</a:t>
                      </a: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F3D6B">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809653362"/>
                  </a:ext>
                </a:extLst>
              </a:tr>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a:t>
                      </a:r>
                      <a:r>
                        <a:rPr kumimoji="0" lang="he-IL" sz="1800" b="0" i="1" u="none" strike="noStrike" kern="1200" cap="none" spc="0" normalizeH="0" baseline="0" dirty="0" smtClean="0">
                          <a:ln w="0"/>
                          <a:solidFill>
                            <a:schemeClr val="bg1"/>
                          </a:solidFill>
                          <a:effectLst/>
                          <a:uLnTx/>
                          <a:uFillTx/>
                          <a:latin typeface="Fb Tamlil Medium" panose="02020503050405020304" pitchFamily="18" charset="-79"/>
                          <a:ea typeface="+mn-ea"/>
                          <a:cs typeface="Fb Tamlil Medium" panose="02020503050405020304" pitchFamily="18" charset="-79"/>
                        </a:rPr>
                        <a:t>5</a:t>
                      </a:r>
                    </a:p>
                    <a:p>
                      <a:pPr rtl="1"/>
                      <a:r>
                        <a:rPr kumimoji="0" lang="he-IL" sz="1800" b="0" i="1" u="none" strike="noStrike" kern="1200" cap="none" spc="0" normalizeH="0" baseline="0" dirty="0" smtClean="0">
                          <a:ln w="0"/>
                          <a:solidFill>
                            <a:schemeClr val="bg1"/>
                          </a:solidFill>
                          <a:effectLst/>
                          <a:uLnTx/>
                          <a:uFillTx/>
                          <a:latin typeface="Fb Tamlil Medium" panose="02020503050405020304" pitchFamily="18" charset="-79"/>
                          <a:ea typeface="+mn-ea"/>
                          <a:cs typeface="Fb Tamlil Medium" panose="02020503050405020304" pitchFamily="18" charset="-79"/>
                        </a:rPr>
                        <a:t>המושג הנאה</a:t>
                      </a:r>
                      <a:endPar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endParaRP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9589D">
                        <a:alpha val="80000"/>
                      </a:srgbClr>
                    </a:solidFill>
                  </a:tcPr>
                </a:tc>
                <a:extLst>
                  <a:ext uri="{0D108BD9-81ED-4DB2-BD59-A6C34878D82A}">
                    <a16:rowId xmlns:a16="http://schemas.microsoft.com/office/drawing/2014/main" val="393422843"/>
                  </a:ext>
                </a:extLst>
              </a:tr>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6</a:t>
                      </a:r>
                    </a:p>
                    <a:p>
                      <a:pPr rtl="1"/>
                      <a:r>
                        <a:rPr kumimoji="0" lang="he-IL" sz="1800" b="0" i="0"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דבר האבד</a:t>
                      </a: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F3D6B">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3972679709"/>
                  </a:ext>
                </a:extLst>
              </a:tr>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7</a:t>
                      </a:r>
                    </a:p>
                    <a:p>
                      <a:pPr rtl="1"/>
                      <a:r>
                        <a:rPr kumimoji="0" lang="he-IL" sz="1800" b="0" i="0"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מכירת חמץ</a:t>
                      </a: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F6D4D">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4153453076"/>
                  </a:ext>
                </a:extLst>
              </a:tr>
              <a:tr h="850287">
                <a:tc>
                  <a:txBody>
                    <a:bodyPr/>
                    <a:lstStyle/>
                    <a:p>
                      <a:pP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8</a:t>
                      </a:r>
                    </a:p>
                    <a:p>
                      <a:pPr rtl="1"/>
                      <a:r>
                        <a:rPr kumimoji="0" lang="he-IL" sz="1800" b="0" i="0"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פרשת הנשיאים</a:t>
                      </a:r>
                    </a:p>
                  </a:txBody>
                  <a:tcPr marT="90000" marB="90000">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rtl="1"/>
                      <a:r>
                        <a:rPr kumimoji="0" lang="he-IL" sz="2800" b="0" i="0" u="none" strike="noStrike" kern="1200" cap="none" spc="0" normalizeH="0" baseline="0" dirty="0">
                          <a:ln w="0"/>
                          <a:solidFill>
                            <a:schemeClr val="tx1"/>
                          </a:solidFill>
                          <a:effectLst/>
                          <a:uLnTx/>
                          <a:uFillTx/>
                          <a:latin typeface="Fb Tamlil Medium" panose="02020503050405020304" pitchFamily="18" charset="-79"/>
                          <a:ea typeface="+mn-ea"/>
                          <a:cs typeface="Fb Tamlil Medium" panose="02020503050405020304" pitchFamily="18" charset="-79"/>
                        </a:rPr>
                        <a:t>א</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ב</a:t>
                      </a:r>
                    </a:p>
                  </a:txBody>
                  <a:tcPr marT="90000" marB="90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algn="ctr" rtl="1"/>
                      <a:r>
                        <a:rPr lang="he-IL" sz="2800" b="0" dirty="0">
                          <a:solidFill>
                            <a:schemeClr val="tx1"/>
                          </a:solidFill>
                          <a:latin typeface="Fb Tamlil Medium" panose="02020503050405020304" pitchFamily="18" charset="-79"/>
                          <a:cs typeface="Fb Tamlil Medium" panose="02020503050405020304" pitchFamily="18" charset="-79"/>
                        </a:rPr>
                        <a:t>ג</a:t>
                      </a:r>
                    </a:p>
                  </a:txBody>
                  <a:tcPr marT="90000" marB="9000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9589D">
                        <a:alpha val="80000"/>
                      </a:srgbClr>
                    </a:solidFill>
                  </a:tcPr>
                </a:tc>
                <a:extLst>
                  <a:ext uri="{0D108BD9-81ED-4DB2-BD59-A6C34878D82A}">
                    <a16:rowId xmlns:a16="http://schemas.microsoft.com/office/drawing/2014/main" val="3504718274"/>
                  </a:ext>
                </a:extLst>
              </a:tr>
            </a:tbl>
          </a:graphicData>
        </a:graphic>
      </p:graphicFrame>
      <p:sp>
        <p:nvSpPr>
          <p:cNvPr id="22" name="תיבת טקסט 21">
            <a:extLst>
              <a:ext uri="{FF2B5EF4-FFF2-40B4-BE49-F238E27FC236}">
                <a16:creationId xmlns:a16="http://schemas.microsoft.com/office/drawing/2014/main" id="{8A3F35E7-7009-4332-B620-CD98C6D5FA4C}"/>
              </a:ext>
            </a:extLst>
          </p:cNvPr>
          <p:cNvSpPr txBox="1"/>
          <p:nvPr/>
        </p:nvSpPr>
        <p:spPr>
          <a:xfrm>
            <a:off x="841181" y="1881054"/>
            <a:ext cx="5948737" cy="715260"/>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בכל שאלה צבעו את המשבצת של התשובה הנכונה ביותר. שימו לב - לא ניתן לתקן אחרי שצבעתם, חישבו היטב לפני...</a:t>
            </a:r>
          </a:p>
        </p:txBody>
      </p:sp>
      <p:sp>
        <p:nvSpPr>
          <p:cNvPr id="21" name="תיבת טקסט 20">
            <a:extLst>
              <a:ext uri="{FF2B5EF4-FFF2-40B4-BE49-F238E27FC236}">
                <a16:creationId xmlns:a16="http://schemas.microsoft.com/office/drawing/2014/main" id="{51D96741-7AF8-465C-9303-C96D7B703E1B}"/>
              </a:ext>
            </a:extLst>
          </p:cNvPr>
          <p:cNvSpPr txBox="1"/>
          <p:nvPr/>
        </p:nvSpPr>
        <p:spPr>
          <a:xfrm>
            <a:off x="6677893" y="237246"/>
            <a:ext cx="794298" cy="387798"/>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4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ב"ה</a:t>
            </a:r>
          </a:p>
        </p:txBody>
      </p:sp>
      <p:pic>
        <p:nvPicPr>
          <p:cNvPr id="24" name="תמונה 23">
            <a:extLst>
              <a:ext uri="{FF2B5EF4-FFF2-40B4-BE49-F238E27FC236}">
                <a16:creationId xmlns:a16="http://schemas.microsoft.com/office/drawing/2014/main" id="{DA1976E0-98B5-474C-ADE8-FF618885840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0101" b="35469"/>
          <a:stretch/>
        </p:blipFill>
        <p:spPr>
          <a:xfrm>
            <a:off x="-325" y="0"/>
            <a:ext cx="7560000" cy="204102"/>
          </a:xfrm>
          <a:prstGeom prst="rect">
            <a:avLst/>
          </a:prstGeom>
        </p:spPr>
      </p:pic>
      <p:pic>
        <p:nvPicPr>
          <p:cNvPr id="5" name="תמונה 4" descr="תמונה שמכילה טקסט&#10;&#10;התיאור נוצר באופן אוטומטי">
            <a:extLst>
              <a:ext uri="{FF2B5EF4-FFF2-40B4-BE49-F238E27FC236}">
                <a16:creationId xmlns:a16="http://schemas.microsoft.com/office/drawing/2014/main" id="{CA3CEA9A-BD67-48C4-A021-86D87BAC0B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5987" y="297336"/>
            <a:ext cx="1237153" cy="755911"/>
          </a:xfrm>
          <a:prstGeom prst="rect">
            <a:avLst/>
          </a:prstGeom>
        </p:spPr>
      </p:pic>
    </p:spTree>
    <p:extLst>
      <p:ext uri="{BB962C8B-B14F-4D97-AF65-F5344CB8AC3E}">
        <p14:creationId xmlns:p14="http://schemas.microsoft.com/office/powerpoint/2010/main" val="351574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id="{88C6BFF8-5B81-40A6-AEF3-29E0FBDEFA2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925" t="62849" r="-5194" b="2653"/>
          <a:stretch/>
        </p:blipFill>
        <p:spPr>
          <a:xfrm>
            <a:off x="-1052945" y="9102440"/>
            <a:ext cx="9005454" cy="1589373"/>
          </a:xfrm>
          <a:prstGeom prst="flowChartManualInput">
            <a:avLst/>
          </a:prstGeom>
        </p:spPr>
      </p:pic>
      <p:sp>
        <p:nvSpPr>
          <p:cNvPr id="16" name="מלבן 15">
            <a:extLst>
              <a:ext uri="{FF2B5EF4-FFF2-40B4-BE49-F238E27FC236}">
                <a16:creationId xmlns:a16="http://schemas.microsoft.com/office/drawing/2014/main" id="{C5CC3786-4F9D-4847-8905-1D4139D04B95}"/>
              </a:ext>
            </a:extLst>
          </p:cNvPr>
          <p:cNvSpPr/>
          <p:nvPr/>
        </p:nvSpPr>
        <p:spPr>
          <a:xfrm>
            <a:off x="263471" y="588936"/>
            <a:ext cx="3285641" cy="130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תיבת טקסט 20">
            <a:extLst>
              <a:ext uri="{FF2B5EF4-FFF2-40B4-BE49-F238E27FC236}">
                <a16:creationId xmlns:a16="http://schemas.microsoft.com/office/drawing/2014/main" id="{D2317E71-8546-4A84-A3EC-766AA8D77845}"/>
              </a:ext>
            </a:extLst>
          </p:cNvPr>
          <p:cNvSpPr txBox="1"/>
          <p:nvPr/>
        </p:nvSpPr>
        <p:spPr>
          <a:xfrm>
            <a:off x="2766757" y="539096"/>
            <a:ext cx="3978328" cy="584775"/>
          </a:xfrm>
          <a:prstGeom prst="rect">
            <a:avLst/>
          </a:prstGeom>
          <a:solidFill>
            <a:schemeClr val="bg2">
              <a:lumMod val="25000"/>
            </a:schemeClr>
          </a:solid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rPr>
              <a:t>חידון </a:t>
            </a:r>
            <a:r>
              <a:rPr lang="he-IL" sz="3200" b="1" dirty="0" smtClean="0">
                <a:ln w="0"/>
                <a:solidFill>
                  <a:schemeClr val="bg1"/>
                </a:solidFill>
                <a:latin typeface="Fb Tamlil" panose="02020503050405020304" pitchFamily="18" charset="-79"/>
                <a:cs typeface="Fb Tamlil" panose="02020503050405020304" pitchFamily="18" charset="-79"/>
              </a:rPr>
              <a:t>פסח</a:t>
            </a:r>
            <a:endParaRPr kumimoji="0" lang="he-IL" sz="3200"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endParaRPr>
          </a:p>
        </p:txBody>
      </p:sp>
      <p:sp>
        <p:nvSpPr>
          <p:cNvPr id="24" name="תיבת טקסט 23">
            <a:extLst>
              <a:ext uri="{FF2B5EF4-FFF2-40B4-BE49-F238E27FC236}">
                <a16:creationId xmlns:a16="http://schemas.microsoft.com/office/drawing/2014/main" id="{10DAA14F-7892-438D-BE3F-2889DD0226C6}"/>
              </a:ext>
            </a:extLst>
          </p:cNvPr>
          <p:cNvSpPr txBox="1"/>
          <p:nvPr/>
        </p:nvSpPr>
        <p:spPr>
          <a:xfrm>
            <a:off x="2766757" y="1330744"/>
            <a:ext cx="3978328" cy="507447"/>
          </a:xfrm>
          <a:prstGeom prst="rect">
            <a:avLst/>
          </a:prstGeom>
          <a:solidFill>
            <a:schemeClr val="bg1">
              <a:lumMod val="95000"/>
            </a:schemeClr>
          </a:solidFill>
        </p:spPr>
        <p:txBody>
          <a:bodyPr wrap="square">
            <a:spAutoFit/>
          </a:bodyPr>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he-IL" sz="2000" i="0" u="none" strike="noStrike" kern="1200" cap="none" spc="0" normalizeH="0" baseline="0" noProof="0" dirty="0">
                <a:ln w="0"/>
                <a:effectLst/>
                <a:uLnTx/>
                <a:uFillTx/>
                <a:latin typeface="Fb Tamlil Medium" panose="02020503050405020304" pitchFamily="18" charset="-79"/>
                <a:cs typeface="Fb Tamlil Medium" panose="02020503050405020304" pitchFamily="18" charset="-79"/>
              </a:rPr>
              <a:t>שם:                      כיתה: </a:t>
            </a:r>
          </a:p>
        </p:txBody>
      </p:sp>
      <p:sp>
        <p:nvSpPr>
          <p:cNvPr id="25" name="תיבת טקסט 24">
            <a:extLst>
              <a:ext uri="{FF2B5EF4-FFF2-40B4-BE49-F238E27FC236}">
                <a16:creationId xmlns:a16="http://schemas.microsoft.com/office/drawing/2014/main" id="{C9A4644A-4A64-4A92-8280-8FAEF9601A21}"/>
              </a:ext>
            </a:extLst>
          </p:cNvPr>
          <p:cNvSpPr txBox="1"/>
          <p:nvPr/>
        </p:nvSpPr>
        <p:spPr>
          <a:xfrm>
            <a:off x="4208876" y="1053247"/>
            <a:ext cx="1094089" cy="400110"/>
          </a:xfrm>
          <a:prstGeom prst="rect">
            <a:avLst/>
          </a:prstGeom>
          <a:solidFill>
            <a:schemeClr val="bg2">
              <a:lumMod val="25000"/>
            </a:schemeClr>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w="0"/>
                <a:solidFill>
                  <a:schemeClr val="bg1"/>
                </a:solidFill>
                <a:effectLst/>
                <a:uLnTx/>
                <a:uFillTx/>
                <a:latin typeface="Fb Tamlil Medium" panose="02020503050405020304" pitchFamily="18" charset="-79"/>
                <a:cs typeface="Fb Tamlil Medium" panose="02020503050405020304" pitchFamily="18" charset="-79"/>
              </a:rPr>
              <a:t>שלב ב'</a:t>
            </a:r>
          </a:p>
        </p:txBody>
      </p:sp>
      <p:sp>
        <p:nvSpPr>
          <p:cNvPr id="26" name="תיבת טקסט 25">
            <a:extLst>
              <a:ext uri="{FF2B5EF4-FFF2-40B4-BE49-F238E27FC236}">
                <a16:creationId xmlns:a16="http://schemas.microsoft.com/office/drawing/2014/main" id="{02DE7F4F-2AE0-4903-B7EC-5FD9444D5E84}"/>
              </a:ext>
            </a:extLst>
          </p:cNvPr>
          <p:cNvSpPr txBox="1"/>
          <p:nvPr/>
        </p:nvSpPr>
        <p:spPr>
          <a:xfrm>
            <a:off x="6677893" y="237246"/>
            <a:ext cx="794298" cy="387798"/>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4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ב"ה</a:t>
            </a:r>
          </a:p>
        </p:txBody>
      </p:sp>
      <p:pic>
        <p:nvPicPr>
          <p:cNvPr id="27" name="תמונה 26">
            <a:extLst>
              <a:ext uri="{FF2B5EF4-FFF2-40B4-BE49-F238E27FC236}">
                <a16:creationId xmlns:a16="http://schemas.microsoft.com/office/drawing/2014/main" id="{AA8C4ABA-8A5B-4779-B6D6-4595A8D2649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0101" b="35469"/>
          <a:stretch/>
        </p:blipFill>
        <p:spPr>
          <a:xfrm>
            <a:off x="-325" y="0"/>
            <a:ext cx="7560000" cy="204102"/>
          </a:xfrm>
          <a:prstGeom prst="rect">
            <a:avLst/>
          </a:prstGeom>
        </p:spPr>
      </p:pic>
      <p:pic>
        <p:nvPicPr>
          <p:cNvPr id="28" name="תמונה 27" descr="תמונה שמכילה טקסט&#10;&#10;התיאור נוצר באופן אוטומטי">
            <a:extLst>
              <a:ext uri="{FF2B5EF4-FFF2-40B4-BE49-F238E27FC236}">
                <a16:creationId xmlns:a16="http://schemas.microsoft.com/office/drawing/2014/main" id="{BF2E4B25-0425-4FB3-A34F-6EB96D6A34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5987" y="297336"/>
            <a:ext cx="1237153" cy="755911"/>
          </a:xfrm>
          <a:prstGeom prst="rect">
            <a:avLst/>
          </a:prstGeom>
        </p:spPr>
      </p:pic>
      <p:graphicFrame>
        <p:nvGraphicFramePr>
          <p:cNvPr id="20" name="טבלה 20">
            <a:extLst>
              <a:ext uri="{FF2B5EF4-FFF2-40B4-BE49-F238E27FC236}">
                <a16:creationId xmlns:a16="http://schemas.microsoft.com/office/drawing/2014/main" id="{2040D5BA-CB65-4618-8346-F02FAB12AE66}"/>
              </a:ext>
            </a:extLst>
          </p:cNvPr>
          <p:cNvGraphicFramePr>
            <a:graphicFrameLocks noGrp="1"/>
          </p:cNvGraphicFramePr>
          <p:nvPr>
            <p:extLst>
              <p:ext uri="{D42A27DB-BD31-4B8C-83A1-F6EECF244321}">
                <p14:modId xmlns:p14="http://schemas.microsoft.com/office/powerpoint/2010/main" val="3598329257"/>
              </p:ext>
            </p:extLst>
          </p:nvPr>
        </p:nvGraphicFramePr>
        <p:xfrm>
          <a:off x="876891" y="3928307"/>
          <a:ext cx="5877316" cy="4955122"/>
        </p:xfrm>
        <a:graphic>
          <a:graphicData uri="http://schemas.openxmlformats.org/drawingml/2006/table">
            <a:tbl>
              <a:tblPr rtl="1" firstRow="1" bandRow="1">
                <a:tableStyleId>{5C22544A-7EE6-4342-B048-85BDC9FD1C3A}</a:tableStyleId>
              </a:tblPr>
              <a:tblGrid>
                <a:gridCol w="1325084">
                  <a:extLst>
                    <a:ext uri="{9D8B030D-6E8A-4147-A177-3AD203B41FA5}">
                      <a16:colId xmlns:a16="http://schemas.microsoft.com/office/drawing/2014/main" val="4183421577"/>
                    </a:ext>
                  </a:extLst>
                </a:gridCol>
                <a:gridCol w="4552232">
                  <a:extLst>
                    <a:ext uri="{9D8B030D-6E8A-4147-A177-3AD203B41FA5}">
                      <a16:colId xmlns:a16="http://schemas.microsoft.com/office/drawing/2014/main" val="3744448345"/>
                    </a:ext>
                  </a:extLst>
                </a:gridCol>
              </a:tblGrid>
              <a:tr h="870928">
                <a:tc>
                  <a:txBody>
                    <a:bodyPr/>
                    <a:lstStyle/>
                    <a:p>
                      <a:pPr algn="ctr" rtl="1"/>
                      <a:r>
                        <a:rPr kumimoji="0" lang="he-IL" sz="1800" b="0" i="1" u="none" strike="noStrike" kern="1200" cap="none" spc="0" normalizeH="0" baseline="0" dirty="0">
                          <a:ln w="0"/>
                          <a:solidFill>
                            <a:schemeClr val="bg1"/>
                          </a:solidFill>
                          <a:effectLst/>
                          <a:uLnTx/>
                          <a:uFillTx/>
                          <a:latin typeface="Fb Tamlil Medium" panose="02020503050405020304" pitchFamily="18" charset="-79"/>
                          <a:ea typeface="+mn-ea"/>
                          <a:cs typeface="Fb Tamlil Medium" panose="02020503050405020304" pitchFamily="18" charset="-79"/>
                        </a:rPr>
                        <a:t>שאלה 1</a:t>
                      </a:r>
                    </a:p>
                  </a:txBody>
                  <a:tcPr marT="90000" marB="9000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algn="r" rtl="1">
                        <a:spcAft>
                          <a:spcPts val="600"/>
                        </a:spcAft>
                      </a:pPr>
                      <a:r>
                        <a:rPr kumimoji="0" lang="he-IL" sz="1800" b="0" i="1" u="none" strike="noStrike" kern="1200" cap="none" spc="0" normalizeH="0" baseline="0" dirty="0">
                          <a:ln w="0"/>
                          <a:solidFill>
                            <a:schemeClr val="bg2">
                              <a:lumMod val="25000"/>
                            </a:schemeClr>
                          </a:solidFill>
                          <a:effectLst/>
                          <a:uLnTx/>
                          <a:uFillTx/>
                          <a:latin typeface="Fb Tamlil" panose="02020503050405020304" pitchFamily="18" charset="-79"/>
                          <a:ea typeface="+mn-ea"/>
                          <a:cs typeface="Fb Tamlil" panose="02020503050405020304" pitchFamily="18" charset="-79"/>
                        </a:rPr>
                        <a:t> תשובה:</a:t>
                      </a:r>
                    </a:p>
                    <a:p>
                      <a:pPr algn="r" rtl="1"/>
                      <a:r>
                        <a:rPr kumimoji="0" lang="he-IL" sz="2000" b="0" i="0" u="none" strike="noStrike" kern="1200" cap="none" spc="0" normalizeH="0" baseline="0" dirty="0">
                          <a:ln w="0"/>
                          <a:solidFill>
                            <a:schemeClr val="bg2">
                              <a:lumMod val="25000"/>
                            </a:schemeClr>
                          </a:solidFill>
                          <a:effectLst/>
                          <a:uLnTx/>
                          <a:uFillTx/>
                          <a:latin typeface="Fb Tamlil Light" panose="02020503050405020304" pitchFamily="18" charset="-79"/>
                          <a:ea typeface="+mn-ea"/>
                          <a:cs typeface="Fb Tamlil Light" panose="02020503050405020304" pitchFamily="18" charset="-79"/>
                        </a:rPr>
                        <a:t>הזרוע למרור</a:t>
                      </a:r>
                    </a:p>
                  </a:txBody>
                  <a:tcPr marT="90000" marB="90000">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44518154"/>
                  </a:ext>
                </a:extLst>
              </a:tr>
              <a:tr h="2042097">
                <a:tc>
                  <a:txBody>
                    <a:bodyPr/>
                    <a:lstStyle/>
                    <a:p>
                      <a:pPr marL="0" marR="0" lvl="0" indent="0" algn="ctr" defTabSz="755934" rtl="1" eaLnBrk="1" fontAlgn="auto" latinLnBrk="0" hangingPunct="1">
                        <a:lnSpc>
                          <a:spcPct val="100000"/>
                        </a:lnSpc>
                        <a:spcBef>
                          <a:spcPts val="0"/>
                        </a:spcBef>
                        <a:spcAft>
                          <a:spcPts val="0"/>
                        </a:spcAft>
                        <a:buClrTx/>
                        <a:buSzTx/>
                        <a:buFontTx/>
                        <a:buNone/>
                        <a:tabLst/>
                        <a:defRPr/>
                      </a:pPr>
                      <a:r>
                        <a:rPr kumimoji="0" lang="he-IL" sz="1800" b="0" i="1" u="none" strike="noStrike" kern="1200" cap="none" spc="0" normalizeH="0" baseline="0" noProof="0" dirty="0">
                          <a:ln w="0"/>
                          <a:solidFill>
                            <a:schemeClr val="bg1"/>
                          </a:solidFill>
                          <a:effectLst/>
                          <a:uLnTx/>
                          <a:uFillTx/>
                          <a:latin typeface="Fb Tamlil Medium" panose="02020503050405020304" pitchFamily="18" charset="-79"/>
                          <a:ea typeface="+mn-ea"/>
                          <a:cs typeface="Fb Tamlil Medium" panose="02020503050405020304" pitchFamily="18" charset="-79"/>
                        </a:rPr>
                        <a:t>שאלה 2</a:t>
                      </a:r>
                    </a:p>
                  </a:txBody>
                  <a:tcPr marT="90000" marB="90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lvl="0" indent="0" algn="r" defTabSz="755934" rtl="1" eaLnBrk="1" fontAlgn="auto" latinLnBrk="0" hangingPunct="1">
                        <a:lnSpc>
                          <a:spcPct val="100000"/>
                        </a:lnSpc>
                        <a:spcBef>
                          <a:spcPts val="0"/>
                        </a:spcBef>
                        <a:spcAft>
                          <a:spcPts val="600"/>
                        </a:spcAft>
                        <a:buClrTx/>
                        <a:buSzTx/>
                        <a:buFontTx/>
                        <a:buNone/>
                        <a:tabLst/>
                        <a:defRPr/>
                      </a:pPr>
                      <a:r>
                        <a:rPr kumimoji="0" lang="he-IL" sz="1800" b="0" i="1" u="none" strike="noStrike" kern="1200" cap="none" spc="0" normalizeH="0" baseline="0" noProof="0" dirty="0">
                          <a:ln w="0"/>
                          <a:solidFill>
                            <a:schemeClr val="bg2">
                              <a:lumMod val="25000"/>
                            </a:schemeClr>
                          </a:solidFill>
                          <a:effectLst/>
                          <a:uLnTx/>
                          <a:uFillTx/>
                          <a:latin typeface="Fb Tamlil" panose="02020503050405020304" pitchFamily="18" charset="-79"/>
                          <a:ea typeface="+mn-ea"/>
                          <a:cs typeface="Fb Tamlil" panose="02020503050405020304" pitchFamily="18" charset="-79"/>
                        </a:rPr>
                        <a:t>  </a:t>
                      </a:r>
                    </a:p>
                    <a:p>
                      <a:pPr marL="0" marR="0" lvl="0" indent="0" algn="r" defTabSz="755934" rtl="1" eaLnBrk="1" fontAlgn="auto" latinLnBrk="0" hangingPunct="1">
                        <a:lnSpc>
                          <a:spcPct val="100000"/>
                        </a:lnSpc>
                        <a:spcBef>
                          <a:spcPts val="0"/>
                        </a:spcBef>
                        <a:spcAft>
                          <a:spcPts val="0"/>
                        </a:spcAft>
                        <a:buClrTx/>
                        <a:buSzTx/>
                        <a:buFontTx/>
                        <a:buNone/>
                        <a:tabLst/>
                        <a:defRPr/>
                      </a:pPr>
                      <a:r>
                        <a:rPr kumimoji="0" lang="he-IL" sz="1800" b="0" i="1" u="none" strike="noStrike" kern="1200" cap="none" spc="0" normalizeH="0" baseline="0" noProof="0" dirty="0">
                          <a:ln w="0"/>
                          <a:solidFill>
                            <a:schemeClr val="bg2">
                              <a:lumMod val="25000"/>
                            </a:schemeClr>
                          </a:solidFill>
                          <a:effectLst/>
                          <a:uLnTx/>
                          <a:uFillTx/>
                          <a:latin typeface="Fb Tamlil" panose="02020503050405020304" pitchFamily="18" charset="-79"/>
                          <a:ea typeface="+mn-ea"/>
                          <a:cs typeface="Fb Tamlil" panose="02020503050405020304" pitchFamily="18" charset="-79"/>
                        </a:rPr>
                        <a:t> </a:t>
                      </a:r>
                      <a:r>
                        <a:rPr kumimoji="0" lang="he-IL" sz="1800" b="0" i="1" u="none" strike="noStrike" kern="1200" cap="none" spc="0" normalizeH="0" baseline="0" noProof="0" dirty="0" smtClean="0">
                          <a:ln w="0"/>
                          <a:solidFill>
                            <a:schemeClr val="bg2">
                              <a:lumMod val="25000"/>
                            </a:schemeClr>
                          </a:solidFill>
                          <a:effectLst/>
                          <a:uLnTx/>
                          <a:uFillTx/>
                          <a:latin typeface="Fb Tamlil" panose="02020503050405020304" pitchFamily="18" charset="-79"/>
                          <a:ea typeface="+mn-ea"/>
                          <a:cs typeface="Fb Tamlil" panose="02020503050405020304" pitchFamily="18" charset="-79"/>
                        </a:rPr>
                        <a:t>ההלכה הנרמזת בתמונה:</a:t>
                      </a:r>
                      <a:endParaRPr kumimoji="0" lang="he-IL" sz="1800" b="0" i="1" u="none" strike="noStrike" kern="1200" cap="none" spc="0" normalizeH="0" baseline="0" noProof="0" dirty="0">
                        <a:ln w="0"/>
                        <a:solidFill>
                          <a:schemeClr val="bg2">
                            <a:lumMod val="25000"/>
                          </a:schemeClr>
                        </a:solidFill>
                        <a:effectLst/>
                        <a:uLnTx/>
                        <a:uFillTx/>
                        <a:latin typeface="Fb Tamlil" panose="02020503050405020304" pitchFamily="18" charset="-79"/>
                        <a:ea typeface="+mn-ea"/>
                        <a:cs typeface="Fb Tamlil" panose="02020503050405020304" pitchFamily="18" charset="-79"/>
                      </a:endParaRPr>
                    </a:p>
                    <a:p>
                      <a:pPr algn="ctr" rtl="1"/>
                      <a:endParaRPr lang="he-IL" sz="1800" b="1" cap="none" spc="0" dirty="0" smtClean="0">
                        <a:ln w="0"/>
                        <a:solidFill>
                          <a:srgbClr val="444243"/>
                        </a:solidFill>
                        <a:latin typeface="Fb Maya" panose="02020503050405020304" pitchFamily="18" charset="-79"/>
                        <a:cs typeface="Fb Maya" panose="02020503050405020304" pitchFamily="18" charset="-79"/>
                      </a:endParaRPr>
                    </a:p>
                    <a:p>
                      <a:pPr algn="ctr" rtl="1"/>
                      <a:r>
                        <a:rPr kumimoji="0" lang="he-IL" sz="2000" b="0" i="0" u="none" strike="noStrike" kern="1200" cap="none" spc="0" normalizeH="0" baseline="0" dirty="0" smtClean="0">
                          <a:ln w="0"/>
                          <a:solidFill>
                            <a:schemeClr val="bg2">
                              <a:lumMod val="25000"/>
                            </a:schemeClr>
                          </a:solidFill>
                          <a:effectLst/>
                          <a:uLnTx/>
                          <a:uFillTx/>
                          <a:latin typeface="Fb Tamlil Light" panose="02020503050405020304" pitchFamily="18" charset="-79"/>
                          <a:ea typeface="+mn-ea"/>
                          <a:cs typeface="Fb Tamlil Light" panose="02020503050405020304" pitchFamily="18" charset="-79"/>
                        </a:rPr>
                        <a:t>בי"ד ניסן בבוקר לאחר שמסיימים לאכול חמץ, יש לבדוק את הכיסים מחמץ.</a:t>
                      </a:r>
                    </a:p>
                  </a:txBody>
                  <a:tcPr marT="90000" marB="90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1232085523"/>
                  </a:ext>
                </a:extLst>
              </a:tr>
              <a:tr h="2042097">
                <a:tc>
                  <a:txBody>
                    <a:bodyPr/>
                    <a:lstStyle/>
                    <a:p>
                      <a:pPr marL="0" marR="0" lvl="0" indent="0" algn="ctr" defTabSz="755934" rtl="1" eaLnBrk="1" fontAlgn="auto" latinLnBrk="0" hangingPunct="1">
                        <a:lnSpc>
                          <a:spcPct val="100000"/>
                        </a:lnSpc>
                        <a:spcBef>
                          <a:spcPts val="0"/>
                        </a:spcBef>
                        <a:spcAft>
                          <a:spcPts val="0"/>
                        </a:spcAft>
                        <a:buClrTx/>
                        <a:buSzTx/>
                        <a:buFontTx/>
                        <a:buNone/>
                        <a:tabLst/>
                        <a:defRPr/>
                      </a:pPr>
                      <a:r>
                        <a:rPr kumimoji="0" lang="he-IL" sz="1800" b="0" i="1" u="none" strike="noStrike" kern="1200" cap="none" spc="0" normalizeH="0" baseline="0" noProof="0" dirty="0" smtClean="0">
                          <a:ln w="0"/>
                          <a:solidFill>
                            <a:schemeClr val="bg1"/>
                          </a:solidFill>
                          <a:effectLst/>
                          <a:uLnTx/>
                          <a:uFillTx/>
                          <a:latin typeface="Fb Tamlil Medium" panose="02020503050405020304" pitchFamily="18" charset="-79"/>
                          <a:ea typeface="+mn-ea"/>
                          <a:cs typeface="Fb Tamlil Medium" panose="02020503050405020304" pitchFamily="18" charset="-79"/>
                        </a:rPr>
                        <a:t>שאלה 3</a:t>
                      </a:r>
                      <a:endParaRPr kumimoji="0" lang="he-IL" sz="1800" b="0" i="1" u="none" strike="noStrike" kern="1200" cap="none" spc="0" normalizeH="0" baseline="0" noProof="0" dirty="0">
                        <a:ln w="0"/>
                        <a:solidFill>
                          <a:schemeClr val="bg1"/>
                        </a:solidFill>
                        <a:effectLst/>
                        <a:uLnTx/>
                        <a:uFillTx/>
                        <a:latin typeface="Fb Tamlil Medium" panose="02020503050405020304" pitchFamily="18" charset="-79"/>
                        <a:ea typeface="+mn-ea"/>
                        <a:cs typeface="Fb Tamlil Medium" panose="02020503050405020304" pitchFamily="18" charset="-79"/>
                      </a:endParaRPr>
                    </a:p>
                  </a:txBody>
                  <a:tcPr marT="90000" marB="90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indent="0" algn="r" defTabSz="755934" rtl="1" eaLnBrk="1" fontAlgn="auto" latinLnBrk="0" hangingPunct="1">
                        <a:lnSpc>
                          <a:spcPct val="100000"/>
                        </a:lnSpc>
                        <a:spcBef>
                          <a:spcPts val="0"/>
                        </a:spcBef>
                        <a:spcAft>
                          <a:spcPts val="0"/>
                        </a:spcAft>
                        <a:buClrTx/>
                        <a:buSzTx/>
                        <a:buFontTx/>
                        <a:buNone/>
                        <a:tabLst/>
                        <a:defRPr/>
                      </a:pPr>
                      <a:r>
                        <a:rPr kumimoji="0" lang="he-IL" sz="1800" b="0" i="1" u="none" strike="noStrike" kern="1200" cap="none" spc="0" normalizeH="0" baseline="0" dirty="0" smtClean="0">
                          <a:ln w="0"/>
                          <a:solidFill>
                            <a:schemeClr val="bg2">
                              <a:lumMod val="25000"/>
                            </a:schemeClr>
                          </a:solidFill>
                          <a:effectLst/>
                          <a:uLnTx/>
                          <a:uFillTx/>
                          <a:latin typeface="Fb Tamlil" panose="02020503050405020304" pitchFamily="18" charset="-79"/>
                          <a:ea typeface="+mn-ea"/>
                          <a:cs typeface="Fb Tamlil" panose="02020503050405020304" pitchFamily="18" charset="-79"/>
                        </a:rPr>
                        <a:t>הדין הוא:</a:t>
                      </a:r>
                    </a:p>
                    <a:p>
                      <a:pPr marL="0" marR="0" indent="0" algn="r" defTabSz="755934" rtl="1" eaLnBrk="1" fontAlgn="auto" latinLnBrk="0" hangingPunct="1">
                        <a:lnSpc>
                          <a:spcPct val="100000"/>
                        </a:lnSpc>
                        <a:spcBef>
                          <a:spcPts val="0"/>
                        </a:spcBef>
                        <a:spcAft>
                          <a:spcPts val="0"/>
                        </a:spcAft>
                        <a:buClrTx/>
                        <a:buSzTx/>
                        <a:buFontTx/>
                        <a:buNone/>
                        <a:tabLst/>
                        <a:defRPr/>
                      </a:pPr>
                      <a:endParaRPr kumimoji="0" lang="he-IL" sz="1800" b="0" i="1" u="none" strike="noStrike" kern="1200" cap="none" spc="0" normalizeH="0" baseline="0" dirty="0" smtClean="0">
                        <a:ln w="0"/>
                        <a:solidFill>
                          <a:schemeClr val="bg2">
                            <a:lumMod val="25000"/>
                          </a:schemeClr>
                        </a:solidFill>
                        <a:effectLst/>
                        <a:uLnTx/>
                        <a:uFillTx/>
                        <a:latin typeface="Fb Tamlil" panose="02020503050405020304" pitchFamily="18" charset="-79"/>
                        <a:ea typeface="+mn-ea"/>
                        <a:cs typeface="Fb Tamlil" panose="02020503050405020304" pitchFamily="18" charset="-79"/>
                      </a:endParaRPr>
                    </a:p>
                    <a:p>
                      <a:pPr marL="0" marR="0" indent="0" algn="ctr" defTabSz="755934"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dirty="0" smtClean="0">
                          <a:ln w="0"/>
                          <a:solidFill>
                            <a:schemeClr val="bg2">
                              <a:lumMod val="25000"/>
                            </a:schemeClr>
                          </a:solidFill>
                          <a:effectLst/>
                          <a:uLnTx/>
                          <a:uFillTx/>
                          <a:latin typeface="Fb Tamlil Light" panose="02020503050405020304" pitchFamily="18" charset="-79"/>
                          <a:ea typeface="+mn-ea"/>
                          <a:cs typeface="Fb Tamlil Light" panose="02020503050405020304" pitchFamily="18" charset="-79"/>
                        </a:rPr>
                        <a:t>יברכו על ביעור חמץ (מכיוון שנמצא יותר </a:t>
                      </a:r>
                      <a:r>
                        <a:rPr kumimoji="0" lang="he-IL" sz="2000" b="0" i="0" u="none" strike="noStrike" kern="1200" cap="none" spc="0" normalizeH="0" baseline="0" dirty="0" err="1" smtClean="0">
                          <a:ln w="0"/>
                          <a:solidFill>
                            <a:schemeClr val="bg2">
                              <a:lumMod val="25000"/>
                            </a:schemeClr>
                          </a:solidFill>
                          <a:effectLst/>
                          <a:uLnTx/>
                          <a:uFillTx/>
                          <a:latin typeface="Fb Tamlil Light" panose="02020503050405020304" pitchFamily="18" charset="-79"/>
                          <a:ea typeface="+mn-ea"/>
                          <a:cs typeface="Fb Tamlil Light" panose="02020503050405020304" pitchFamily="18" charset="-79"/>
                        </a:rPr>
                        <a:t>מכזית</a:t>
                      </a:r>
                      <a:r>
                        <a:rPr kumimoji="0" lang="he-IL" sz="2000" b="0" i="0" u="none" strike="noStrike" kern="1200" cap="none" spc="0" normalizeH="0" baseline="0" dirty="0" smtClean="0">
                          <a:ln w="0"/>
                          <a:solidFill>
                            <a:schemeClr val="bg2">
                              <a:lumMod val="25000"/>
                            </a:schemeClr>
                          </a:solidFill>
                          <a:effectLst/>
                          <a:uLnTx/>
                          <a:uFillTx/>
                          <a:latin typeface="Fb Tamlil Light" panose="02020503050405020304" pitchFamily="18" charset="-79"/>
                          <a:ea typeface="+mn-ea"/>
                          <a:cs typeface="Fb Tamlil Light" panose="02020503050405020304" pitchFamily="18" charset="-79"/>
                        </a:rPr>
                        <a:t>), וישרפו את הסנדוויץ' שנמצא.</a:t>
                      </a:r>
                    </a:p>
                    <a:p>
                      <a:pPr algn="ctr" rtl="1"/>
                      <a:endParaRPr lang="he-IL" sz="1800" b="1" cap="none" spc="0" dirty="0">
                        <a:ln w="0"/>
                        <a:solidFill>
                          <a:srgbClr val="444243"/>
                        </a:solidFill>
                        <a:latin typeface="Fb Maya" panose="02020503050405020304" pitchFamily="18" charset="-79"/>
                        <a:cs typeface="Fb Maya" panose="02020503050405020304" pitchFamily="18" charset="-79"/>
                      </a:endParaRPr>
                    </a:p>
                  </a:txBody>
                  <a:tcPr marT="90000" marB="9000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405693931"/>
                  </a:ext>
                </a:extLst>
              </a:tr>
            </a:tbl>
          </a:graphicData>
        </a:graphic>
      </p:graphicFrame>
      <p:sp>
        <p:nvSpPr>
          <p:cNvPr id="22" name="תיבת טקסט 21">
            <a:extLst>
              <a:ext uri="{FF2B5EF4-FFF2-40B4-BE49-F238E27FC236}">
                <a16:creationId xmlns:a16="http://schemas.microsoft.com/office/drawing/2014/main" id="{8A3F35E7-7009-4332-B620-CD98C6D5FA4C}"/>
              </a:ext>
            </a:extLst>
          </p:cNvPr>
          <p:cNvSpPr txBox="1"/>
          <p:nvPr/>
        </p:nvSpPr>
        <p:spPr>
          <a:xfrm>
            <a:off x="841181" y="2102734"/>
            <a:ext cx="5948737" cy="387798"/>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כתבו תשובה מלאה לכל שאלה:</a:t>
            </a:r>
          </a:p>
        </p:txBody>
      </p:sp>
    </p:spTree>
    <p:extLst>
      <p:ext uri="{BB962C8B-B14F-4D97-AF65-F5344CB8AC3E}">
        <p14:creationId xmlns:p14="http://schemas.microsoft.com/office/powerpoint/2010/main" val="247307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תמונה 19">
            <a:extLst>
              <a:ext uri="{FF2B5EF4-FFF2-40B4-BE49-F238E27FC236}">
                <a16:creationId xmlns:a16="http://schemas.microsoft.com/office/drawing/2014/main" id="{C980B2E3-8F42-4B9F-9E22-2CA5118A7F4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3925" t="62849" r="-5194" b="2653"/>
          <a:stretch/>
        </p:blipFill>
        <p:spPr>
          <a:xfrm>
            <a:off x="-1052945" y="9921195"/>
            <a:ext cx="9005454" cy="770618"/>
          </a:xfrm>
          <a:prstGeom prst="flowChartManualInput">
            <a:avLst/>
          </a:prstGeom>
        </p:spPr>
      </p:pic>
      <p:sp>
        <p:nvSpPr>
          <p:cNvPr id="24" name="מלבן 23">
            <a:extLst>
              <a:ext uri="{FF2B5EF4-FFF2-40B4-BE49-F238E27FC236}">
                <a16:creationId xmlns:a16="http://schemas.microsoft.com/office/drawing/2014/main" id="{7A254EC8-AEB6-42AF-BBA9-112896DD5BDE}"/>
              </a:ext>
            </a:extLst>
          </p:cNvPr>
          <p:cNvSpPr/>
          <p:nvPr/>
        </p:nvSpPr>
        <p:spPr>
          <a:xfrm>
            <a:off x="263471" y="588936"/>
            <a:ext cx="3285641" cy="1301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תיבת טקסט 24">
            <a:extLst>
              <a:ext uri="{FF2B5EF4-FFF2-40B4-BE49-F238E27FC236}">
                <a16:creationId xmlns:a16="http://schemas.microsoft.com/office/drawing/2014/main" id="{A7366E66-8B49-43F4-B7E4-4E13307B0A24}"/>
              </a:ext>
            </a:extLst>
          </p:cNvPr>
          <p:cNvSpPr txBox="1"/>
          <p:nvPr/>
        </p:nvSpPr>
        <p:spPr>
          <a:xfrm>
            <a:off x="1896035" y="405859"/>
            <a:ext cx="4849050" cy="584775"/>
          </a:xfrm>
          <a:prstGeom prst="rect">
            <a:avLst/>
          </a:prstGeom>
          <a:solidFill>
            <a:schemeClr val="bg2">
              <a:lumMod val="25000"/>
            </a:schemeClr>
          </a:solid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rPr>
              <a:t>חידון </a:t>
            </a:r>
            <a:r>
              <a:rPr lang="he-IL" sz="3200" b="1" dirty="0" smtClean="0">
                <a:ln w="0"/>
                <a:solidFill>
                  <a:schemeClr val="bg1"/>
                </a:solidFill>
                <a:latin typeface="Fb Tamlil" panose="02020503050405020304" pitchFamily="18" charset="-79"/>
                <a:cs typeface="Fb Tamlil" panose="02020503050405020304" pitchFamily="18" charset="-79"/>
              </a:rPr>
              <a:t>פסח</a:t>
            </a:r>
            <a:endParaRPr kumimoji="0" lang="he-IL" sz="3200" b="1" i="0" u="none" strike="noStrike" kern="1200" cap="none" spc="0" normalizeH="0" baseline="0" noProof="0" dirty="0">
              <a:ln w="0"/>
              <a:solidFill>
                <a:schemeClr val="bg1"/>
              </a:solidFill>
              <a:effectLst/>
              <a:uLnTx/>
              <a:uFillTx/>
              <a:latin typeface="Fb Tamlil" panose="02020503050405020304" pitchFamily="18" charset="-79"/>
              <a:cs typeface="Fb Tamlil" panose="02020503050405020304" pitchFamily="18" charset="-79"/>
            </a:endParaRPr>
          </a:p>
        </p:txBody>
      </p:sp>
      <p:sp>
        <p:nvSpPr>
          <p:cNvPr id="26" name="תיבת טקסט 25">
            <a:extLst>
              <a:ext uri="{FF2B5EF4-FFF2-40B4-BE49-F238E27FC236}">
                <a16:creationId xmlns:a16="http://schemas.microsoft.com/office/drawing/2014/main" id="{FB3ACACE-5E99-486B-97F1-D792ABA3B251}"/>
              </a:ext>
            </a:extLst>
          </p:cNvPr>
          <p:cNvSpPr txBox="1"/>
          <p:nvPr/>
        </p:nvSpPr>
        <p:spPr>
          <a:xfrm>
            <a:off x="2766757" y="1330744"/>
            <a:ext cx="3978328" cy="507447"/>
          </a:xfrm>
          <a:prstGeom prst="rect">
            <a:avLst/>
          </a:prstGeom>
          <a:solidFill>
            <a:schemeClr val="bg1">
              <a:lumMod val="95000"/>
            </a:schemeClr>
          </a:solidFill>
        </p:spPr>
        <p:txBody>
          <a:bodyPr wrap="square">
            <a:spAutoFit/>
          </a:bodyPr>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he-IL" sz="2000" i="0" u="none" strike="noStrike" kern="1200" cap="none" spc="0" normalizeH="0" baseline="0" noProof="0" dirty="0">
                <a:ln w="0"/>
                <a:effectLst/>
                <a:uLnTx/>
                <a:uFillTx/>
                <a:latin typeface="Fb Tamlil Medium" panose="02020503050405020304" pitchFamily="18" charset="-79"/>
                <a:cs typeface="Fb Tamlil Medium" panose="02020503050405020304" pitchFamily="18" charset="-79"/>
              </a:rPr>
              <a:t>שם:                      כיתה: </a:t>
            </a:r>
          </a:p>
        </p:txBody>
      </p:sp>
      <p:sp>
        <p:nvSpPr>
          <p:cNvPr id="27" name="תיבת טקסט 26">
            <a:extLst>
              <a:ext uri="{FF2B5EF4-FFF2-40B4-BE49-F238E27FC236}">
                <a16:creationId xmlns:a16="http://schemas.microsoft.com/office/drawing/2014/main" id="{B2BE1798-B4A7-4D77-9F2A-C3A23E3C4F4D}"/>
              </a:ext>
            </a:extLst>
          </p:cNvPr>
          <p:cNvSpPr txBox="1"/>
          <p:nvPr/>
        </p:nvSpPr>
        <p:spPr>
          <a:xfrm>
            <a:off x="4208876" y="1053247"/>
            <a:ext cx="1094089" cy="400110"/>
          </a:xfrm>
          <a:prstGeom prst="rect">
            <a:avLst/>
          </a:prstGeom>
          <a:solidFill>
            <a:schemeClr val="bg2">
              <a:lumMod val="25000"/>
            </a:schemeClr>
          </a:solid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2000" i="0" u="none" strike="noStrike" kern="1200" cap="none" spc="0" normalizeH="0" baseline="0" noProof="0" dirty="0">
                <a:ln w="0"/>
                <a:solidFill>
                  <a:schemeClr val="bg1"/>
                </a:solidFill>
                <a:effectLst/>
                <a:uLnTx/>
                <a:uFillTx/>
                <a:latin typeface="Fb Tamlil Medium" panose="02020503050405020304" pitchFamily="18" charset="-79"/>
                <a:cs typeface="Fb Tamlil Medium" panose="02020503050405020304" pitchFamily="18" charset="-79"/>
              </a:rPr>
              <a:t>שלב ג'</a:t>
            </a:r>
          </a:p>
        </p:txBody>
      </p:sp>
      <p:sp>
        <p:nvSpPr>
          <p:cNvPr id="28" name="תיבת טקסט 27">
            <a:extLst>
              <a:ext uri="{FF2B5EF4-FFF2-40B4-BE49-F238E27FC236}">
                <a16:creationId xmlns:a16="http://schemas.microsoft.com/office/drawing/2014/main" id="{391D81C2-9C2D-4725-B0CF-C2BFB2598632}"/>
              </a:ext>
            </a:extLst>
          </p:cNvPr>
          <p:cNvSpPr txBox="1"/>
          <p:nvPr/>
        </p:nvSpPr>
        <p:spPr>
          <a:xfrm>
            <a:off x="6677893" y="237246"/>
            <a:ext cx="794298" cy="387798"/>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4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ב"ה</a:t>
            </a:r>
          </a:p>
        </p:txBody>
      </p:sp>
      <p:pic>
        <p:nvPicPr>
          <p:cNvPr id="29" name="תמונה 28">
            <a:extLst>
              <a:ext uri="{FF2B5EF4-FFF2-40B4-BE49-F238E27FC236}">
                <a16:creationId xmlns:a16="http://schemas.microsoft.com/office/drawing/2014/main" id="{56C7094A-B8C1-4D09-B224-1EC56A2DE57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0101" b="35469"/>
          <a:stretch/>
        </p:blipFill>
        <p:spPr>
          <a:xfrm>
            <a:off x="-325" y="0"/>
            <a:ext cx="7560000" cy="204102"/>
          </a:xfrm>
          <a:prstGeom prst="rect">
            <a:avLst/>
          </a:prstGeom>
        </p:spPr>
      </p:pic>
      <p:pic>
        <p:nvPicPr>
          <p:cNvPr id="30" name="תמונה 29" descr="תמונה שמכילה טקסט&#10;&#10;התיאור נוצר באופן אוטומטי">
            <a:extLst>
              <a:ext uri="{FF2B5EF4-FFF2-40B4-BE49-F238E27FC236}">
                <a16:creationId xmlns:a16="http://schemas.microsoft.com/office/drawing/2014/main" id="{D77E7C0B-BA16-4D88-960B-763B54973CF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5987" y="297336"/>
            <a:ext cx="1237153" cy="755911"/>
          </a:xfrm>
          <a:prstGeom prst="rect">
            <a:avLst/>
          </a:prstGeom>
        </p:spPr>
      </p:pic>
      <p:sp>
        <p:nvSpPr>
          <p:cNvPr id="22" name="תיבת טקסט 21">
            <a:extLst>
              <a:ext uri="{FF2B5EF4-FFF2-40B4-BE49-F238E27FC236}">
                <a16:creationId xmlns:a16="http://schemas.microsoft.com/office/drawing/2014/main" id="{8A3F35E7-7009-4332-B620-CD98C6D5FA4C}"/>
              </a:ext>
            </a:extLst>
          </p:cNvPr>
          <p:cNvSpPr txBox="1"/>
          <p:nvPr/>
        </p:nvSpPr>
        <p:spPr>
          <a:xfrm>
            <a:off x="841181" y="2047314"/>
            <a:ext cx="5948737" cy="387863"/>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ציינו על יד מספר כל רמז את </a:t>
            </a:r>
            <a:r>
              <a:rPr kumimoji="0" lang="he-IL" sz="1600" i="0" u="none" strike="noStrike" kern="1200" cap="none" spc="0" normalizeH="0" baseline="0" noProof="0" dirty="0">
                <a:ln w="0"/>
                <a:solidFill>
                  <a:prstClr val="black"/>
                </a:solidFill>
                <a:effectLst/>
                <a:uLnTx/>
                <a:uFillTx/>
                <a:latin typeface="Fb Tamlil Medium" panose="02020503050405020304" pitchFamily="18" charset="-79"/>
                <a:cs typeface="Fb Tamlil Medium" panose="02020503050405020304" pitchFamily="18" charset="-79"/>
              </a:rPr>
              <a:t>המושג</a:t>
            </a: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 </a:t>
            </a:r>
            <a:r>
              <a:rPr kumimoji="0" lang="he-IL" sz="1600" i="0" u="none" strike="noStrike" kern="1200" cap="none" spc="0" normalizeH="0" baseline="0" noProof="0" dirty="0">
                <a:ln w="0"/>
                <a:solidFill>
                  <a:prstClr val="black"/>
                </a:solidFill>
                <a:effectLst/>
                <a:uLnTx/>
                <a:uFillTx/>
                <a:latin typeface="Fb Tamlil Medium" panose="02020503050405020304" pitchFamily="18" charset="-79"/>
                <a:cs typeface="Fb Tamlil Medium" panose="02020503050405020304" pitchFamily="18" charset="-79"/>
              </a:rPr>
              <a:t>ההלכתי </a:t>
            </a:r>
            <a:r>
              <a:rPr lang="he-IL" sz="1600" dirty="0">
                <a:ln w="0"/>
                <a:solidFill>
                  <a:prstClr val="black"/>
                </a:solidFill>
                <a:latin typeface="Fb Tamlil Medium" panose="02020503050405020304" pitchFamily="18" charset="-79"/>
                <a:cs typeface="Fb Tamlil Medium" panose="02020503050405020304" pitchFamily="18" charset="-79"/>
              </a:rPr>
              <a:t>שקשור לרמז:</a:t>
            </a:r>
          </a:p>
        </p:txBody>
      </p:sp>
      <p:sp>
        <p:nvSpPr>
          <p:cNvPr id="13" name="תיבת טקסט 12">
            <a:extLst>
              <a:ext uri="{FF2B5EF4-FFF2-40B4-BE49-F238E27FC236}">
                <a16:creationId xmlns:a16="http://schemas.microsoft.com/office/drawing/2014/main" id="{722F068D-6EE7-46A8-AB7B-3A5F72C216C9}"/>
              </a:ext>
            </a:extLst>
          </p:cNvPr>
          <p:cNvSpPr txBox="1"/>
          <p:nvPr/>
        </p:nvSpPr>
        <p:spPr>
          <a:xfrm>
            <a:off x="3779837" y="2516448"/>
            <a:ext cx="3010081" cy="1349665"/>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1. </a:t>
            </a:r>
            <a:r>
              <a:rPr kumimoji="0" lang="he-IL" sz="13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העברה מאש לאש/הדלקת נרות</a:t>
            </a:r>
          </a:p>
          <a:p>
            <a:pPr algn="r" rtl="1">
              <a:lnSpc>
                <a:spcPts val="2500"/>
              </a:lnSpc>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2. בדיקת חמץ</a:t>
            </a:r>
            <a:endParaRPr lang="he-IL" sz="1600" dirty="0">
              <a:ln w="0"/>
              <a:solidFill>
                <a:prstClr val="black"/>
              </a:solidFill>
              <a:latin typeface="Fb Tamlil Medium" panose="02020503050405020304" pitchFamily="18" charset="-79"/>
              <a:cs typeface="Fb Tamlil Medium" panose="02020503050405020304" pitchFamily="18" charset="-79"/>
            </a:endParaRPr>
          </a:p>
          <a:p>
            <a:pPr algn="r" rtl="1">
              <a:lnSpc>
                <a:spcPts val="2500"/>
              </a:lnSpc>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3. שריפת חמץ</a:t>
            </a:r>
            <a:endParaRPr lang="he-IL" sz="1600" dirty="0">
              <a:ln w="0"/>
              <a:solidFill>
                <a:prstClr val="black"/>
              </a:solidFill>
              <a:latin typeface="Fb Tamlil Medium" panose="02020503050405020304" pitchFamily="18" charset="-79"/>
              <a:cs typeface="Fb Tamlil Medium" panose="02020503050405020304" pitchFamily="18" charset="-79"/>
            </a:endParaRPr>
          </a:p>
          <a:p>
            <a:pPr algn="r" rtl="1">
              <a:lnSpc>
                <a:spcPts val="2500"/>
              </a:lnSpc>
              <a:defRPr/>
            </a:pPr>
            <a:r>
              <a:rPr lang="he-IL" sz="1600" dirty="0">
                <a:ln w="0"/>
                <a:solidFill>
                  <a:prstClr val="black"/>
                </a:solidFill>
                <a:latin typeface="Fb Tamlil" panose="02020503050405020304" pitchFamily="18" charset="-79"/>
                <a:cs typeface="Fb Tamlil" panose="02020503050405020304" pitchFamily="18" charset="-79"/>
              </a:rPr>
              <a:t>4. תפילת טל</a:t>
            </a:r>
            <a:endParaRPr lang="he-IL" sz="1600" dirty="0">
              <a:ln w="0"/>
              <a:solidFill>
                <a:prstClr val="black"/>
              </a:solidFill>
              <a:latin typeface="Fb Tamlil Medium" panose="02020503050405020304" pitchFamily="18" charset="-79"/>
              <a:cs typeface="Fb Tamlil Medium" panose="02020503050405020304" pitchFamily="18" charset="-79"/>
            </a:endParaRPr>
          </a:p>
        </p:txBody>
      </p:sp>
      <p:sp>
        <p:nvSpPr>
          <p:cNvPr id="16" name="תיבת טקסט 15">
            <a:extLst>
              <a:ext uri="{FF2B5EF4-FFF2-40B4-BE49-F238E27FC236}">
                <a16:creationId xmlns:a16="http://schemas.microsoft.com/office/drawing/2014/main" id="{7F66C548-8076-44CB-AFE0-2F3BCCC9F982}"/>
              </a:ext>
            </a:extLst>
          </p:cNvPr>
          <p:cNvSpPr txBox="1"/>
          <p:nvPr/>
        </p:nvSpPr>
        <p:spPr>
          <a:xfrm>
            <a:off x="697247" y="2516448"/>
            <a:ext cx="3010081" cy="1349665"/>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5. </a:t>
            </a:r>
            <a:r>
              <a:rPr lang="he-IL" sz="1600" dirty="0">
                <a:ln w="0"/>
                <a:solidFill>
                  <a:prstClr val="black"/>
                </a:solidFill>
                <a:latin typeface="Fb Tamlil" panose="02020503050405020304" pitchFamily="18" charset="-79"/>
                <a:cs typeface="Fb Tamlil" panose="02020503050405020304" pitchFamily="18" charset="-79"/>
              </a:rPr>
              <a:t>ספירת העומר</a:t>
            </a:r>
            <a:endPar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endParaRPr>
          </a:p>
          <a:p>
            <a:pPr algn="r" rtl="1">
              <a:lnSpc>
                <a:spcPts val="2500"/>
              </a:lnSpc>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6. סעודת משיח</a:t>
            </a:r>
            <a:endParaRPr lang="he-IL" sz="1600" dirty="0">
              <a:ln w="0"/>
              <a:solidFill>
                <a:prstClr val="black"/>
              </a:solidFill>
              <a:latin typeface="Fb Tamlil Medium" panose="02020503050405020304" pitchFamily="18" charset="-79"/>
              <a:cs typeface="Fb Tamlil Medium" panose="02020503050405020304" pitchFamily="18" charset="-79"/>
            </a:endParaRPr>
          </a:p>
          <a:p>
            <a:pPr algn="r" rtl="1">
              <a:lnSpc>
                <a:spcPts val="2500"/>
              </a:lnSpc>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7. הלל שלם</a:t>
            </a:r>
            <a:endParaRPr lang="he-IL" sz="1600" dirty="0">
              <a:ln w="0"/>
              <a:solidFill>
                <a:prstClr val="black"/>
              </a:solidFill>
              <a:latin typeface="Fb Tamlil Medium" panose="02020503050405020304" pitchFamily="18" charset="-79"/>
              <a:cs typeface="Fb Tamlil Medium" panose="02020503050405020304" pitchFamily="18" charset="-79"/>
            </a:endParaRPr>
          </a:p>
          <a:p>
            <a:pPr algn="r" rtl="1">
              <a:lnSpc>
                <a:spcPts val="2500"/>
              </a:lnSpc>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8. הדלקת נרות</a:t>
            </a:r>
            <a:endParaRPr lang="he-IL" sz="1600" dirty="0">
              <a:ln w="0"/>
              <a:solidFill>
                <a:prstClr val="black"/>
              </a:solidFill>
              <a:latin typeface="Fb Tamlil Medium" panose="02020503050405020304" pitchFamily="18" charset="-79"/>
              <a:cs typeface="Fb Tamlil Medium" panose="02020503050405020304" pitchFamily="18" charset="-79"/>
            </a:endParaRPr>
          </a:p>
        </p:txBody>
      </p:sp>
      <p:graphicFrame>
        <p:nvGraphicFramePr>
          <p:cNvPr id="17" name="טבלה 2">
            <a:extLst>
              <a:ext uri="{FF2B5EF4-FFF2-40B4-BE49-F238E27FC236}">
                <a16:creationId xmlns:a16="http://schemas.microsoft.com/office/drawing/2014/main" id="{43CA26C4-301F-41D0-8192-8FBCC22B1CE7}"/>
              </a:ext>
            </a:extLst>
          </p:cNvPr>
          <p:cNvGraphicFramePr>
            <a:graphicFrameLocks noGrp="1"/>
          </p:cNvGraphicFramePr>
          <p:nvPr>
            <p:extLst>
              <p:ext uri="{D42A27DB-BD31-4B8C-83A1-F6EECF244321}">
                <p14:modId xmlns:p14="http://schemas.microsoft.com/office/powerpoint/2010/main" val="2844774689"/>
              </p:ext>
            </p:extLst>
          </p:nvPr>
        </p:nvGraphicFramePr>
        <p:xfrm>
          <a:off x="841178" y="5562900"/>
          <a:ext cx="5948740" cy="3105339"/>
        </p:xfrm>
        <a:graphic>
          <a:graphicData uri="http://schemas.openxmlformats.org/drawingml/2006/table">
            <a:tbl>
              <a:tblPr rtl="1" firstRow="1" bandRow="1">
                <a:tableStyleId>{5C22544A-7EE6-4342-B048-85BDC9FD1C3A}</a:tableStyleId>
              </a:tblPr>
              <a:tblGrid>
                <a:gridCol w="849820">
                  <a:extLst>
                    <a:ext uri="{9D8B030D-6E8A-4147-A177-3AD203B41FA5}">
                      <a16:colId xmlns:a16="http://schemas.microsoft.com/office/drawing/2014/main" val="488208487"/>
                    </a:ext>
                  </a:extLst>
                </a:gridCol>
                <a:gridCol w="849820">
                  <a:extLst>
                    <a:ext uri="{9D8B030D-6E8A-4147-A177-3AD203B41FA5}">
                      <a16:colId xmlns:a16="http://schemas.microsoft.com/office/drawing/2014/main" val="2274816561"/>
                    </a:ext>
                  </a:extLst>
                </a:gridCol>
                <a:gridCol w="849820">
                  <a:extLst>
                    <a:ext uri="{9D8B030D-6E8A-4147-A177-3AD203B41FA5}">
                      <a16:colId xmlns:a16="http://schemas.microsoft.com/office/drawing/2014/main" val="4143841579"/>
                    </a:ext>
                  </a:extLst>
                </a:gridCol>
                <a:gridCol w="849820">
                  <a:extLst>
                    <a:ext uri="{9D8B030D-6E8A-4147-A177-3AD203B41FA5}">
                      <a16:colId xmlns:a16="http://schemas.microsoft.com/office/drawing/2014/main" val="1157760697"/>
                    </a:ext>
                  </a:extLst>
                </a:gridCol>
                <a:gridCol w="849820">
                  <a:extLst>
                    <a:ext uri="{9D8B030D-6E8A-4147-A177-3AD203B41FA5}">
                      <a16:colId xmlns:a16="http://schemas.microsoft.com/office/drawing/2014/main" val="508669350"/>
                    </a:ext>
                  </a:extLst>
                </a:gridCol>
                <a:gridCol w="849820">
                  <a:extLst>
                    <a:ext uri="{9D8B030D-6E8A-4147-A177-3AD203B41FA5}">
                      <a16:colId xmlns:a16="http://schemas.microsoft.com/office/drawing/2014/main" val="397687325"/>
                    </a:ext>
                  </a:extLst>
                </a:gridCol>
                <a:gridCol w="849820">
                  <a:extLst>
                    <a:ext uri="{9D8B030D-6E8A-4147-A177-3AD203B41FA5}">
                      <a16:colId xmlns:a16="http://schemas.microsoft.com/office/drawing/2014/main" val="991358854"/>
                    </a:ext>
                  </a:extLst>
                </a:gridCol>
              </a:tblGrid>
              <a:tr h="575555">
                <a:tc>
                  <a:txBody>
                    <a:bodyPr/>
                    <a:lstStyle/>
                    <a:p>
                      <a:pPr algn="ctr" rtl="1"/>
                      <a:r>
                        <a:rPr lang="he-IL" b="0" dirty="0" smtClean="0">
                          <a:latin typeface="Fb Tamlil" panose="02020503050405020304" pitchFamily="18" charset="-79"/>
                          <a:cs typeface="Fb Tamlil" panose="02020503050405020304" pitchFamily="18" charset="-79"/>
                        </a:rPr>
                        <a:t>ראשון</a:t>
                      </a:r>
                      <a:endParaRPr lang="he-IL" b="0" dirty="0">
                        <a:latin typeface="Fb Tamlil" panose="02020503050405020304" pitchFamily="18" charset="-79"/>
                        <a:cs typeface="Fb Tamlil" panose="02020503050405020304" pitchFamily="18" charset="-79"/>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1"/>
                      <a:r>
                        <a:rPr lang="he-IL" b="0" dirty="0" smtClean="0">
                          <a:latin typeface="Fb Tamlil" panose="02020503050405020304" pitchFamily="18" charset="-79"/>
                          <a:cs typeface="Fb Tamlil" panose="02020503050405020304" pitchFamily="18" charset="-79"/>
                        </a:rPr>
                        <a:t>שני</a:t>
                      </a:r>
                      <a:endParaRPr lang="he-IL" b="0" dirty="0">
                        <a:latin typeface="Fb Tamlil" panose="02020503050405020304" pitchFamily="18" charset="-79"/>
                        <a:cs typeface="Fb Tamlil" panose="02020503050405020304" pitchFamily="18" charset="-79"/>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1"/>
                      <a:r>
                        <a:rPr lang="he-IL" b="0" dirty="0" smtClean="0">
                          <a:latin typeface="Fb Tamlil" panose="02020503050405020304" pitchFamily="18" charset="-79"/>
                          <a:cs typeface="Fb Tamlil" panose="02020503050405020304" pitchFamily="18" charset="-79"/>
                        </a:rPr>
                        <a:t>שלישי</a:t>
                      </a:r>
                      <a:endParaRPr lang="he-IL" b="0" dirty="0">
                        <a:latin typeface="Fb Tamlil" panose="02020503050405020304" pitchFamily="18" charset="-79"/>
                        <a:cs typeface="Fb Tamlil" panose="02020503050405020304" pitchFamily="18" charset="-79"/>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1"/>
                      <a:r>
                        <a:rPr lang="he-IL" b="0" dirty="0" smtClean="0">
                          <a:latin typeface="Fb Tamlil" panose="02020503050405020304" pitchFamily="18" charset="-79"/>
                          <a:cs typeface="Fb Tamlil" panose="02020503050405020304" pitchFamily="18" charset="-79"/>
                        </a:rPr>
                        <a:t>רביעי</a:t>
                      </a:r>
                      <a:endParaRPr lang="he-IL" b="0" dirty="0">
                        <a:latin typeface="Fb Tamlil" panose="02020503050405020304" pitchFamily="18" charset="-79"/>
                        <a:cs typeface="Fb Tamlil" panose="02020503050405020304" pitchFamily="18" charset="-79"/>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1"/>
                      <a:r>
                        <a:rPr lang="he-IL" b="0" dirty="0" smtClean="0">
                          <a:latin typeface="Fb Tamlil" panose="02020503050405020304" pitchFamily="18" charset="-79"/>
                          <a:cs typeface="Fb Tamlil" panose="02020503050405020304" pitchFamily="18" charset="-79"/>
                        </a:rPr>
                        <a:t>חמישי</a:t>
                      </a:r>
                      <a:endParaRPr lang="he-IL" b="0" dirty="0">
                        <a:latin typeface="Fb Tamlil" panose="02020503050405020304" pitchFamily="18" charset="-79"/>
                        <a:cs typeface="Fb Tamlil" panose="02020503050405020304" pitchFamily="18" charset="-79"/>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1"/>
                      <a:r>
                        <a:rPr lang="he-IL" b="0" dirty="0" smtClean="0">
                          <a:latin typeface="Fb Tamlil" panose="02020503050405020304" pitchFamily="18" charset="-79"/>
                          <a:cs typeface="Fb Tamlil" panose="02020503050405020304" pitchFamily="18" charset="-79"/>
                        </a:rPr>
                        <a:t>שישי</a:t>
                      </a:r>
                      <a:endParaRPr lang="he-IL" b="0" dirty="0">
                        <a:latin typeface="Fb Tamlil" panose="02020503050405020304" pitchFamily="18" charset="-79"/>
                        <a:cs typeface="Fb Tamlil" panose="02020503050405020304" pitchFamily="18" charset="-79"/>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1"/>
                      <a:r>
                        <a:rPr lang="he-IL" b="0" dirty="0">
                          <a:latin typeface="Fb Tamlil" panose="02020503050405020304" pitchFamily="18" charset="-79"/>
                          <a:cs typeface="Fb Tamlil" panose="02020503050405020304" pitchFamily="18" charset="-79"/>
                        </a:rPr>
                        <a:t>שבת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4248463"/>
                  </a:ext>
                </a:extLst>
              </a:tr>
              <a:tr h="1264892">
                <a:tc>
                  <a:txBody>
                    <a:bodyPr/>
                    <a:lstStyle/>
                    <a:p>
                      <a:pPr rtl="1"/>
                      <a:r>
                        <a:rPr lang="he-IL" dirty="0" err="1" smtClean="0">
                          <a:latin typeface="Fb Tamlil" panose="02020503050405020304" pitchFamily="18" charset="-79"/>
                          <a:cs typeface="Fb Tamlil" panose="02020503050405020304" pitchFamily="18" charset="-79"/>
                        </a:rPr>
                        <a:t>יג</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smtClean="0">
                          <a:latin typeface="Fb Tamlil" panose="02020503050405020304" pitchFamily="18" charset="-79"/>
                          <a:cs typeface="Fb Tamlil" panose="02020503050405020304" pitchFamily="18" charset="-79"/>
                        </a:rPr>
                        <a:t>יד ניסן</a:t>
                      </a:r>
                      <a:endParaRPr lang="he-IL" dirty="0">
                        <a:latin typeface="Fb Tamlil" panose="02020503050405020304" pitchFamily="18" charset="-79"/>
                        <a:cs typeface="Fb Tamlil" panose="02020503050405020304" pitchFamily="18"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smtClean="0">
                          <a:latin typeface="Fb Tamlil" panose="02020503050405020304" pitchFamily="18" charset="-79"/>
                          <a:cs typeface="Fb Tamlil" panose="02020503050405020304" pitchFamily="18" charset="-79"/>
                        </a:rPr>
                        <a:t>טו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smtClean="0">
                          <a:latin typeface="Fb Tamlil" panose="02020503050405020304" pitchFamily="18" charset="-79"/>
                          <a:cs typeface="Fb Tamlil" panose="02020503050405020304" pitchFamily="18" charset="-79"/>
                        </a:rPr>
                        <a:t>טז</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smtClean="0">
                          <a:latin typeface="Fb Tamlil" panose="02020503050405020304" pitchFamily="18" charset="-79"/>
                          <a:cs typeface="Fb Tamlil" panose="02020503050405020304" pitchFamily="18" charset="-79"/>
                        </a:rPr>
                        <a:t>יז</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smtClean="0">
                          <a:latin typeface="Fb Tamlil" panose="02020503050405020304" pitchFamily="18" charset="-79"/>
                          <a:cs typeface="Fb Tamlil" panose="02020503050405020304" pitchFamily="18" charset="-79"/>
                        </a:rPr>
                        <a:t>יח</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smtClean="0">
                          <a:latin typeface="Fb Tamlil" panose="02020503050405020304" pitchFamily="18" charset="-79"/>
                          <a:cs typeface="Fb Tamlil" panose="02020503050405020304" pitchFamily="18" charset="-79"/>
                        </a:rPr>
                        <a:t>יט</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835300959"/>
                  </a:ext>
                </a:extLst>
              </a:tr>
              <a:tr h="1264892">
                <a:tc>
                  <a:txBody>
                    <a:bodyPr/>
                    <a:lstStyle/>
                    <a:p>
                      <a:pPr rtl="1"/>
                      <a:r>
                        <a:rPr lang="he-IL" dirty="0" smtClean="0">
                          <a:latin typeface="Fb Tamlil" panose="02020503050405020304" pitchFamily="18" charset="-79"/>
                          <a:cs typeface="Fb Tamlil" panose="02020503050405020304" pitchFamily="18" charset="-79"/>
                        </a:rPr>
                        <a:t>כ ניסן</a:t>
                      </a:r>
                    </a:p>
                    <a:p>
                      <a:pPr rtl="1"/>
                      <a:endParaRPr lang="he-IL" dirty="0">
                        <a:latin typeface="Fb Tamlil" panose="02020503050405020304" pitchFamily="18" charset="-79"/>
                        <a:cs typeface="Fb Tamlil" panose="02020503050405020304" pitchFamily="18"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smtClean="0">
                          <a:latin typeface="Fb Tamlil" panose="02020503050405020304" pitchFamily="18" charset="-79"/>
                          <a:cs typeface="Fb Tamlil" panose="02020503050405020304" pitchFamily="18" charset="-79"/>
                        </a:rPr>
                        <a:t>כא</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smtClean="0">
                          <a:latin typeface="Fb Tamlil" panose="02020503050405020304" pitchFamily="18" charset="-79"/>
                          <a:cs typeface="Fb Tamlil" panose="02020503050405020304" pitchFamily="18" charset="-79"/>
                        </a:rPr>
                        <a:t>כב</a:t>
                      </a:r>
                      <a:r>
                        <a:rPr lang="he-IL" dirty="0" smtClean="0">
                          <a:latin typeface="Fb Tamlil" panose="02020503050405020304" pitchFamily="18" charset="-79"/>
                          <a:cs typeface="Fb Tamlil" panose="02020503050405020304" pitchFamily="18" charset="-79"/>
                        </a:rPr>
                        <a:t> </a:t>
                      </a:r>
                      <a:r>
                        <a:rPr lang="he-IL" dirty="0">
                          <a:latin typeface="Fb Tamlil" panose="02020503050405020304" pitchFamily="18" charset="-79"/>
                          <a:cs typeface="Fb Tamlil" panose="02020503050405020304" pitchFamily="18" charset="-79"/>
                        </a:rPr>
                        <a:t>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a:latin typeface="Fb Tamlil" panose="02020503050405020304" pitchFamily="18" charset="-79"/>
                          <a:cs typeface="Fb Tamlil" panose="02020503050405020304" pitchFamily="18" charset="-79"/>
                        </a:rPr>
                        <a:t>יט</a:t>
                      </a:r>
                      <a:r>
                        <a:rPr lang="he-IL" dirty="0">
                          <a:latin typeface="Fb Tamlil" panose="02020503050405020304" pitchFamily="18" charset="-79"/>
                          <a:cs typeface="Fb Tamlil" panose="02020503050405020304" pitchFamily="18" charset="-79"/>
                        </a:rPr>
                        <a:t> 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a:latin typeface="Fb Tamlil" panose="02020503050405020304" pitchFamily="18" charset="-79"/>
                          <a:cs typeface="Fb Tamlil" panose="02020503050405020304" pitchFamily="18" charset="-79"/>
                        </a:rPr>
                        <a:t>כ 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a:latin typeface="Fb Tamlil" panose="02020503050405020304" pitchFamily="18" charset="-79"/>
                          <a:cs typeface="Fb Tamlil" panose="02020503050405020304" pitchFamily="18" charset="-79"/>
                        </a:rPr>
                        <a:t>כא</a:t>
                      </a:r>
                      <a:r>
                        <a:rPr lang="he-IL" dirty="0">
                          <a:latin typeface="Fb Tamlil" panose="02020503050405020304" pitchFamily="18" charset="-79"/>
                          <a:cs typeface="Fb Tamlil" panose="02020503050405020304" pitchFamily="18" charset="-79"/>
                        </a:rPr>
                        <a:t> 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tc>
                  <a:txBody>
                    <a:bodyPr/>
                    <a:lstStyle/>
                    <a:p>
                      <a:pPr rtl="1"/>
                      <a:r>
                        <a:rPr lang="he-IL" dirty="0" err="1">
                          <a:latin typeface="Fb Tamlil" panose="02020503050405020304" pitchFamily="18" charset="-79"/>
                          <a:cs typeface="Fb Tamlil" panose="02020503050405020304" pitchFamily="18" charset="-79"/>
                        </a:rPr>
                        <a:t>כב</a:t>
                      </a:r>
                      <a:r>
                        <a:rPr lang="he-IL" dirty="0">
                          <a:latin typeface="Fb Tamlil" panose="02020503050405020304" pitchFamily="18" charset="-79"/>
                          <a:cs typeface="Fb Tamlil" panose="02020503050405020304" pitchFamily="18" charset="-79"/>
                        </a:rPr>
                        <a:t> ניסן</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037391366"/>
                  </a:ext>
                </a:extLst>
              </a:tr>
            </a:tbl>
          </a:graphicData>
        </a:graphic>
      </p:graphicFrame>
      <p:sp>
        <p:nvSpPr>
          <p:cNvPr id="3" name="תיבת טקסט 2">
            <a:extLst>
              <a:ext uri="{FF2B5EF4-FFF2-40B4-BE49-F238E27FC236}">
                <a16:creationId xmlns:a16="http://schemas.microsoft.com/office/drawing/2014/main" id="{C7FB55F2-FCBB-4141-8B9D-FD72D4D3322C}"/>
              </a:ext>
            </a:extLst>
          </p:cNvPr>
          <p:cNvSpPr txBox="1"/>
          <p:nvPr/>
        </p:nvSpPr>
        <p:spPr>
          <a:xfrm>
            <a:off x="5126154" y="6482568"/>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1</a:t>
            </a:r>
          </a:p>
        </p:txBody>
      </p:sp>
      <p:sp>
        <p:nvSpPr>
          <p:cNvPr id="18" name="תיבת טקסט 17">
            <a:extLst>
              <a:ext uri="{FF2B5EF4-FFF2-40B4-BE49-F238E27FC236}">
                <a16:creationId xmlns:a16="http://schemas.microsoft.com/office/drawing/2014/main" id="{54A278B8-1CD6-47A5-80DE-DB1A1040D5B8}"/>
              </a:ext>
            </a:extLst>
          </p:cNvPr>
          <p:cNvSpPr txBox="1"/>
          <p:nvPr/>
        </p:nvSpPr>
        <p:spPr>
          <a:xfrm>
            <a:off x="6085324" y="6588555"/>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2</a:t>
            </a:r>
          </a:p>
        </p:txBody>
      </p:sp>
      <p:sp>
        <p:nvSpPr>
          <p:cNvPr id="19" name="תיבת טקסט 18">
            <a:extLst>
              <a:ext uri="{FF2B5EF4-FFF2-40B4-BE49-F238E27FC236}">
                <a16:creationId xmlns:a16="http://schemas.microsoft.com/office/drawing/2014/main" id="{5C4061C8-DA74-45DA-93B0-76785DDBFE3B}"/>
              </a:ext>
            </a:extLst>
          </p:cNvPr>
          <p:cNvSpPr txBox="1"/>
          <p:nvPr/>
        </p:nvSpPr>
        <p:spPr>
          <a:xfrm>
            <a:off x="5511712" y="6482568"/>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3</a:t>
            </a:r>
          </a:p>
        </p:txBody>
      </p:sp>
      <p:sp>
        <p:nvSpPr>
          <p:cNvPr id="31" name="תיבת טקסט 30">
            <a:extLst>
              <a:ext uri="{FF2B5EF4-FFF2-40B4-BE49-F238E27FC236}">
                <a16:creationId xmlns:a16="http://schemas.microsoft.com/office/drawing/2014/main" id="{8DBDB9D8-A559-41D0-8646-63654FC2AF50}"/>
              </a:ext>
            </a:extLst>
          </p:cNvPr>
          <p:cNvSpPr txBox="1"/>
          <p:nvPr/>
        </p:nvSpPr>
        <p:spPr>
          <a:xfrm>
            <a:off x="4320560" y="6588555"/>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4</a:t>
            </a:r>
          </a:p>
        </p:txBody>
      </p:sp>
      <p:sp>
        <p:nvSpPr>
          <p:cNvPr id="32" name="תיבת טקסט 31">
            <a:extLst>
              <a:ext uri="{FF2B5EF4-FFF2-40B4-BE49-F238E27FC236}">
                <a16:creationId xmlns:a16="http://schemas.microsoft.com/office/drawing/2014/main" id="{498BC9F4-41EC-4330-A1D8-69E6AAFDD30B}"/>
              </a:ext>
            </a:extLst>
          </p:cNvPr>
          <p:cNvSpPr txBox="1"/>
          <p:nvPr/>
        </p:nvSpPr>
        <p:spPr>
          <a:xfrm>
            <a:off x="3608924" y="6555759"/>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5</a:t>
            </a:r>
          </a:p>
        </p:txBody>
      </p:sp>
      <p:sp>
        <p:nvSpPr>
          <p:cNvPr id="33" name="תיבת טקסט 32">
            <a:extLst>
              <a:ext uri="{FF2B5EF4-FFF2-40B4-BE49-F238E27FC236}">
                <a16:creationId xmlns:a16="http://schemas.microsoft.com/office/drawing/2014/main" id="{F896CE77-917F-446D-89C3-11AC69F8CBAD}"/>
              </a:ext>
            </a:extLst>
          </p:cNvPr>
          <p:cNvSpPr txBox="1"/>
          <p:nvPr/>
        </p:nvSpPr>
        <p:spPr>
          <a:xfrm>
            <a:off x="1970598" y="7990699"/>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6</a:t>
            </a:r>
          </a:p>
        </p:txBody>
      </p:sp>
      <p:sp>
        <p:nvSpPr>
          <p:cNvPr id="34" name="תיבת טקסט 33">
            <a:extLst>
              <a:ext uri="{FF2B5EF4-FFF2-40B4-BE49-F238E27FC236}">
                <a16:creationId xmlns:a16="http://schemas.microsoft.com/office/drawing/2014/main" id="{C3CE77AD-03F1-4631-BB2C-3C5DE7CF14E3}"/>
              </a:ext>
            </a:extLst>
          </p:cNvPr>
          <p:cNvSpPr txBox="1"/>
          <p:nvPr/>
        </p:nvSpPr>
        <p:spPr>
          <a:xfrm>
            <a:off x="4696854" y="6588555"/>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7</a:t>
            </a:r>
          </a:p>
        </p:txBody>
      </p:sp>
      <p:sp>
        <p:nvSpPr>
          <p:cNvPr id="35" name="תיבת טקסט 34">
            <a:extLst>
              <a:ext uri="{FF2B5EF4-FFF2-40B4-BE49-F238E27FC236}">
                <a16:creationId xmlns:a16="http://schemas.microsoft.com/office/drawing/2014/main" id="{875E7C69-CC36-47FE-8001-49D572F95999}"/>
              </a:ext>
            </a:extLst>
          </p:cNvPr>
          <p:cNvSpPr txBox="1"/>
          <p:nvPr/>
        </p:nvSpPr>
        <p:spPr>
          <a:xfrm>
            <a:off x="2716996" y="8000429"/>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8</a:t>
            </a:r>
          </a:p>
        </p:txBody>
      </p:sp>
      <p:sp>
        <p:nvSpPr>
          <p:cNvPr id="37" name="תיבת טקסט 36">
            <a:extLst>
              <a:ext uri="{FF2B5EF4-FFF2-40B4-BE49-F238E27FC236}">
                <a16:creationId xmlns:a16="http://schemas.microsoft.com/office/drawing/2014/main" id="{9F62B2E9-080A-4BDC-A033-FB21A6D28F78}"/>
              </a:ext>
            </a:extLst>
          </p:cNvPr>
          <p:cNvSpPr txBox="1"/>
          <p:nvPr/>
        </p:nvSpPr>
        <p:spPr>
          <a:xfrm>
            <a:off x="925501" y="4119558"/>
            <a:ext cx="5948737" cy="1054135"/>
          </a:xfrm>
          <a:prstGeom prst="rect">
            <a:avLst/>
          </a:prstGeom>
          <a:noFill/>
        </p:spPr>
        <p:txBody>
          <a:bodyPr wrap="square">
            <a:spAutoFit/>
          </a:bodyPr>
          <a:lstStyle/>
          <a:p>
            <a:pPr marL="0" marR="0" lvl="0" indent="0" algn="r" defTabSz="457200" rtl="1" eaLnBrk="1" fontAlgn="auto" latinLnBrk="0" hangingPunct="1">
              <a:lnSpc>
                <a:spcPts val="2500"/>
              </a:lnSpc>
              <a:spcBef>
                <a:spcPts val="0"/>
              </a:spcBef>
              <a:spcAft>
                <a:spcPts val="0"/>
              </a:spcAft>
              <a:buClrTx/>
              <a:buSzTx/>
              <a:buFontTx/>
              <a:buNone/>
              <a:tabLst/>
              <a:defRPr/>
            </a:pPr>
            <a:r>
              <a:rPr kumimoji="0" lang="he-IL" sz="1600" i="0" u="none" strike="noStrike" kern="1200" cap="none" spc="0" normalizeH="0" baseline="0" noProof="0" dirty="0">
                <a:ln w="0"/>
                <a:solidFill>
                  <a:prstClr val="black"/>
                </a:solidFill>
                <a:effectLst/>
                <a:uLnTx/>
                <a:uFillTx/>
                <a:latin typeface="Fb Tamlil" panose="02020503050405020304" pitchFamily="18" charset="-79"/>
                <a:cs typeface="Fb Tamlil" panose="02020503050405020304" pitchFamily="18" charset="-79"/>
              </a:rPr>
              <a:t>שבצו את מספר המושג בתאריך המתאים בלוח החודשי.</a:t>
            </a:r>
          </a:p>
          <a:p>
            <a:pPr marL="0" marR="0" lvl="0" indent="0" algn="r" defTabSz="457200" rtl="1" eaLnBrk="1" fontAlgn="auto" latinLnBrk="0" hangingPunct="1">
              <a:lnSpc>
                <a:spcPts val="2500"/>
              </a:lnSpc>
              <a:spcBef>
                <a:spcPts val="0"/>
              </a:spcBef>
              <a:spcAft>
                <a:spcPts val="0"/>
              </a:spcAft>
              <a:buClrTx/>
              <a:buSzTx/>
              <a:buFontTx/>
              <a:buNone/>
              <a:tabLst/>
              <a:defRPr/>
            </a:pPr>
            <a:r>
              <a:rPr lang="he-IL" sz="1600" dirty="0">
                <a:ln w="0"/>
                <a:solidFill>
                  <a:prstClr val="black"/>
                </a:solidFill>
                <a:latin typeface="Fb Tamlil" panose="02020503050405020304" pitchFamily="18" charset="-79"/>
                <a:cs typeface="Fb Tamlil" panose="02020503050405020304" pitchFamily="18" charset="-79"/>
              </a:rPr>
              <a:t>שימו לב – ניתן לשבץ כמה מספרים באותו יום,</a:t>
            </a:r>
          </a:p>
          <a:p>
            <a:pPr marL="0" marR="0" lvl="0" indent="0" algn="r" defTabSz="457200" rtl="1" eaLnBrk="1" fontAlgn="auto" latinLnBrk="0" hangingPunct="1">
              <a:lnSpc>
                <a:spcPts val="2500"/>
              </a:lnSpc>
              <a:spcBef>
                <a:spcPts val="0"/>
              </a:spcBef>
              <a:spcAft>
                <a:spcPts val="0"/>
              </a:spcAft>
              <a:buClrTx/>
              <a:buSzTx/>
              <a:buFontTx/>
              <a:buNone/>
              <a:tabLst/>
              <a:defRPr/>
            </a:pPr>
            <a:r>
              <a:rPr lang="he-IL" sz="1600" dirty="0">
                <a:ln w="0"/>
                <a:solidFill>
                  <a:prstClr val="black"/>
                </a:solidFill>
                <a:latin typeface="Fb Tamlil" panose="02020503050405020304" pitchFamily="18" charset="-79"/>
                <a:cs typeface="Fb Tamlil" panose="02020503050405020304" pitchFamily="18" charset="-79"/>
              </a:rPr>
              <a:t>או את אותו מספר בכמה ימים</a:t>
            </a:r>
            <a:r>
              <a:rPr lang="he-IL" sz="1600" dirty="0" smtClean="0">
                <a:ln w="0"/>
                <a:solidFill>
                  <a:prstClr val="black"/>
                </a:solidFill>
                <a:latin typeface="Fb Tamlil" panose="02020503050405020304" pitchFamily="18" charset="-79"/>
                <a:cs typeface="Fb Tamlil" panose="02020503050405020304" pitchFamily="18" charset="-79"/>
              </a:rPr>
              <a:t>:</a:t>
            </a:r>
          </a:p>
        </p:txBody>
      </p:sp>
      <p:sp>
        <p:nvSpPr>
          <p:cNvPr id="38" name="תיבת טקסט 37">
            <a:extLst>
              <a:ext uri="{FF2B5EF4-FFF2-40B4-BE49-F238E27FC236}">
                <a16:creationId xmlns:a16="http://schemas.microsoft.com/office/drawing/2014/main" id="{D4B4A513-17A1-425E-8F8B-08F360140A1C}"/>
              </a:ext>
            </a:extLst>
          </p:cNvPr>
          <p:cNvSpPr txBox="1"/>
          <p:nvPr/>
        </p:nvSpPr>
        <p:spPr>
          <a:xfrm>
            <a:off x="2973013" y="7015639"/>
            <a:ext cx="1525898" cy="384721"/>
          </a:xfrm>
          <a:prstGeom prst="rect">
            <a:avLst/>
          </a:prstGeom>
          <a:noFill/>
        </p:spPr>
        <p:txBody>
          <a:bodyPr wrap="square">
            <a:spAutoFit/>
          </a:bodyPr>
          <a:lstStyle/>
          <a:p>
            <a:pPr algn="ctr" rtl="1">
              <a:defRPr/>
            </a:pPr>
            <a:r>
              <a:rPr kumimoji="0" lang="he-IL" sz="900" i="0" u="none" strike="noStrike" kern="1200" cap="none" spc="0" normalizeH="0" baseline="0" noProof="0" dirty="0" smtClean="0">
                <a:ln w="0"/>
                <a:solidFill>
                  <a:prstClr val="black"/>
                </a:solidFill>
                <a:effectLst/>
                <a:uLnTx/>
                <a:uFillTx/>
                <a:latin typeface="Fb Tamlil" panose="02020503050405020304" pitchFamily="18" charset="-79"/>
                <a:cs typeface="Fb Tamlil" panose="02020503050405020304" pitchFamily="18" charset="-79"/>
              </a:rPr>
              <a:t>(תשובה נכונה גם</a:t>
            </a:r>
          </a:p>
          <a:p>
            <a:pPr algn="ctr" rtl="1">
              <a:defRPr/>
            </a:pPr>
            <a:r>
              <a:rPr kumimoji="0" lang="he-IL" sz="900" i="0" u="none" strike="noStrike" kern="1200" cap="none" spc="0" normalizeH="0" baseline="0" noProof="0" dirty="0" smtClean="0">
                <a:ln w="0"/>
                <a:solidFill>
                  <a:prstClr val="black"/>
                </a:solidFill>
                <a:effectLst/>
                <a:uLnTx/>
                <a:uFillTx/>
                <a:latin typeface="Fb Tamlil" panose="02020503050405020304" pitchFamily="18" charset="-79"/>
                <a:cs typeface="Fb Tamlil" panose="02020503050405020304" pitchFamily="18" charset="-79"/>
              </a:rPr>
              <a:t>- טו בלילה</a:t>
            </a:r>
            <a:r>
              <a:rPr kumimoji="0" lang="he-IL" sz="1000" i="0" u="none" strike="noStrike" kern="1200" cap="none" spc="0" normalizeH="0" baseline="0" noProof="0" dirty="0" smtClean="0">
                <a:ln w="0"/>
                <a:solidFill>
                  <a:prstClr val="black"/>
                </a:solidFill>
                <a:effectLst/>
                <a:uLnTx/>
                <a:uFillTx/>
                <a:latin typeface="Fb Tamlil" panose="02020503050405020304" pitchFamily="18" charset="-79"/>
                <a:cs typeface="Fb Tamlil" panose="02020503050405020304" pitchFamily="18" charset="-79"/>
              </a:rPr>
              <a:t>)</a:t>
            </a:r>
            <a:endParaRPr lang="he-IL" sz="1000" dirty="0">
              <a:ln w="0"/>
              <a:solidFill>
                <a:prstClr val="black"/>
              </a:solidFill>
              <a:latin typeface="Fb Tamlil" panose="02020503050405020304" pitchFamily="18" charset="-79"/>
              <a:cs typeface="Fb Tamlil" panose="02020503050405020304" pitchFamily="18" charset="-79"/>
            </a:endParaRPr>
          </a:p>
        </p:txBody>
      </p:sp>
      <p:cxnSp>
        <p:nvCxnSpPr>
          <p:cNvPr id="4" name="מחבר חץ ישר 3">
            <a:extLst>
              <a:ext uri="{FF2B5EF4-FFF2-40B4-BE49-F238E27FC236}">
                <a16:creationId xmlns:a16="http://schemas.microsoft.com/office/drawing/2014/main" id="{F8F6D0E1-A8A1-4E28-B34E-CC63883108B8}"/>
              </a:ext>
            </a:extLst>
          </p:cNvPr>
          <p:cNvCxnSpPr>
            <a:cxnSpLocks/>
          </p:cNvCxnSpPr>
          <p:nvPr/>
        </p:nvCxnSpPr>
        <p:spPr>
          <a:xfrm>
            <a:off x="3762812" y="8563734"/>
            <a:ext cx="0" cy="228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תיבת טקסט 38">
            <a:extLst>
              <a:ext uri="{FF2B5EF4-FFF2-40B4-BE49-F238E27FC236}">
                <a16:creationId xmlns:a16="http://schemas.microsoft.com/office/drawing/2014/main" id="{FEB1914C-6AC3-4A15-BB59-865093382B99}"/>
              </a:ext>
            </a:extLst>
          </p:cNvPr>
          <p:cNvSpPr txBox="1"/>
          <p:nvPr/>
        </p:nvSpPr>
        <p:spPr>
          <a:xfrm>
            <a:off x="2076695" y="6740425"/>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8</a:t>
            </a:r>
          </a:p>
        </p:txBody>
      </p:sp>
      <p:sp>
        <p:nvSpPr>
          <p:cNvPr id="36" name="תיבת טקסט 2">
            <a:extLst>
              <a:ext uri="{FF2B5EF4-FFF2-40B4-BE49-F238E27FC236}">
                <a16:creationId xmlns:a16="http://schemas.microsoft.com/office/drawing/2014/main" id="{C7FB55F2-FCBB-4141-8B9D-FD72D4D3322C}"/>
              </a:ext>
            </a:extLst>
          </p:cNvPr>
          <p:cNvSpPr txBox="1"/>
          <p:nvPr/>
        </p:nvSpPr>
        <p:spPr>
          <a:xfrm>
            <a:off x="6202520" y="7806033"/>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1</a:t>
            </a:r>
          </a:p>
        </p:txBody>
      </p:sp>
      <p:sp>
        <p:nvSpPr>
          <p:cNvPr id="40" name="תיבת טקסט 33">
            <a:extLst>
              <a:ext uri="{FF2B5EF4-FFF2-40B4-BE49-F238E27FC236}">
                <a16:creationId xmlns:a16="http://schemas.microsoft.com/office/drawing/2014/main" id="{C3CE77AD-03F1-4631-BB2C-3C5DE7CF14E3}"/>
              </a:ext>
            </a:extLst>
          </p:cNvPr>
          <p:cNvSpPr txBox="1"/>
          <p:nvPr/>
        </p:nvSpPr>
        <p:spPr>
          <a:xfrm>
            <a:off x="5139404" y="6978462"/>
            <a:ext cx="290946" cy="369332"/>
          </a:xfrm>
          <a:prstGeom prst="rect">
            <a:avLst/>
          </a:prstGeom>
          <a:noFill/>
          <a:ln>
            <a:solidFill>
              <a:schemeClr val="tx1"/>
            </a:solidFill>
          </a:ln>
        </p:spPr>
        <p:txBody>
          <a:bodyPr wrap="square" rtlCol="1">
            <a:spAutoFit/>
          </a:bodyPr>
          <a:lstStyle/>
          <a:p>
            <a:pPr algn="ctr"/>
            <a:r>
              <a:rPr lang="he-IL" dirty="0">
                <a:latin typeface="Fb Tamlil" panose="02020503050405020304" pitchFamily="18" charset="-79"/>
                <a:cs typeface="Fb Tamlil" panose="02020503050405020304" pitchFamily="18" charset="-79"/>
              </a:rPr>
              <a:t>7</a:t>
            </a:r>
          </a:p>
        </p:txBody>
      </p:sp>
      <p:sp>
        <p:nvSpPr>
          <p:cNvPr id="2" name="מלבן 1"/>
          <p:cNvSpPr/>
          <p:nvPr/>
        </p:nvSpPr>
        <p:spPr>
          <a:xfrm>
            <a:off x="697248" y="8708048"/>
            <a:ext cx="6552638" cy="1374735"/>
          </a:xfrm>
          <a:prstGeom prst="rect">
            <a:avLst/>
          </a:prstGeom>
        </p:spPr>
        <p:txBody>
          <a:bodyPr wrap="square">
            <a:spAutoFit/>
          </a:bodyPr>
          <a:lstStyle/>
          <a:p>
            <a:pPr lvl="0" algn="r" rtl="1">
              <a:lnSpc>
                <a:spcPts val="2500"/>
              </a:lnSpc>
              <a:defRPr/>
            </a:pPr>
            <a:r>
              <a:rPr lang="he-IL" sz="1600" b="1" dirty="0">
                <a:ln w="0"/>
                <a:solidFill>
                  <a:srgbClr val="FF0000"/>
                </a:solidFill>
                <a:latin typeface="Fb Tamlil" panose="02020503050405020304" pitchFamily="18" charset="-79"/>
                <a:cs typeface="Fb Tamlil" panose="02020503050405020304" pitchFamily="18" charset="-79"/>
              </a:rPr>
              <a:t>הערה חשובה: </a:t>
            </a:r>
            <a:r>
              <a:rPr lang="he-IL" sz="1600" dirty="0">
                <a:ln w="0"/>
                <a:solidFill>
                  <a:prstClr val="black"/>
                </a:solidFill>
                <a:latin typeface="Fb Tamlil" panose="02020503050405020304" pitchFamily="18" charset="-79"/>
                <a:cs typeface="Fb Tamlil" panose="02020503050405020304" pitchFamily="18" charset="-79"/>
              </a:rPr>
              <a:t>בכל שנה ישתנו ימי השבוע  מעל התאריכים. לתלמידים ניצנו הדפים ללא ציון היום בשבוע. לשיקול </a:t>
            </a:r>
            <a:r>
              <a:rPr lang="he-IL" sz="1600" dirty="0" smtClean="0">
                <a:ln w="0"/>
                <a:solidFill>
                  <a:prstClr val="black"/>
                </a:solidFill>
                <a:latin typeface="Fb Tamlil" panose="02020503050405020304" pitchFamily="18" charset="-79"/>
                <a:cs typeface="Fb Tamlil" panose="02020503050405020304" pitchFamily="18" charset="-79"/>
              </a:rPr>
              <a:t>דעת המורה- האם לכתוב את ימי השבוע . בטבלה זו מופעים ימי השבוע פי לוח שנת תשפ"ד.</a:t>
            </a:r>
            <a:endParaRPr lang="he-IL" sz="1600" dirty="0">
              <a:ln w="0"/>
              <a:solidFill>
                <a:prstClr val="black"/>
              </a:solidFill>
              <a:latin typeface="Fb Tamlil" panose="02020503050405020304" pitchFamily="18" charset="-79"/>
              <a:cs typeface="Fb Tamlil" panose="02020503050405020304" pitchFamily="18" charset="-79"/>
            </a:endParaRPr>
          </a:p>
        </p:txBody>
      </p:sp>
    </p:spTree>
    <p:extLst>
      <p:ext uri="{BB962C8B-B14F-4D97-AF65-F5344CB8AC3E}">
        <p14:creationId xmlns:p14="http://schemas.microsoft.com/office/powerpoint/2010/main" val="301284188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645</Words>
  <Application>Microsoft Office PowerPoint</Application>
  <PresentationFormat>מותאם אישית</PresentationFormat>
  <Paragraphs>131</Paragraphs>
  <Slides>4</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4</vt:i4>
      </vt:variant>
    </vt:vector>
  </HeadingPairs>
  <TitlesOfParts>
    <vt:vector size="13" baseType="lpstr">
      <vt:lpstr>Calibri Light</vt:lpstr>
      <vt:lpstr>Calibri</vt:lpstr>
      <vt:lpstr>Fb Tamlil Light</vt:lpstr>
      <vt:lpstr>Fb Tamlil Medium</vt:lpstr>
      <vt:lpstr>Arial</vt:lpstr>
      <vt:lpstr>Times New Roman</vt:lpstr>
      <vt:lpstr>Fb Maya</vt:lpstr>
      <vt:lpstr>Fb Tamlil</vt:lpstr>
      <vt:lpstr>ערכת נושא Office</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רחלי בלוי</dc:creator>
  <cp:lastModifiedBy>USER</cp:lastModifiedBy>
  <cp:revision>38</cp:revision>
  <dcterms:created xsi:type="dcterms:W3CDTF">2021-03-15T12:53:33Z</dcterms:created>
  <dcterms:modified xsi:type="dcterms:W3CDTF">2026-03-09T10:28:51Z</dcterms:modified>
</cp:coreProperties>
</file>