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7" r:id="rId3"/>
    <p:sldId id="258" r:id="rId4"/>
  </p:sldIdLst>
  <p:sldSz cx="7559675" cy="10691813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b Tamlil Medium" panose="020B0604020202020204" charset="-79"/>
      <p:regular r:id="rId11"/>
    </p:embeddedFont>
    <p:embeddedFont>
      <p:font typeface="Fb Tamlil" panose="02020803050405020304" charset="-79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B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911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52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3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287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36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436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134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513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5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14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513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329F6-339C-4736-8947-86DCD2531042}" type="datetimeFigureOut">
              <a:rPr lang="he-IL" smtClean="0"/>
              <a:t>כ'/אדר/תשפ"ו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BF69-BD31-41FD-84DE-4DD8F54720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376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D73C1B4D-7B49-4E27-909B-0BC281479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5" t="62849" r="-5194" b="2653"/>
          <a:stretch/>
        </p:blipFill>
        <p:spPr>
          <a:xfrm>
            <a:off x="-1052945" y="9102440"/>
            <a:ext cx="9005454" cy="1589373"/>
          </a:xfrm>
          <a:prstGeom prst="flowChartManualInpu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2BE323E7-50B6-4F07-BFA9-FDB803CDC497}"/>
              </a:ext>
            </a:extLst>
          </p:cNvPr>
          <p:cNvSpPr/>
          <p:nvPr/>
        </p:nvSpPr>
        <p:spPr>
          <a:xfrm>
            <a:off x="263471" y="588936"/>
            <a:ext cx="3285641" cy="1301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EB0274F-1006-4869-8E30-21FFA7CB2706}"/>
              </a:ext>
            </a:extLst>
          </p:cNvPr>
          <p:cNvSpPr txBox="1"/>
          <p:nvPr/>
        </p:nvSpPr>
        <p:spPr>
          <a:xfrm>
            <a:off x="2766757" y="539096"/>
            <a:ext cx="3978328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חידון </a:t>
            </a:r>
            <a:r>
              <a:rPr lang="he-IL" sz="3200" b="1" dirty="0" smtClean="0">
                <a:ln w="0"/>
                <a:solidFill>
                  <a:schemeClr val="bg1"/>
                </a:solidFill>
                <a:latin typeface="Fb Tamlil" panose="02020503050405020304" pitchFamily="18" charset="-79"/>
                <a:cs typeface="Fb Tamlil" panose="02020503050405020304" pitchFamily="18" charset="-79"/>
              </a:rPr>
              <a:t>פסח</a:t>
            </a:r>
            <a:endParaRPr kumimoji="0" lang="he-IL" sz="3200" b="1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Fb Tamlil" panose="02020503050405020304" pitchFamily="18" charset="-79"/>
              <a:cs typeface="Fb Tamlil" panose="02020503050405020304" pitchFamily="18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97FA547-02ED-4820-A1F2-D9DE1362FEC8}"/>
              </a:ext>
            </a:extLst>
          </p:cNvPr>
          <p:cNvSpPr txBox="1"/>
          <p:nvPr/>
        </p:nvSpPr>
        <p:spPr>
          <a:xfrm>
            <a:off x="2766757" y="1330744"/>
            <a:ext cx="3978328" cy="507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 w="0"/>
                <a:effectLst/>
                <a:uLnTx/>
                <a:uFillTx/>
                <a:latin typeface="Fb Tamlil Medium" panose="02020503050405020304" pitchFamily="18" charset="-79"/>
                <a:cs typeface="Fb Tamlil Medium" panose="02020503050405020304" pitchFamily="18" charset="-79"/>
              </a:rPr>
              <a:t>שם:                      כיתה: 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128ED60E-4729-42AC-A2F9-5818E768D939}"/>
              </a:ext>
            </a:extLst>
          </p:cNvPr>
          <p:cNvSpPr txBox="1"/>
          <p:nvPr/>
        </p:nvSpPr>
        <p:spPr>
          <a:xfrm>
            <a:off x="4208876" y="1053247"/>
            <a:ext cx="109408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b Tamlil Medium" panose="02020503050405020304" pitchFamily="18" charset="-79"/>
                <a:cs typeface="Fb Tamlil Medium" panose="02020503050405020304" pitchFamily="18" charset="-79"/>
              </a:rPr>
              <a:t>שלב א'</a:t>
            </a:r>
          </a:p>
        </p:txBody>
      </p:sp>
      <p:graphicFrame>
        <p:nvGraphicFramePr>
          <p:cNvPr id="20" name="טבלה 20">
            <a:extLst>
              <a:ext uri="{FF2B5EF4-FFF2-40B4-BE49-F238E27FC236}">
                <a16:creationId xmlns:a16="http://schemas.microsoft.com/office/drawing/2014/main" id="{2040D5BA-CB65-4618-8346-F02FAB12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20449"/>
              </p:ext>
            </p:extLst>
          </p:nvPr>
        </p:nvGraphicFramePr>
        <p:xfrm>
          <a:off x="841178" y="2645443"/>
          <a:ext cx="5877315" cy="68022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87456">
                  <a:extLst>
                    <a:ext uri="{9D8B030D-6E8A-4147-A177-3AD203B41FA5}">
                      <a16:colId xmlns:a16="http://schemas.microsoft.com/office/drawing/2014/main" val="4183421577"/>
                    </a:ext>
                  </a:extLst>
                </a:gridCol>
                <a:gridCol w="1129953">
                  <a:extLst>
                    <a:ext uri="{9D8B030D-6E8A-4147-A177-3AD203B41FA5}">
                      <a16:colId xmlns:a16="http://schemas.microsoft.com/office/drawing/2014/main" val="3744448345"/>
                    </a:ext>
                  </a:extLst>
                </a:gridCol>
                <a:gridCol w="1129953">
                  <a:extLst>
                    <a:ext uri="{9D8B030D-6E8A-4147-A177-3AD203B41FA5}">
                      <a16:colId xmlns:a16="http://schemas.microsoft.com/office/drawing/2014/main" val="2238212836"/>
                    </a:ext>
                  </a:extLst>
                </a:gridCol>
                <a:gridCol w="1129953">
                  <a:extLst>
                    <a:ext uri="{9D8B030D-6E8A-4147-A177-3AD203B41FA5}">
                      <a16:colId xmlns:a16="http://schemas.microsoft.com/office/drawing/2014/main" val="576486801"/>
                    </a:ext>
                  </a:extLst>
                </a:gridCol>
              </a:tblGrid>
              <a:tr h="850287">
                <a:tc>
                  <a:txBody>
                    <a:bodyPr/>
                    <a:lstStyle/>
                    <a:p>
                      <a:pPr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1</a:t>
                      </a:r>
                    </a:p>
                    <a:p>
                      <a:pPr rtl="1"/>
                      <a:r>
                        <a:rPr kumimoji="0" lang="he-IL" sz="1800" b="0" i="0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ספירת העומר</a:t>
                      </a:r>
                    </a:p>
                  </a:txBody>
                  <a:tcPr marT="90000" marB="90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800" b="0" i="0" u="none" strike="noStrike" kern="1200" cap="none" spc="0" normalizeH="0" baseline="0" dirty="0">
                          <a:ln w="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ב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ג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8154"/>
                  </a:ext>
                </a:extLst>
              </a:tr>
              <a:tr h="850287">
                <a:tc>
                  <a:txBody>
                    <a:bodyPr/>
                    <a:lstStyle/>
                    <a:p>
                      <a:pPr marL="0" marR="0" lvl="0" indent="0" algn="r" defTabSz="75593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1" u="none" strike="noStrike" kern="1200" cap="none" spc="0" normalizeH="0" baseline="0" noProof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2</a:t>
                      </a:r>
                    </a:p>
                    <a:p>
                      <a:pPr marL="0" marR="0" lvl="0" indent="0" algn="r" defTabSz="75593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על אכילת מצה</a:t>
                      </a:r>
                    </a:p>
                  </a:txBody>
                  <a:tcPr marT="90000" marB="90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800" b="0" i="0" u="none" strike="noStrike" kern="1200" cap="none" spc="0" normalizeH="0" baseline="0" dirty="0">
                          <a:ln w="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ב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ג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85523"/>
                  </a:ext>
                </a:extLst>
              </a:tr>
              <a:tr h="850287">
                <a:tc>
                  <a:txBody>
                    <a:bodyPr/>
                    <a:lstStyle/>
                    <a:p>
                      <a:pPr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3</a:t>
                      </a:r>
                    </a:p>
                    <a:p>
                      <a:pPr rtl="1"/>
                      <a:r>
                        <a:rPr kumimoji="0" lang="he-IL" sz="1800" b="0" i="0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תערובת חמץ</a:t>
                      </a:r>
                    </a:p>
                  </a:txBody>
                  <a:tcPr marT="90000" marB="90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800" b="0" i="0" u="none" strike="noStrike" kern="1200" cap="none" spc="0" normalizeH="0" baseline="0" dirty="0">
                          <a:ln w="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ב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ג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9732"/>
                  </a:ext>
                </a:extLst>
              </a:tr>
              <a:tr h="850287">
                <a:tc>
                  <a:txBody>
                    <a:bodyPr/>
                    <a:lstStyle/>
                    <a:p>
                      <a:pPr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4</a:t>
                      </a:r>
                    </a:p>
                    <a:p>
                      <a:pPr rtl="1"/>
                      <a:r>
                        <a:rPr kumimoji="0" lang="he-IL" sz="1800" b="0" i="0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אינו ראוי למאכל כלב</a:t>
                      </a:r>
                    </a:p>
                  </a:txBody>
                  <a:tcPr marT="90000" marB="90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800" b="0" i="0" u="none" strike="noStrike" kern="1200" cap="none" spc="0" normalizeH="0" baseline="0" dirty="0">
                          <a:ln w="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ב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ג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53362"/>
                  </a:ext>
                </a:extLst>
              </a:tr>
              <a:tr h="850287">
                <a:tc>
                  <a:txBody>
                    <a:bodyPr/>
                    <a:lstStyle/>
                    <a:p>
                      <a:pPr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</a:t>
                      </a:r>
                      <a:r>
                        <a:rPr kumimoji="0" lang="he-IL" sz="1800" b="0" i="1" u="none" strike="noStrike" kern="1200" cap="none" spc="0" normalizeH="0" baseline="0" dirty="0" smtClean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5</a:t>
                      </a:r>
                    </a:p>
                    <a:p>
                      <a:pPr rtl="1"/>
                      <a:r>
                        <a:rPr kumimoji="0" lang="he-IL" sz="1800" b="0" i="1" u="none" strike="noStrike" kern="1200" cap="none" spc="0" normalizeH="0" baseline="0" dirty="0" smtClean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המושג הנאה</a:t>
                      </a:r>
                      <a:endParaRPr kumimoji="0" lang="he-IL" sz="1800" b="0" i="1" u="none" strike="noStrike" kern="1200" cap="none" spc="0" normalizeH="0" baseline="0" dirty="0">
                        <a:ln w="0"/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Fb Tamlil Medium" panose="02020503050405020304" pitchFamily="18" charset="-79"/>
                        <a:ea typeface="+mn-ea"/>
                        <a:cs typeface="Fb Tamlil Medium" panose="02020503050405020304" pitchFamily="18" charset="-79"/>
                      </a:endParaRPr>
                    </a:p>
                  </a:txBody>
                  <a:tcPr marT="90000" marB="90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800" b="0" i="0" u="none" strike="noStrike" kern="1200" cap="none" spc="0" normalizeH="0" baseline="0" dirty="0">
                          <a:ln w="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ב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ג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2843"/>
                  </a:ext>
                </a:extLst>
              </a:tr>
              <a:tr h="850287">
                <a:tc>
                  <a:txBody>
                    <a:bodyPr/>
                    <a:lstStyle/>
                    <a:p>
                      <a:pPr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6</a:t>
                      </a:r>
                    </a:p>
                    <a:p>
                      <a:pPr rtl="1"/>
                      <a:r>
                        <a:rPr kumimoji="0" lang="he-IL" sz="1800" b="0" i="0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דבר האבד</a:t>
                      </a:r>
                    </a:p>
                  </a:txBody>
                  <a:tcPr marT="90000" marB="90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800" b="0" i="0" u="none" strike="noStrike" kern="1200" cap="none" spc="0" normalizeH="0" baseline="0" dirty="0">
                          <a:ln w="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ב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ג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79709"/>
                  </a:ext>
                </a:extLst>
              </a:tr>
              <a:tr h="850287">
                <a:tc>
                  <a:txBody>
                    <a:bodyPr/>
                    <a:lstStyle/>
                    <a:p>
                      <a:pPr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7</a:t>
                      </a:r>
                    </a:p>
                    <a:p>
                      <a:pPr rtl="1"/>
                      <a:r>
                        <a:rPr kumimoji="0" lang="he-IL" sz="1800" b="0" i="0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מכירת חמץ</a:t>
                      </a:r>
                    </a:p>
                  </a:txBody>
                  <a:tcPr marT="90000" marB="90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800" b="0" i="0" u="none" strike="noStrike" kern="1200" cap="none" spc="0" normalizeH="0" baseline="0" dirty="0">
                          <a:ln w="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ב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ג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53076"/>
                  </a:ext>
                </a:extLst>
              </a:tr>
              <a:tr h="850287">
                <a:tc>
                  <a:txBody>
                    <a:bodyPr/>
                    <a:lstStyle/>
                    <a:p>
                      <a:pPr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8</a:t>
                      </a:r>
                    </a:p>
                    <a:p>
                      <a:pPr rtl="1"/>
                      <a:r>
                        <a:rPr kumimoji="0" lang="he-IL" sz="1800" b="0" i="0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פרשת הנשיאים</a:t>
                      </a:r>
                    </a:p>
                  </a:txBody>
                  <a:tcPr marT="90000" marB="90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800" b="0" i="0" u="none" strike="noStrike" kern="1200" cap="none" spc="0" normalizeH="0" baseline="0" dirty="0">
                          <a:ln w="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א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ב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0" dirty="0">
                          <a:solidFill>
                            <a:schemeClr val="tx1"/>
                          </a:solidFill>
                          <a:latin typeface="Fb Tamlil Medium" panose="02020503050405020304" pitchFamily="18" charset="-79"/>
                          <a:cs typeface="Fb Tamlil Medium" panose="02020503050405020304" pitchFamily="18" charset="-79"/>
                        </a:rPr>
                        <a:t>ג</a:t>
                      </a:r>
                    </a:p>
                  </a:txBody>
                  <a:tcPr marT="90000" marB="90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18274"/>
                  </a:ext>
                </a:extLst>
              </a:tr>
            </a:tbl>
          </a:graphicData>
        </a:graphic>
      </p:graphicFrame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8A3F35E7-7009-4332-B620-CD98C6D5FA4C}"/>
              </a:ext>
            </a:extLst>
          </p:cNvPr>
          <p:cNvSpPr txBox="1"/>
          <p:nvPr/>
        </p:nvSpPr>
        <p:spPr>
          <a:xfrm>
            <a:off x="841181" y="1881054"/>
            <a:ext cx="5948737" cy="71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בכל שאלה צבעו את המשבצת של התשובה הנכונה ביותר. שימו לב - לא ניתן לתקן אחרי שצבעתם, חישבו היטב לפני...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51D96741-7AF8-465C-9303-C96D7B703E1B}"/>
              </a:ext>
            </a:extLst>
          </p:cNvPr>
          <p:cNvSpPr txBox="1"/>
          <p:nvPr/>
        </p:nvSpPr>
        <p:spPr>
          <a:xfrm>
            <a:off x="6677893" y="237246"/>
            <a:ext cx="79429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ב"ה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DA1976E0-98B5-474C-ADE8-FF6188858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1" b="35469"/>
          <a:stretch/>
        </p:blipFill>
        <p:spPr>
          <a:xfrm>
            <a:off x="-325" y="0"/>
            <a:ext cx="7560000" cy="204102"/>
          </a:xfrm>
          <a:prstGeom prst="rect">
            <a:avLst/>
          </a:prstGeom>
        </p:spPr>
      </p:pic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A3CEA9A-BD67-48C4-A021-86D87BAC0B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7" y="297336"/>
            <a:ext cx="1237153" cy="7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4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88C6BFF8-5B81-40A6-AEF3-29E0FBDEFA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5" t="62849" r="-5194" b="2653"/>
          <a:stretch/>
        </p:blipFill>
        <p:spPr>
          <a:xfrm>
            <a:off x="-1052945" y="9102440"/>
            <a:ext cx="9005454" cy="1589373"/>
          </a:xfrm>
          <a:prstGeom prst="flowChartManualInpu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C5CC3786-4F9D-4847-8905-1D4139D04B95}"/>
              </a:ext>
            </a:extLst>
          </p:cNvPr>
          <p:cNvSpPr/>
          <p:nvPr/>
        </p:nvSpPr>
        <p:spPr>
          <a:xfrm>
            <a:off x="263471" y="588936"/>
            <a:ext cx="3285641" cy="1301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D2317E71-8546-4A84-A3EC-766AA8D77845}"/>
              </a:ext>
            </a:extLst>
          </p:cNvPr>
          <p:cNvSpPr txBox="1"/>
          <p:nvPr/>
        </p:nvSpPr>
        <p:spPr>
          <a:xfrm>
            <a:off x="2766757" y="539096"/>
            <a:ext cx="3978328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חידון </a:t>
            </a:r>
            <a:r>
              <a:rPr lang="he-IL" sz="3200" b="1" dirty="0" smtClean="0">
                <a:ln w="0"/>
                <a:solidFill>
                  <a:schemeClr val="bg1"/>
                </a:solidFill>
                <a:latin typeface="Fb Tamlil" panose="02020503050405020304" pitchFamily="18" charset="-79"/>
                <a:cs typeface="Fb Tamlil" panose="02020503050405020304" pitchFamily="18" charset="-79"/>
              </a:rPr>
              <a:t>פסח</a:t>
            </a:r>
            <a:endParaRPr kumimoji="0" lang="he-IL" sz="3200" b="1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Fb Tamlil" panose="02020503050405020304" pitchFamily="18" charset="-79"/>
              <a:cs typeface="Fb Tamlil" panose="02020503050405020304" pitchFamily="18" charset="-79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10DAA14F-7892-438D-BE3F-2889DD0226C6}"/>
              </a:ext>
            </a:extLst>
          </p:cNvPr>
          <p:cNvSpPr txBox="1"/>
          <p:nvPr/>
        </p:nvSpPr>
        <p:spPr>
          <a:xfrm>
            <a:off x="2766757" y="1330744"/>
            <a:ext cx="3978328" cy="507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 w="0"/>
                <a:effectLst/>
                <a:uLnTx/>
                <a:uFillTx/>
                <a:latin typeface="Fb Tamlil Medium" panose="02020503050405020304" pitchFamily="18" charset="-79"/>
                <a:cs typeface="Fb Tamlil Medium" panose="02020503050405020304" pitchFamily="18" charset="-79"/>
              </a:rPr>
              <a:t>שם:                      כיתה: 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C9A4644A-4A64-4A92-8280-8FAEF9601A21}"/>
              </a:ext>
            </a:extLst>
          </p:cNvPr>
          <p:cNvSpPr txBox="1"/>
          <p:nvPr/>
        </p:nvSpPr>
        <p:spPr>
          <a:xfrm>
            <a:off x="4208876" y="1053247"/>
            <a:ext cx="109408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b Tamlil Medium" panose="02020503050405020304" pitchFamily="18" charset="-79"/>
                <a:cs typeface="Fb Tamlil Medium" panose="02020503050405020304" pitchFamily="18" charset="-79"/>
              </a:rPr>
              <a:t>שלב ב'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02DE7F4F-2AE0-4903-B7EC-5FD9444D5E84}"/>
              </a:ext>
            </a:extLst>
          </p:cNvPr>
          <p:cNvSpPr txBox="1"/>
          <p:nvPr/>
        </p:nvSpPr>
        <p:spPr>
          <a:xfrm>
            <a:off x="6677893" y="237246"/>
            <a:ext cx="79429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ב"ה</a:t>
            </a:r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AA8C4ABA-8A5B-4779-B6D6-4595A8D264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1" b="35469"/>
          <a:stretch/>
        </p:blipFill>
        <p:spPr>
          <a:xfrm>
            <a:off x="-325" y="0"/>
            <a:ext cx="7560000" cy="204102"/>
          </a:xfrm>
          <a:prstGeom prst="rect">
            <a:avLst/>
          </a:prstGeom>
        </p:spPr>
      </p:pic>
      <p:pic>
        <p:nvPicPr>
          <p:cNvPr id="28" name="תמונה 2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F2E4B25-0425-4FB3-A34F-6EB96D6A34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7" y="297336"/>
            <a:ext cx="1237153" cy="755911"/>
          </a:xfrm>
          <a:prstGeom prst="rect">
            <a:avLst/>
          </a:prstGeom>
        </p:spPr>
      </p:pic>
      <p:graphicFrame>
        <p:nvGraphicFramePr>
          <p:cNvPr id="20" name="טבלה 20">
            <a:extLst>
              <a:ext uri="{FF2B5EF4-FFF2-40B4-BE49-F238E27FC236}">
                <a16:creationId xmlns:a16="http://schemas.microsoft.com/office/drawing/2014/main" id="{2040D5BA-CB65-4618-8346-F02FAB12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80406"/>
              </p:ext>
            </p:extLst>
          </p:nvPr>
        </p:nvGraphicFramePr>
        <p:xfrm>
          <a:off x="912602" y="3381193"/>
          <a:ext cx="5877316" cy="48906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5084">
                  <a:extLst>
                    <a:ext uri="{9D8B030D-6E8A-4147-A177-3AD203B41FA5}">
                      <a16:colId xmlns:a16="http://schemas.microsoft.com/office/drawing/2014/main" val="4183421577"/>
                    </a:ext>
                  </a:extLst>
                </a:gridCol>
                <a:gridCol w="4552232">
                  <a:extLst>
                    <a:ext uri="{9D8B030D-6E8A-4147-A177-3AD203B41FA5}">
                      <a16:colId xmlns:a16="http://schemas.microsoft.com/office/drawing/2014/main" val="3744448345"/>
                    </a:ext>
                  </a:extLst>
                </a:gridCol>
              </a:tblGrid>
              <a:tr h="1216006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1</a:t>
                      </a:r>
                    </a:p>
                  </a:txBody>
                  <a:tcPr marT="90000" marB="90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Fb Tamlil" panose="02020503050405020304" pitchFamily="18" charset="-79"/>
                          <a:ea typeface="+mn-ea"/>
                          <a:cs typeface="Fb Tamlil" panose="02020503050405020304" pitchFamily="18" charset="-79"/>
                        </a:rPr>
                        <a:t> תשובה</a:t>
                      </a:r>
                      <a:r>
                        <a:rPr kumimoji="0" lang="he-IL" sz="1800" b="0" i="1" u="none" strike="noStrike" kern="1200" cap="none" spc="0" normalizeH="0" baseline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Fb Tamlil" panose="02020503050405020304" pitchFamily="18" charset="-79"/>
                          <a:ea typeface="+mn-ea"/>
                          <a:cs typeface="Fb Tamlil" panose="02020503050405020304" pitchFamily="18" charset="-79"/>
                        </a:rPr>
                        <a:t>:</a:t>
                      </a:r>
                    </a:p>
                    <a:p>
                      <a:pPr algn="r" rtl="1"/>
                      <a:endParaRPr kumimoji="0" lang="he-IL" sz="1800" b="0" i="1" u="none" strike="noStrike" kern="1200" cap="none" spc="0" normalizeH="0" baseline="0" dirty="0" smtClean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  <a:p>
                      <a:pPr algn="r" rtl="1"/>
                      <a:endParaRPr kumimoji="0" lang="he-IL" sz="1800" b="0" i="1" u="none" strike="noStrike" kern="1200" cap="none" spc="0" normalizeH="0" baseline="0" dirty="0" smtClean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  <a:p>
                      <a:pPr algn="r" rtl="1"/>
                      <a:endParaRPr kumimoji="0" lang="he-IL" sz="1800" b="0" i="1" u="none" strike="noStrike" kern="1200" cap="none" spc="0" normalizeH="0" baseline="0" dirty="0" smtClean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  <a:p>
                      <a:pPr algn="r" rtl="1"/>
                      <a:endParaRPr kumimoji="0" lang="he-IL" sz="1800" b="0" i="1" u="none" strike="noStrike" kern="1200" cap="none" spc="0" normalizeH="0" baseline="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</a:txBody>
                  <a:tcPr marT="90000" marB="90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8154"/>
                  </a:ext>
                </a:extLst>
              </a:tr>
              <a:tr h="1227402">
                <a:tc>
                  <a:txBody>
                    <a:bodyPr/>
                    <a:lstStyle/>
                    <a:p>
                      <a:pPr marL="0" marR="0" lvl="0" indent="0" algn="ctr" defTabSz="75593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1" u="none" strike="noStrike" kern="1200" cap="none" spc="0" normalizeH="0" baseline="0" noProof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2</a:t>
                      </a:r>
                    </a:p>
                  </a:txBody>
                  <a:tcPr marT="90000" marB="90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1" u="none" strike="noStrike" kern="1200" cap="none" spc="0" normalizeH="0" baseline="0" noProof="0" dirty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Fb Tamlil" panose="02020503050405020304" pitchFamily="18" charset="-79"/>
                          <a:ea typeface="+mn-ea"/>
                          <a:cs typeface="Fb Tamlil" panose="02020503050405020304" pitchFamily="18" charset="-79"/>
                        </a:rPr>
                        <a:t> ההלכה </a:t>
                      </a:r>
                      <a:r>
                        <a:rPr kumimoji="0" lang="he-IL" sz="1800" b="0" i="1" u="none" strike="noStrike" kern="1200" cap="none" spc="0" normalizeH="0" baseline="0" noProof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Fb Tamlil" panose="02020503050405020304" pitchFamily="18" charset="-79"/>
                          <a:ea typeface="+mn-ea"/>
                          <a:cs typeface="Fb Tamlil" panose="02020503050405020304" pitchFamily="18" charset="-79"/>
                        </a:rPr>
                        <a:t>הנרמזת בתמנה:</a:t>
                      </a:r>
                    </a:p>
                    <a:p>
                      <a:pPr marL="0" marR="0" lvl="0" indent="0" algn="r" defTabSz="75593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1" u="none" strike="noStrike" kern="1200" cap="none" spc="0" normalizeH="0" baseline="0" noProof="0" dirty="0" smtClean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  <a:p>
                      <a:pPr marL="0" marR="0" lvl="0" indent="0" algn="r" defTabSz="75593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1" u="none" strike="noStrike" kern="1200" cap="none" spc="0" normalizeH="0" baseline="0" noProof="0" dirty="0" smtClean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  <a:p>
                      <a:pPr marL="0" marR="0" lvl="0" indent="0" algn="r" defTabSz="75593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1" u="none" strike="noStrike" kern="1200" cap="none" spc="0" normalizeH="0" baseline="0" noProof="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  <a:p>
                      <a:pPr algn="ctr" rtl="1"/>
                      <a:endParaRPr kumimoji="0" lang="he-IL" sz="1800" b="0" i="1" u="none" strike="noStrike" kern="1200" cap="none" spc="0" normalizeH="0" baseline="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</a:txBody>
                  <a:tcPr marT="90000" marB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85523"/>
                  </a:ext>
                </a:extLst>
              </a:tr>
              <a:tr h="1787438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1800" b="0" i="1" u="none" strike="noStrike" kern="1200" cap="none" spc="0" normalizeH="0" baseline="0" dirty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b Tamlil Medium" panose="02020503050405020304" pitchFamily="18" charset="-79"/>
                          <a:ea typeface="+mn-ea"/>
                          <a:cs typeface="Fb Tamlil Medium" panose="02020503050405020304" pitchFamily="18" charset="-79"/>
                        </a:rPr>
                        <a:t>שאלה 3</a:t>
                      </a:r>
                    </a:p>
                  </a:txBody>
                  <a:tcPr marT="90000" marB="90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1" u="none" strike="noStrike" kern="1200" cap="none" spc="0" normalizeH="0" baseline="0" noProof="0" dirty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Fb Tamlil" panose="02020503050405020304" pitchFamily="18" charset="-79"/>
                          <a:ea typeface="+mn-ea"/>
                          <a:cs typeface="Fb Tamlil" panose="02020503050405020304" pitchFamily="18" charset="-79"/>
                        </a:rPr>
                        <a:t> </a:t>
                      </a:r>
                      <a:r>
                        <a:rPr kumimoji="0" lang="he-IL" sz="1800" b="0" i="1" u="none" strike="noStrike" kern="1200" cap="none" spc="0" normalizeH="0" baseline="0" noProof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Fb Tamlil" panose="02020503050405020304" pitchFamily="18" charset="-79"/>
                          <a:ea typeface="+mn-ea"/>
                          <a:cs typeface="Fb Tamlil" panose="02020503050405020304" pitchFamily="18" charset="-79"/>
                        </a:rPr>
                        <a:t>הדין הוא:</a:t>
                      </a:r>
                      <a:endParaRPr kumimoji="0" lang="he-IL" sz="1800" b="0" i="1" u="none" strike="noStrike" kern="1200" cap="none" spc="0" normalizeH="0" baseline="0" noProof="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Fb Tamlil" panose="02020503050405020304" pitchFamily="18" charset="-79"/>
                        <a:ea typeface="+mn-ea"/>
                        <a:cs typeface="Fb Tamlil" panose="02020503050405020304" pitchFamily="18" charset="-79"/>
                      </a:endParaRPr>
                    </a:p>
                  </a:txBody>
                  <a:tcPr marT="90000" marB="90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9732"/>
                  </a:ext>
                </a:extLst>
              </a:tr>
            </a:tbl>
          </a:graphicData>
        </a:graphic>
      </p:graphicFrame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8A3F35E7-7009-4332-B620-CD98C6D5FA4C}"/>
              </a:ext>
            </a:extLst>
          </p:cNvPr>
          <p:cNvSpPr txBox="1"/>
          <p:nvPr/>
        </p:nvSpPr>
        <p:spPr>
          <a:xfrm>
            <a:off x="841181" y="2102734"/>
            <a:ext cx="5948737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כתבו תשובה מלאה לכל שאלה:</a:t>
            </a:r>
          </a:p>
        </p:txBody>
      </p:sp>
    </p:spTree>
    <p:extLst>
      <p:ext uri="{BB962C8B-B14F-4D97-AF65-F5344CB8AC3E}">
        <p14:creationId xmlns:p14="http://schemas.microsoft.com/office/powerpoint/2010/main" val="247307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תמונה 19">
            <a:extLst>
              <a:ext uri="{FF2B5EF4-FFF2-40B4-BE49-F238E27FC236}">
                <a16:creationId xmlns:a16="http://schemas.microsoft.com/office/drawing/2014/main" id="{C980B2E3-8F42-4B9F-9E22-2CA5118A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5" t="62849" r="-5194" b="2653"/>
          <a:stretch/>
        </p:blipFill>
        <p:spPr>
          <a:xfrm>
            <a:off x="-1052945" y="9479350"/>
            <a:ext cx="9005454" cy="1212463"/>
          </a:xfrm>
          <a:prstGeom prst="flowChartManualInput">
            <a:avLst/>
          </a:prstGeom>
        </p:spPr>
      </p:pic>
      <p:sp>
        <p:nvSpPr>
          <p:cNvPr id="24" name="מלבן 23">
            <a:extLst>
              <a:ext uri="{FF2B5EF4-FFF2-40B4-BE49-F238E27FC236}">
                <a16:creationId xmlns:a16="http://schemas.microsoft.com/office/drawing/2014/main" id="{7A254EC8-AEB6-42AF-BBA9-112896DD5BDE}"/>
              </a:ext>
            </a:extLst>
          </p:cNvPr>
          <p:cNvSpPr/>
          <p:nvPr/>
        </p:nvSpPr>
        <p:spPr>
          <a:xfrm>
            <a:off x="263471" y="588936"/>
            <a:ext cx="3285641" cy="1301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A7366E66-8B49-43F4-B7E4-4E13307B0A24}"/>
              </a:ext>
            </a:extLst>
          </p:cNvPr>
          <p:cNvSpPr txBox="1"/>
          <p:nvPr/>
        </p:nvSpPr>
        <p:spPr>
          <a:xfrm>
            <a:off x="2766757" y="539096"/>
            <a:ext cx="3978328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חידון </a:t>
            </a:r>
            <a:r>
              <a:rPr lang="he-IL" sz="3200" b="1" dirty="0" smtClean="0">
                <a:ln w="0"/>
                <a:solidFill>
                  <a:schemeClr val="bg1"/>
                </a:solidFill>
                <a:latin typeface="Fb Tamlil" panose="02020503050405020304" pitchFamily="18" charset="-79"/>
                <a:cs typeface="Fb Tamlil" panose="02020503050405020304" pitchFamily="18" charset="-79"/>
              </a:rPr>
              <a:t>פסח</a:t>
            </a:r>
            <a:endParaRPr kumimoji="0" lang="he-IL" sz="3200" b="1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Fb Tamlil" panose="02020503050405020304" pitchFamily="18" charset="-79"/>
              <a:cs typeface="Fb Tamlil" panose="02020503050405020304" pitchFamily="18" charset="-79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B3ACACE-5E99-486B-97F1-D792ABA3B251}"/>
              </a:ext>
            </a:extLst>
          </p:cNvPr>
          <p:cNvSpPr txBox="1"/>
          <p:nvPr/>
        </p:nvSpPr>
        <p:spPr>
          <a:xfrm>
            <a:off x="2766757" y="1330744"/>
            <a:ext cx="3978328" cy="507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 w="0"/>
                <a:effectLst/>
                <a:uLnTx/>
                <a:uFillTx/>
                <a:latin typeface="Fb Tamlil Medium" panose="02020503050405020304" pitchFamily="18" charset="-79"/>
                <a:cs typeface="Fb Tamlil Medium" panose="02020503050405020304" pitchFamily="18" charset="-79"/>
              </a:rPr>
              <a:t>שם:                      כיתה: 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B2BE1798-B4A7-4D77-9F2A-C3A23E3C4F4D}"/>
              </a:ext>
            </a:extLst>
          </p:cNvPr>
          <p:cNvSpPr txBox="1"/>
          <p:nvPr/>
        </p:nvSpPr>
        <p:spPr>
          <a:xfrm>
            <a:off x="4208876" y="1053247"/>
            <a:ext cx="109408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b Tamlil Medium" panose="02020503050405020304" pitchFamily="18" charset="-79"/>
                <a:cs typeface="Fb Tamlil Medium" panose="02020503050405020304" pitchFamily="18" charset="-79"/>
              </a:rPr>
              <a:t>שלב ג'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391D81C2-9C2D-4725-B0CF-C2BFB2598632}"/>
              </a:ext>
            </a:extLst>
          </p:cNvPr>
          <p:cNvSpPr txBox="1"/>
          <p:nvPr/>
        </p:nvSpPr>
        <p:spPr>
          <a:xfrm>
            <a:off x="6677893" y="237246"/>
            <a:ext cx="79429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ב"ה</a:t>
            </a: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56C7094A-B8C1-4D09-B224-1EC56A2DE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1" b="35469"/>
          <a:stretch/>
        </p:blipFill>
        <p:spPr>
          <a:xfrm>
            <a:off x="-325" y="0"/>
            <a:ext cx="7560000" cy="204102"/>
          </a:xfrm>
          <a:prstGeom prst="rect">
            <a:avLst/>
          </a:prstGeom>
        </p:spPr>
      </p:pic>
      <p:pic>
        <p:nvPicPr>
          <p:cNvPr id="30" name="תמונה 2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77E7C0B-BA16-4D88-960B-763B54973C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7" y="297336"/>
            <a:ext cx="1237153" cy="755911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8A3F35E7-7009-4332-B620-CD98C6D5FA4C}"/>
              </a:ext>
            </a:extLst>
          </p:cNvPr>
          <p:cNvSpPr txBox="1"/>
          <p:nvPr/>
        </p:nvSpPr>
        <p:spPr>
          <a:xfrm>
            <a:off x="841181" y="2047314"/>
            <a:ext cx="5948737" cy="387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ציינו על יד מספר כל רמז את </a:t>
            </a: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 Medium" panose="02020503050405020304" pitchFamily="18" charset="-79"/>
                <a:cs typeface="Fb Tamlil Medium" panose="02020503050405020304" pitchFamily="18" charset="-79"/>
              </a:rPr>
              <a:t>המושג</a:t>
            </a: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 </a:t>
            </a: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 Medium" panose="02020503050405020304" pitchFamily="18" charset="-79"/>
                <a:cs typeface="Fb Tamlil Medium" panose="02020503050405020304" pitchFamily="18" charset="-79"/>
              </a:rPr>
              <a:t>ההלכתי </a:t>
            </a:r>
            <a:r>
              <a:rPr lang="he-IL" sz="1600" dirty="0">
                <a:ln w="0"/>
                <a:solidFill>
                  <a:prstClr val="black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שקשור לרמז: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22F068D-6EE7-46A8-AB7B-3A5F72C216C9}"/>
              </a:ext>
            </a:extLst>
          </p:cNvPr>
          <p:cNvSpPr txBox="1"/>
          <p:nvPr/>
        </p:nvSpPr>
        <p:spPr>
          <a:xfrm>
            <a:off x="3779837" y="2516448"/>
            <a:ext cx="3010081" cy="1670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1. ________________________</a:t>
            </a:r>
          </a:p>
          <a:p>
            <a:pPr algn="r" rtl="1">
              <a:lnSpc>
                <a:spcPts val="2500"/>
              </a:lnSpc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2. ________________________</a:t>
            </a:r>
            <a:endParaRPr lang="he-IL" sz="1600" dirty="0">
              <a:ln w="0"/>
              <a:solidFill>
                <a:prstClr val="black"/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r" rtl="1">
              <a:lnSpc>
                <a:spcPts val="2500"/>
              </a:lnSpc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3. ________________________</a:t>
            </a:r>
            <a:endParaRPr lang="he-IL" sz="1600" dirty="0">
              <a:ln w="0"/>
              <a:solidFill>
                <a:prstClr val="black"/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r" rtl="1">
              <a:lnSpc>
                <a:spcPts val="2500"/>
              </a:lnSpc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4. ________________________</a:t>
            </a:r>
          </a:p>
          <a:p>
            <a:pPr algn="r" rtl="1">
              <a:lnSpc>
                <a:spcPts val="2500"/>
              </a:lnSpc>
              <a:defRPr/>
            </a:pPr>
            <a:r>
              <a:rPr lang="he-IL" sz="1600" dirty="0">
                <a:ln w="0"/>
                <a:solidFill>
                  <a:prstClr val="black"/>
                </a:solidFill>
                <a:latin typeface="Fb Tamlil" panose="02020503050405020304" pitchFamily="18" charset="-79"/>
                <a:cs typeface="Fb Tamlil" panose="02020503050405020304" pitchFamily="18" charset="-79"/>
              </a:rPr>
              <a:t>5. ________________________</a:t>
            </a:r>
            <a:endParaRPr lang="he-IL" sz="1600" dirty="0">
              <a:ln w="0"/>
              <a:solidFill>
                <a:prstClr val="black"/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F66C548-8076-44CB-AFE0-2F3BCCC9F982}"/>
              </a:ext>
            </a:extLst>
          </p:cNvPr>
          <p:cNvSpPr txBox="1"/>
          <p:nvPr/>
        </p:nvSpPr>
        <p:spPr>
          <a:xfrm>
            <a:off x="697247" y="2516448"/>
            <a:ext cx="3010081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6. ________________________</a:t>
            </a:r>
          </a:p>
          <a:p>
            <a:pPr algn="r" rtl="1">
              <a:lnSpc>
                <a:spcPts val="2500"/>
              </a:lnSpc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7. ________________________</a:t>
            </a:r>
            <a:endParaRPr lang="he-IL" sz="1600" dirty="0">
              <a:ln w="0"/>
              <a:solidFill>
                <a:prstClr val="black"/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r" rtl="1">
              <a:lnSpc>
                <a:spcPts val="2500"/>
              </a:lnSpc>
              <a:defRPr/>
            </a:pP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8. ________________________</a:t>
            </a:r>
            <a:endParaRPr lang="he-IL" sz="1600" dirty="0">
              <a:ln w="0"/>
              <a:solidFill>
                <a:prstClr val="black"/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r" rtl="1">
              <a:lnSpc>
                <a:spcPts val="2500"/>
              </a:lnSpc>
              <a:defRPr/>
            </a:pPr>
            <a:endParaRPr lang="he-IL" sz="1600" dirty="0">
              <a:ln w="0"/>
              <a:solidFill>
                <a:prstClr val="black"/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1F0A9FB-9D89-44C4-AFD9-D87D5EAE229F}"/>
              </a:ext>
            </a:extLst>
          </p:cNvPr>
          <p:cNvSpPr txBox="1"/>
          <p:nvPr/>
        </p:nvSpPr>
        <p:spPr>
          <a:xfrm>
            <a:off x="841181" y="4438247"/>
            <a:ext cx="5948737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כתבו בראש הלוח את ימי השבוע כפי שהם בשנה זו.</a:t>
            </a:r>
          </a:p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שבצו </a:t>
            </a:r>
            <a:r>
              <a:rPr kumimoji="0" lang="he-IL" sz="16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b Tamlil" panose="02020503050405020304" pitchFamily="18" charset="-79"/>
                <a:cs typeface="Fb Tamlil" panose="02020503050405020304" pitchFamily="18" charset="-79"/>
              </a:rPr>
              <a:t>את מספר המושג בתאריך המתאים בלוח החודשי.</a:t>
            </a:r>
          </a:p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b="1" dirty="0">
                <a:ln w="0"/>
                <a:solidFill>
                  <a:prstClr val="black"/>
                </a:solidFill>
                <a:latin typeface="Fb Tamlil" panose="02020503050405020304" pitchFamily="18" charset="-79"/>
                <a:cs typeface="Fb Tamlil" panose="02020503050405020304" pitchFamily="18" charset="-79"/>
              </a:rPr>
              <a:t>שימו לב </a:t>
            </a:r>
            <a:r>
              <a:rPr lang="he-IL" sz="1600" dirty="0">
                <a:ln w="0"/>
                <a:solidFill>
                  <a:prstClr val="black"/>
                </a:solidFill>
                <a:latin typeface="Fb Tamlil" panose="02020503050405020304" pitchFamily="18" charset="-79"/>
                <a:cs typeface="Fb Tamlil" panose="02020503050405020304" pitchFamily="18" charset="-79"/>
              </a:rPr>
              <a:t>– ניתן לשבץ כמה מספרים באותו יום,</a:t>
            </a:r>
          </a:p>
          <a:p>
            <a:pPr marL="0" marR="0" lvl="0" indent="0" algn="r" defTabSz="457200" rtl="1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ln w="0"/>
                <a:solidFill>
                  <a:prstClr val="black"/>
                </a:solidFill>
                <a:latin typeface="Fb Tamlil" panose="02020503050405020304" pitchFamily="18" charset="-79"/>
                <a:cs typeface="Fb Tamlil" panose="02020503050405020304" pitchFamily="18" charset="-79"/>
              </a:rPr>
              <a:t>או את אותו מספר בכמה ימים:</a:t>
            </a:r>
          </a:p>
        </p:txBody>
      </p:sp>
      <p:graphicFrame>
        <p:nvGraphicFramePr>
          <p:cNvPr id="15" name="טבלה 2">
            <a:extLst>
              <a:ext uri="{FF2B5EF4-FFF2-40B4-BE49-F238E27FC236}">
                <a16:creationId xmlns:a16="http://schemas.microsoft.com/office/drawing/2014/main" id="{43CA26C4-301F-41D0-8192-8FBCC22B1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26447"/>
              </p:ext>
            </p:extLst>
          </p:nvPr>
        </p:nvGraphicFramePr>
        <p:xfrm>
          <a:off x="571974" y="5937342"/>
          <a:ext cx="5948740" cy="31053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49820">
                  <a:extLst>
                    <a:ext uri="{9D8B030D-6E8A-4147-A177-3AD203B41FA5}">
                      <a16:colId xmlns:a16="http://schemas.microsoft.com/office/drawing/2014/main" val="488208487"/>
                    </a:ext>
                  </a:extLst>
                </a:gridCol>
                <a:gridCol w="849820">
                  <a:extLst>
                    <a:ext uri="{9D8B030D-6E8A-4147-A177-3AD203B41FA5}">
                      <a16:colId xmlns:a16="http://schemas.microsoft.com/office/drawing/2014/main" val="2274816561"/>
                    </a:ext>
                  </a:extLst>
                </a:gridCol>
                <a:gridCol w="849820">
                  <a:extLst>
                    <a:ext uri="{9D8B030D-6E8A-4147-A177-3AD203B41FA5}">
                      <a16:colId xmlns:a16="http://schemas.microsoft.com/office/drawing/2014/main" val="4143841579"/>
                    </a:ext>
                  </a:extLst>
                </a:gridCol>
                <a:gridCol w="849820">
                  <a:extLst>
                    <a:ext uri="{9D8B030D-6E8A-4147-A177-3AD203B41FA5}">
                      <a16:colId xmlns:a16="http://schemas.microsoft.com/office/drawing/2014/main" val="1157760697"/>
                    </a:ext>
                  </a:extLst>
                </a:gridCol>
                <a:gridCol w="849820">
                  <a:extLst>
                    <a:ext uri="{9D8B030D-6E8A-4147-A177-3AD203B41FA5}">
                      <a16:colId xmlns:a16="http://schemas.microsoft.com/office/drawing/2014/main" val="508669350"/>
                    </a:ext>
                  </a:extLst>
                </a:gridCol>
                <a:gridCol w="849820">
                  <a:extLst>
                    <a:ext uri="{9D8B030D-6E8A-4147-A177-3AD203B41FA5}">
                      <a16:colId xmlns:a16="http://schemas.microsoft.com/office/drawing/2014/main" val="397687325"/>
                    </a:ext>
                  </a:extLst>
                </a:gridCol>
                <a:gridCol w="849820">
                  <a:extLst>
                    <a:ext uri="{9D8B030D-6E8A-4147-A177-3AD203B41FA5}">
                      <a16:colId xmlns:a16="http://schemas.microsoft.com/office/drawing/2014/main" val="991358854"/>
                    </a:ext>
                  </a:extLst>
                </a:gridCol>
              </a:tblGrid>
              <a:tr h="575555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 smtClean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_______</a:t>
                      </a:r>
                      <a:endParaRPr lang="he-IL" b="0" dirty="0">
                        <a:solidFill>
                          <a:schemeClr val="tx1"/>
                        </a:solidFill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 smtClean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_______</a:t>
                      </a:r>
                      <a:endParaRPr lang="he-IL" b="0" dirty="0">
                        <a:solidFill>
                          <a:schemeClr val="tx1"/>
                        </a:solidFill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 smtClean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_______</a:t>
                      </a:r>
                      <a:endParaRPr lang="he-IL" b="0" dirty="0">
                        <a:solidFill>
                          <a:schemeClr val="tx1"/>
                        </a:solidFill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 smtClean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_______</a:t>
                      </a:r>
                      <a:endParaRPr lang="he-IL" b="0" dirty="0">
                        <a:solidFill>
                          <a:schemeClr val="tx1"/>
                        </a:solidFill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 smtClean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_______</a:t>
                      </a:r>
                      <a:endParaRPr lang="he-IL" b="0" dirty="0">
                        <a:solidFill>
                          <a:schemeClr val="tx1"/>
                        </a:solidFill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 smtClean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_______</a:t>
                      </a:r>
                      <a:endParaRPr lang="he-IL" b="0" dirty="0">
                        <a:solidFill>
                          <a:schemeClr val="tx1"/>
                        </a:solidFill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 smtClean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_______</a:t>
                      </a:r>
                      <a:endParaRPr lang="he-IL" b="0" dirty="0">
                        <a:solidFill>
                          <a:schemeClr val="tx1"/>
                        </a:solidFill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48463"/>
                  </a:ext>
                </a:extLst>
              </a:tr>
              <a:tr h="1264892"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יג</a:t>
                      </a:r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יד ניסן</a:t>
                      </a:r>
                      <a:endParaRPr lang="he-IL" dirty="0"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טו 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טז</a:t>
                      </a:r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יז</a:t>
                      </a:r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יח</a:t>
                      </a:r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יט</a:t>
                      </a:r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300959"/>
                  </a:ext>
                </a:extLst>
              </a:tr>
              <a:tr h="126489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כ ניסן</a:t>
                      </a:r>
                    </a:p>
                    <a:p>
                      <a:pPr rtl="1"/>
                      <a:endParaRPr lang="he-IL" dirty="0">
                        <a:latin typeface="Fb Tamlil" panose="02020503050405020304" pitchFamily="18" charset="-79"/>
                        <a:cs typeface="Fb Tamlil" panose="02020503050405020304" pitchFamily="18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כא</a:t>
                      </a:r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כב</a:t>
                      </a:r>
                      <a:r>
                        <a:rPr lang="he-IL" dirty="0" smtClean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יט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כ 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כא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כב</a:t>
                      </a:r>
                      <a:r>
                        <a:rPr lang="he-IL" dirty="0"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 ניסן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91366"/>
                  </a:ext>
                </a:extLst>
              </a:tr>
            </a:tbl>
          </a:graphicData>
        </a:graphic>
      </p:graphicFrame>
      <p:sp>
        <p:nvSpPr>
          <p:cNvPr id="17" name="תיבת טקסט 31">
            <a:extLst>
              <a:ext uri="{FF2B5EF4-FFF2-40B4-BE49-F238E27FC236}">
                <a16:creationId xmlns:a16="http://schemas.microsoft.com/office/drawing/2014/main" id="{498BC9F4-41EC-4330-A1D8-69E6AAFDD30B}"/>
              </a:ext>
            </a:extLst>
          </p:cNvPr>
          <p:cNvSpPr txBox="1"/>
          <p:nvPr/>
        </p:nvSpPr>
        <p:spPr>
          <a:xfrm>
            <a:off x="6520714" y="5933730"/>
            <a:ext cx="9306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1600" dirty="0" smtClean="0">
                <a:latin typeface="Fb Tamlil" panose="02020503050405020304" pitchFamily="18" charset="-79"/>
                <a:cs typeface="Fb Tamlil" panose="02020503050405020304" pitchFamily="18" charset="-79"/>
              </a:rPr>
              <a:t>היום בשבוע</a:t>
            </a:r>
            <a:endParaRPr lang="he-IL" sz="1600" dirty="0">
              <a:latin typeface="Fb Tamlil" panose="02020503050405020304" pitchFamily="18" charset="-79"/>
              <a:cs typeface="Fb Tamlil" panose="02020503050405020304" pitchFamily="18" charset="-79"/>
            </a:endParaRPr>
          </a:p>
        </p:txBody>
      </p:sp>
      <p:cxnSp>
        <p:nvCxnSpPr>
          <p:cNvPr id="4" name="מחבר חץ ישר 3"/>
          <p:cNvCxnSpPr/>
          <p:nvPr/>
        </p:nvCxnSpPr>
        <p:spPr>
          <a:xfrm flipH="1">
            <a:off x="6520714" y="6064516"/>
            <a:ext cx="330708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4188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246</Words>
  <Application>Microsoft Office PowerPoint</Application>
  <PresentationFormat>מותאם אישית</PresentationFormat>
  <Paragraphs>99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10" baseType="lpstr">
      <vt:lpstr>Calibri Light</vt:lpstr>
      <vt:lpstr>Calibri</vt:lpstr>
      <vt:lpstr>Fb Tamlil Medium</vt:lpstr>
      <vt:lpstr>Arial</vt:lpstr>
      <vt:lpstr>Times New Roman</vt:lpstr>
      <vt:lpstr>Fb Tamlil</vt:lpstr>
      <vt:lpstr>ערכת נושא Office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רחלי בלוי</dc:creator>
  <cp:lastModifiedBy>USER</cp:lastModifiedBy>
  <cp:revision>21</cp:revision>
  <dcterms:created xsi:type="dcterms:W3CDTF">2021-03-15T12:53:33Z</dcterms:created>
  <dcterms:modified xsi:type="dcterms:W3CDTF">2026-03-09T10:34:17Z</dcterms:modified>
</cp:coreProperties>
</file>