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0" r:id="rId3"/>
    <p:sldId id="284" r:id="rId4"/>
    <p:sldId id="296" r:id="rId5"/>
    <p:sldId id="269" r:id="rId6"/>
    <p:sldId id="309" r:id="rId7"/>
    <p:sldId id="310" r:id="rId8"/>
    <p:sldId id="311" r:id="rId9"/>
    <p:sldId id="312" r:id="rId10"/>
    <p:sldId id="313" r:id="rId11"/>
    <p:sldId id="314" r:id="rId12"/>
    <p:sldId id="271" r:id="rId13"/>
    <p:sldId id="261" r:id="rId14"/>
    <p:sldId id="315" r:id="rId15"/>
    <p:sldId id="316" r:id="rId16"/>
    <p:sldId id="317" r:id="rId17"/>
    <p:sldId id="273" r:id="rId18"/>
    <p:sldId id="318" r:id="rId19"/>
    <p:sldId id="319" r:id="rId20"/>
    <p:sldId id="320" r:id="rId21"/>
    <p:sldId id="274" r:id="rId22"/>
    <p:sldId id="262" r:id="rId23"/>
    <p:sldId id="321" r:id="rId24"/>
    <p:sldId id="322" r:id="rId25"/>
    <p:sldId id="323" r:id="rId26"/>
    <p:sldId id="265" r:id="rId27"/>
    <p:sldId id="324" r:id="rId28"/>
    <p:sldId id="325" r:id="rId29"/>
    <p:sldId id="326" r:id="rId30"/>
    <p:sldId id="277" r:id="rId31"/>
    <p:sldId id="327" r:id="rId32"/>
    <p:sldId id="328" r:id="rId33"/>
    <p:sldId id="329" r:id="rId34"/>
    <p:sldId id="279" r:id="rId35"/>
    <p:sldId id="330" r:id="rId36"/>
    <p:sldId id="331" r:id="rId37"/>
    <p:sldId id="332" r:id="rId38"/>
    <p:sldId id="280" r:id="rId39"/>
    <p:sldId id="333" r:id="rId40"/>
    <p:sldId id="334" r:id="rId41"/>
    <p:sldId id="335" r:id="rId42"/>
    <p:sldId id="268" r:id="rId43"/>
    <p:sldId id="336" r:id="rId44"/>
    <p:sldId id="337" r:id="rId45"/>
    <p:sldId id="338" r:id="rId46"/>
    <p:sldId id="282" r:id="rId47"/>
    <p:sldId id="283" r:id="rId4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7BB4"/>
    <a:srgbClr val="F23E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סגנון ערכת נושא 1 - הדגשה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0" autoAdjust="0"/>
    <p:restoredTop sz="90891" autoAdjust="0"/>
  </p:normalViewPr>
  <p:slideViewPr>
    <p:cSldViewPr snapToGrid="0">
      <p:cViewPr varScale="1">
        <p:scale>
          <a:sx n="50" d="100"/>
          <a:sy n="50" d="100"/>
        </p:scale>
        <p:origin x="66" y="3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24CBE2CC-1840-499D-9A69-CCC9C8402AD6}" type="datetimeFigureOut">
              <a:rPr lang="he-IL" smtClean="0"/>
              <a:pPr/>
              <a:t>ג'/סיון/תשפ"ו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0E70FF2-D1E7-4E47-918B-98BFCA6C981A}" type="slidenum">
              <a:rPr lang="he-IL" smtClean="0"/>
              <a:pPr/>
              <a:t>‹#›</a:t>
            </a:fld>
            <a:endParaRPr lang="he-IL"/>
          </a:p>
        </p:txBody>
      </p:sp>
    </p:spTree>
    <p:extLst>
      <p:ext uri="{BB962C8B-B14F-4D97-AF65-F5344CB8AC3E}">
        <p14:creationId xmlns:p14="http://schemas.microsoft.com/office/powerpoint/2010/main" val="1752663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24CBE2CC-1840-499D-9A69-CCC9C8402AD6}" type="datetimeFigureOut">
              <a:rPr lang="he-IL" smtClean="0"/>
              <a:pPr/>
              <a:t>ג'/סיון/תשפ"ו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0E70FF2-D1E7-4E47-918B-98BFCA6C981A}" type="slidenum">
              <a:rPr lang="he-IL" smtClean="0"/>
              <a:pPr/>
              <a:t>‹#›</a:t>
            </a:fld>
            <a:endParaRPr lang="he-IL"/>
          </a:p>
        </p:txBody>
      </p:sp>
    </p:spTree>
    <p:extLst>
      <p:ext uri="{BB962C8B-B14F-4D97-AF65-F5344CB8AC3E}">
        <p14:creationId xmlns:p14="http://schemas.microsoft.com/office/powerpoint/2010/main" val="855992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24CBE2CC-1840-499D-9A69-CCC9C8402AD6}" type="datetimeFigureOut">
              <a:rPr lang="he-IL" smtClean="0"/>
              <a:pPr/>
              <a:t>ג'/סיון/תשפ"ו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0E70FF2-D1E7-4E47-918B-98BFCA6C981A}" type="slidenum">
              <a:rPr lang="he-IL" smtClean="0"/>
              <a:pPr/>
              <a:t>‹#›</a:t>
            </a:fld>
            <a:endParaRPr lang="he-IL"/>
          </a:p>
        </p:txBody>
      </p:sp>
    </p:spTree>
    <p:extLst>
      <p:ext uri="{BB962C8B-B14F-4D97-AF65-F5344CB8AC3E}">
        <p14:creationId xmlns:p14="http://schemas.microsoft.com/office/powerpoint/2010/main" val="117082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24CBE2CC-1840-499D-9A69-CCC9C8402AD6}" type="datetimeFigureOut">
              <a:rPr lang="he-IL" smtClean="0"/>
              <a:pPr/>
              <a:t>ג'/סיון/תשפ"ו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0E70FF2-D1E7-4E47-918B-98BFCA6C981A}" type="slidenum">
              <a:rPr lang="he-IL" smtClean="0"/>
              <a:pPr/>
              <a:t>‹#›</a:t>
            </a:fld>
            <a:endParaRPr lang="he-IL"/>
          </a:p>
        </p:txBody>
      </p:sp>
    </p:spTree>
    <p:extLst>
      <p:ext uri="{BB962C8B-B14F-4D97-AF65-F5344CB8AC3E}">
        <p14:creationId xmlns:p14="http://schemas.microsoft.com/office/powerpoint/2010/main" val="3935457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24CBE2CC-1840-499D-9A69-CCC9C8402AD6}" type="datetimeFigureOut">
              <a:rPr lang="he-IL" smtClean="0"/>
              <a:pPr/>
              <a:t>ג'/סיון/תשפ"ו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0E70FF2-D1E7-4E47-918B-98BFCA6C981A}" type="slidenum">
              <a:rPr lang="he-IL" smtClean="0"/>
              <a:pPr/>
              <a:t>‹#›</a:t>
            </a:fld>
            <a:endParaRPr lang="he-IL"/>
          </a:p>
        </p:txBody>
      </p:sp>
    </p:spTree>
    <p:extLst>
      <p:ext uri="{BB962C8B-B14F-4D97-AF65-F5344CB8AC3E}">
        <p14:creationId xmlns:p14="http://schemas.microsoft.com/office/powerpoint/2010/main" val="3220673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24CBE2CC-1840-499D-9A69-CCC9C8402AD6}" type="datetimeFigureOut">
              <a:rPr lang="he-IL" smtClean="0"/>
              <a:pPr/>
              <a:t>ג'/סיון/תשפ"ו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0E70FF2-D1E7-4E47-918B-98BFCA6C981A}" type="slidenum">
              <a:rPr lang="he-IL" smtClean="0"/>
              <a:pPr/>
              <a:t>‹#›</a:t>
            </a:fld>
            <a:endParaRPr lang="he-IL"/>
          </a:p>
        </p:txBody>
      </p:sp>
    </p:spTree>
    <p:extLst>
      <p:ext uri="{BB962C8B-B14F-4D97-AF65-F5344CB8AC3E}">
        <p14:creationId xmlns:p14="http://schemas.microsoft.com/office/powerpoint/2010/main" val="3214780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24CBE2CC-1840-499D-9A69-CCC9C8402AD6}" type="datetimeFigureOut">
              <a:rPr lang="he-IL" smtClean="0"/>
              <a:pPr/>
              <a:t>ג'/סיון/תשפ"ו</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30E70FF2-D1E7-4E47-918B-98BFCA6C981A}" type="slidenum">
              <a:rPr lang="he-IL" smtClean="0"/>
              <a:pPr/>
              <a:t>‹#›</a:t>
            </a:fld>
            <a:endParaRPr lang="he-IL"/>
          </a:p>
        </p:txBody>
      </p:sp>
    </p:spTree>
    <p:extLst>
      <p:ext uri="{BB962C8B-B14F-4D97-AF65-F5344CB8AC3E}">
        <p14:creationId xmlns:p14="http://schemas.microsoft.com/office/powerpoint/2010/main" val="4227302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24CBE2CC-1840-499D-9A69-CCC9C8402AD6}" type="datetimeFigureOut">
              <a:rPr lang="he-IL" smtClean="0"/>
              <a:pPr/>
              <a:t>ג'/סיון/תשפ"ו</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30E70FF2-D1E7-4E47-918B-98BFCA6C981A}" type="slidenum">
              <a:rPr lang="he-IL" smtClean="0"/>
              <a:pPr/>
              <a:t>‹#›</a:t>
            </a:fld>
            <a:endParaRPr lang="he-IL"/>
          </a:p>
        </p:txBody>
      </p:sp>
    </p:spTree>
    <p:extLst>
      <p:ext uri="{BB962C8B-B14F-4D97-AF65-F5344CB8AC3E}">
        <p14:creationId xmlns:p14="http://schemas.microsoft.com/office/powerpoint/2010/main" val="2943679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24CBE2CC-1840-499D-9A69-CCC9C8402AD6}" type="datetimeFigureOut">
              <a:rPr lang="he-IL" smtClean="0"/>
              <a:pPr/>
              <a:t>ג'/סיון/תשפ"ו</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30E70FF2-D1E7-4E47-918B-98BFCA6C981A}" type="slidenum">
              <a:rPr lang="he-IL" smtClean="0"/>
              <a:pPr/>
              <a:t>‹#›</a:t>
            </a:fld>
            <a:endParaRPr lang="he-IL"/>
          </a:p>
        </p:txBody>
      </p:sp>
    </p:spTree>
    <p:extLst>
      <p:ext uri="{BB962C8B-B14F-4D97-AF65-F5344CB8AC3E}">
        <p14:creationId xmlns:p14="http://schemas.microsoft.com/office/powerpoint/2010/main" val="1078016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4CBE2CC-1840-499D-9A69-CCC9C8402AD6}" type="datetimeFigureOut">
              <a:rPr lang="he-IL" smtClean="0"/>
              <a:pPr/>
              <a:t>ג'/סיון/תשפ"ו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0E70FF2-D1E7-4E47-918B-98BFCA6C981A}" type="slidenum">
              <a:rPr lang="he-IL" smtClean="0"/>
              <a:pPr/>
              <a:t>‹#›</a:t>
            </a:fld>
            <a:endParaRPr lang="he-IL"/>
          </a:p>
        </p:txBody>
      </p:sp>
    </p:spTree>
    <p:extLst>
      <p:ext uri="{BB962C8B-B14F-4D97-AF65-F5344CB8AC3E}">
        <p14:creationId xmlns:p14="http://schemas.microsoft.com/office/powerpoint/2010/main" val="374614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4CBE2CC-1840-499D-9A69-CCC9C8402AD6}" type="datetimeFigureOut">
              <a:rPr lang="he-IL" smtClean="0"/>
              <a:pPr/>
              <a:t>ג'/סיון/תשפ"ו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0E70FF2-D1E7-4E47-918B-98BFCA6C981A}" type="slidenum">
              <a:rPr lang="he-IL" smtClean="0"/>
              <a:pPr/>
              <a:t>‹#›</a:t>
            </a:fld>
            <a:endParaRPr lang="he-IL"/>
          </a:p>
        </p:txBody>
      </p:sp>
    </p:spTree>
    <p:extLst>
      <p:ext uri="{BB962C8B-B14F-4D97-AF65-F5344CB8AC3E}">
        <p14:creationId xmlns:p14="http://schemas.microsoft.com/office/powerpoint/2010/main" val="2729128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4CBE2CC-1840-499D-9A69-CCC9C8402AD6}" type="datetimeFigureOut">
              <a:rPr lang="he-IL" smtClean="0"/>
              <a:pPr/>
              <a:t>ג'/סיון/תשפ"ו</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0E70FF2-D1E7-4E47-918B-98BFCA6C981A}" type="slidenum">
              <a:rPr lang="he-IL" smtClean="0"/>
              <a:pPr/>
              <a:t>‹#›</a:t>
            </a:fld>
            <a:endParaRPr lang="he-IL"/>
          </a:p>
        </p:txBody>
      </p:sp>
    </p:spTree>
    <p:extLst>
      <p:ext uri="{BB962C8B-B14F-4D97-AF65-F5344CB8AC3E}">
        <p14:creationId xmlns:p14="http://schemas.microsoft.com/office/powerpoint/2010/main" val="3577597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gif"/></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3" Type="http://schemas.microsoft.com/office/2007/relationships/hdphoto" Target="../media/hdphoto9.wdp"/><Relationship Id="rId18" Type="http://schemas.openxmlformats.org/officeDocument/2006/relationships/image" Target="../media/image18.png"/><Relationship Id="rId26" Type="http://schemas.openxmlformats.org/officeDocument/2006/relationships/image" Target="../media/image22.png"/><Relationship Id="rId21" Type="http://schemas.microsoft.com/office/2007/relationships/hdphoto" Target="../media/hdphoto13.wdp"/><Relationship Id="rId34" Type="http://schemas.openxmlformats.org/officeDocument/2006/relationships/image" Target="../media/image26.png"/><Relationship Id="rId7" Type="http://schemas.microsoft.com/office/2007/relationships/hdphoto" Target="../media/hdphoto6.wdp"/><Relationship Id="rId12" Type="http://schemas.openxmlformats.org/officeDocument/2006/relationships/image" Target="../media/image15.png"/><Relationship Id="rId17" Type="http://schemas.microsoft.com/office/2007/relationships/hdphoto" Target="../media/hdphoto11.wdp"/><Relationship Id="rId25" Type="http://schemas.microsoft.com/office/2007/relationships/hdphoto" Target="../media/hdphoto15.wdp"/><Relationship Id="rId33" Type="http://schemas.microsoft.com/office/2007/relationships/hdphoto" Target="../media/hdphoto19.wdp"/><Relationship Id="rId2" Type="http://schemas.openxmlformats.org/officeDocument/2006/relationships/image" Target="../media/image10.png"/><Relationship Id="rId16" Type="http://schemas.openxmlformats.org/officeDocument/2006/relationships/image" Target="../media/image17.png"/><Relationship Id="rId20" Type="http://schemas.openxmlformats.org/officeDocument/2006/relationships/image" Target="../media/image19.png"/><Relationship Id="rId29" Type="http://schemas.microsoft.com/office/2007/relationships/hdphoto" Target="../media/hdphoto17.wdp"/><Relationship Id="rId1" Type="http://schemas.openxmlformats.org/officeDocument/2006/relationships/slideLayout" Target="../slideLayouts/slideLayout2.xml"/><Relationship Id="rId6" Type="http://schemas.openxmlformats.org/officeDocument/2006/relationships/image" Target="../media/image12.png"/><Relationship Id="rId11" Type="http://schemas.microsoft.com/office/2007/relationships/hdphoto" Target="../media/hdphoto8.wdp"/><Relationship Id="rId24" Type="http://schemas.openxmlformats.org/officeDocument/2006/relationships/image" Target="../media/image21.png"/><Relationship Id="rId32" Type="http://schemas.openxmlformats.org/officeDocument/2006/relationships/image" Target="../media/image25.png"/><Relationship Id="rId37" Type="http://schemas.microsoft.com/office/2007/relationships/hdphoto" Target="../media/hdphoto21.wdp"/><Relationship Id="rId5" Type="http://schemas.microsoft.com/office/2007/relationships/hdphoto" Target="../media/hdphoto5.wdp"/><Relationship Id="rId15" Type="http://schemas.microsoft.com/office/2007/relationships/hdphoto" Target="../media/hdphoto10.wdp"/><Relationship Id="rId23" Type="http://schemas.microsoft.com/office/2007/relationships/hdphoto" Target="../media/hdphoto14.wdp"/><Relationship Id="rId28" Type="http://schemas.openxmlformats.org/officeDocument/2006/relationships/image" Target="../media/image23.png"/><Relationship Id="rId36" Type="http://schemas.openxmlformats.org/officeDocument/2006/relationships/image" Target="../media/image27.png"/><Relationship Id="rId10" Type="http://schemas.openxmlformats.org/officeDocument/2006/relationships/image" Target="../media/image14.png"/><Relationship Id="rId19" Type="http://schemas.microsoft.com/office/2007/relationships/hdphoto" Target="../media/hdphoto12.wdp"/><Relationship Id="rId31" Type="http://schemas.microsoft.com/office/2007/relationships/hdphoto" Target="../media/hdphoto18.wdp"/><Relationship Id="rId4" Type="http://schemas.openxmlformats.org/officeDocument/2006/relationships/image" Target="../media/image11.png"/><Relationship Id="rId9" Type="http://schemas.microsoft.com/office/2007/relationships/hdphoto" Target="../media/hdphoto7.wdp"/><Relationship Id="rId14" Type="http://schemas.openxmlformats.org/officeDocument/2006/relationships/image" Target="../media/image16.png"/><Relationship Id="rId22" Type="http://schemas.openxmlformats.org/officeDocument/2006/relationships/image" Target="../media/image20.png"/><Relationship Id="rId27" Type="http://schemas.microsoft.com/office/2007/relationships/hdphoto" Target="../media/hdphoto16.wdp"/><Relationship Id="rId30" Type="http://schemas.openxmlformats.org/officeDocument/2006/relationships/image" Target="../media/image24.png"/><Relationship Id="rId35" Type="http://schemas.microsoft.com/office/2007/relationships/hdphoto" Target="../media/hdphoto20.wdp"/><Relationship Id="rId8" Type="http://schemas.openxmlformats.org/officeDocument/2006/relationships/image" Target="../media/image13.png"/><Relationship Id="rId3" Type="http://schemas.microsoft.com/office/2007/relationships/hdphoto" Target="../media/hdphoto4.wdp"/></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15.xml"/><Relationship Id="rId7" Type="http://schemas.microsoft.com/office/2007/relationships/hdphoto" Target="../media/hdphoto2.wdp"/><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gif"/></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gif"/></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20.xml"/><Relationship Id="rId7" Type="http://schemas.microsoft.com/office/2007/relationships/hdphoto" Target="../media/hdphoto2.wdp"/><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gif"/></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3.xml"/><Relationship Id="rId7" Type="http://schemas.microsoft.com/office/2007/relationships/hdphoto" Target="../media/hdphoto2.wdp"/><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3.wdp"/></Relationships>
</file>

<file path=ppt/slides/_rels/slide2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gif"/></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24.xml"/><Relationship Id="rId7" Type="http://schemas.microsoft.com/office/2007/relationships/hdphoto" Target="../media/hdphoto2.wdp"/><Relationship Id="rId2"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gif"/></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gif"/></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28.xml"/><Relationship Id="rId7" Type="http://schemas.microsoft.com/office/2007/relationships/hdphoto" Target="../media/hdphoto2.wdp"/><Relationship Id="rId2"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microsoft.com/office/2007/relationships/hdphoto" Target="../media/hdphoto3.wdp"/></Relationships>
</file>

<file path=ppt/slides/_rels/slide28.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gif"/></Relationships>
</file>

<file path=ppt/slides/_rels/slide2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gif"/></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 Target="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33.xml"/><Relationship Id="rId7" Type="http://schemas.microsoft.com/office/2007/relationships/hdphoto" Target="../media/hdphoto2.wdp"/><Relationship Id="rId2"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microsoft.com/office/2007/relationships/hdphoto" Target="../media/hdphoto3.wdp"/></Relationships>
</file>

<file path=ppt/slides/_rels/slide32.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gif"/></Relationships>
</file>

<file path=ppt/slides/_rels/slide33.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gif"/></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36.xml"/><Relationship Id="rId7" Type="http://schemas.microsoft.com/office/2007/relationships/hdphoto" Target="../media/hdphoto2.wdp"/><Relationship Id="rId2" Type="http://schemas.openxmlformats.org/officeDocument/2006/relationships/slide" Target="slide37.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microsoft.com/office/2007/relationships/hdphoto" Target="../media/hdphoto3.wdp"/></Relationships>
</file>

<file path=ppt/slides/_rels/slide36.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gif"/></Relationships>
</file>

<file path=ppt/slides/_rels/slide37.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gif"/></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41.xml"/><Relationship Id="rId7" Type="http://schemas.microsoft.com/office/2007/relationships/hdphoto" Target="../media/hdphoto2.wdp"/><Relationship Id="rId2" Type="http://schemas.openxmlformats.org/officeDocument/2006/relationships/slide" Target="slide40.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gif"/></Relationships>
</file>

<file path=ppt/slides/_rels/slide41.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gif"/></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44.xml"/><Relationship Id="rId7" Type="http://schemas.microsoft.com/office/2007/relationships/hdphoto" Target="../media/hdphoto2.wdp"/><Relationship Id="rId2" Type="http://schemas.openxmlformats.org/officeDocument/2006/relationships/slide" Target="slide45.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microsoft.com/office/2007/relationships/hdphoto" Target="../media/hdphoto3.wdp"/></Relationships>
</file>

<file path=ppt/slides/_rels/slide4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gif"/></Relationships>
</file>

<file path=ppt/slides/_rels/slide45.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gif"/></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7.xml"/><Relationship Id="rId7" Type="http://schemas.microsoft.com/office/2007/relationships/hdphoto" Target="../media/hdphoto2.wdp"/><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11.xml"/><Relationship Id="rId7" Type="http://schemas.microsoft.com/office/2007/relationships/hdphoto" Target="../media/hdphoto2.wdp"/><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BCC55ACC-A2F6-403C-A3A4-D59B3734D4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תמונה 3">
            <a:extLst>
              <a:ext uri="{FF2B5EF4-FFF2-40B4-BE49-F238E27FC236}">
                <a16:creationId xmlns:a16="http://schemas.microsoft.com/office/drawing/2014/main" id="{F54EEF7D-49DE-4ED0-9516-1715535A92E2}"/>
              </a:ext>
            </a:extLst>
          </p:cNvPr>
          <p:cNvPicPr>
            <a:picLocks noChangeAspect="1"/>
          </p:cNvPicPr>
          <p:nvPr/>
        </p:nvPicPr>
        <p:blipFill rotWithShape="1">
          <a:blip r:embed="rId2" cstate="print"/>
          <a:srcRect l="4011" r="28299" b="-2"/>
          <a:stretch/>
        </p:blipFill>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
        <p:nvSpPr>
          <p:cNvPr id="2" name="כותרת 1"/>
          <p:cNvSpPr>
            <a:spLocks noGrp="1"/>
          </p:cNvSpPr>
          <p:nvPr>
            <p:ph type="ctrTitle"/>
          </p:nvPr>
        </p:nvSpPr>
        <p:spPr>
          <a:xfrm>
            <a:off x="631252" y="539277"/>
            <a:ext cx="4962227" cy="3410553"/>
          </a:xfrm>
        </p:spPr>
        <p:txBody>
          <a:bodyPr anchor="t">
            <a:normAutofit/>
          </a:bodyPr>
          <a:lstStyle/>
          <a:p>
            <a:r>
              <a:rPr lang="he-IL"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Guttman Hatzvi" panose="02010401010101010101" pitchFamily="2" charset="-79"/>
                <a:cs typeface="Guttman Hatzvi" panose="02010401010101010101" pitchFamily="2" charset="-79"/>
              </a:rPr>
              <a:t>דיני קדימה בברכות</a:t>
            </a:r>
            <a:br>
              <a:rPr lang="he-IL"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Guttman Hatzvi" panose="02010401010101010101" pitchFamily="2" charset="-79"/>
                <a:cs typeface="Guttman Hatzvi" panose="02010401010101010101" pitchFamily="2" charset="-79"/>
              </a:rPr>
            </a:br>
            <a:r>
              <a:rPr lang="he-IL"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Guttman Hatzvi" panose="02010401010101010101" pitchFamily="2" charset="-79"/>
                <a:cs typeface="Guttman Hatzvi" panose="02010401010101010101" pitchFamily="2" charset="-79"/>
              </a:rPr>
              <a:t>מג"ע א"ש</a:t>
            </a:r>
          </a:p>
        </p:txBody>
      </p:sp>
      <p:sp>
        <p:nvSpPr>
          <p:cNvPr id="5" name="TextBox 4">
            <a:extLst>
              <a:ext uri="{FF2B5EF4-FFF2-40B4-BE49-F238E27FC236}">
                <a16:creationId xmlns:a16="http://schemas.microsoft.com/office/drawing/2014/main" id="{98A9336D-BCBB-4601-B6D2-D314E7C55F2F}"/>
              </a:ext>
            </a:extLst>
          </p:cNvPr>
          <p:cNvSpPr txBox="1"/>
          <p:nvPr/>
        </p:nvSpPr>
        <p:spPr>
          <a:xfrm>
            <a:off x="11084694" y="196332"/>
            <a:ext cx="952107" cy="400110"/>
          </a:xfrm>
          <a:prstGeom prst="rect">
            <a:avLst/>
          </a:prstGeom>
          <a:noFill/>
        </p:spPr>
        <p:txBody>
          <a:bodyPr wrap="square" rtlCol="1">
            <a:spAutoFit/>
          </a:bodyPr>
          <a:lstStyle/>
          <a:p>
            <a:r>
              <a:rPr lang="he-IL" sz="2000" b="1" dirty="0">
                <a:solidFill>
                  <a:schemeClr val="bg1"/>
                </a:solidFill>
              </a:rPr>
              <a:t>ב"ה</a:t>
            </a:r>
            <a:endParaRPr lang="he-IL" b="1" dirty="0">
              <a:solidFill>
                <a:schemeClr val="bg1"/>
              </a:solidFill>
            </a:endParaRPr>
          </a:p>
        </p:txBody>
      </p:sp>
      <p:pic>
        <p:nvPicPr>
          <p:cNvPr id="9" name="תמונה 8">
            <a:extLst>
              <a:ext uri="{FF2B5EF4-FFF2-40B4-BE49-F238E27FC236}">
                <a16:creationId xmlns:a16="http://schemas.microsoft.com/office/drawing/2014/main" id="{477F0350-0933-4ABB-BFE5-641514D928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228" y="3673325"/>
            <a:ext cx="4214858" cy="2984802"/>
          </a:xfrm>
          <a:prstGeom prst="rect">
            <a:avLst/>
          </a:prstGeom>
        </p:spPr>
      </p:pic>
    </p:spTree>
    <p:extLst>
      <p:ext uri="{BB962C8B-B14F-4D97-AF65-F5344CB8AC3E}">
        <p14:creationId xmlns:p14="http://schemas.microsoft.com/office/powerpoint/2010/main" val="31714732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72D225-89C4-408F-BC33-52BB4D599586}"/>
              </a:ext>
            </a:extLst>
          </p:cNvPr>
          <p:cNvSpPr>
            <a:spLocks noGrp="1"/>
          </p:cNvSpPr>
          <p:nvPr>
            <p:ph type="title"/>
          </p:nvPr>
        </p:nvSpPr>
        <p:spPr>
          <a:xfrm>
            <a:off x="745134" y="1061996"/>
            <a:ext cx="10701732" cy="1454961"/>
          </a:xfrm>
        </p:spPr>
        <p:txBody>
          <a:bodyPr>
            <a:noAutofit/>
          </a:bodyPr>
          <a:lstStyle/>
          <a:p>
            <a:pPr algn="ctr"/>
            <a:r>
              <a:rPr lang="he-IL" sz="12500" b="1" dirty="0">
                <a:ln w="6350">
                  <a:solidFill>
                    <a:schemeClr val="tx1"/>
                  </a:solidFill>
                </a:ln>
                <a:solidFill>
                  <a:srgbClr val="7030A0"/>
                </a:solidFill>
                <a:latin typeface="FbKapriza" panose="02020503050405020304" pitchFamily="18" charset="-79"/>
                <a:cs typeface="FbKapriza" panose="02020503050405020304" pitchFamily="18" charset="-79"/>
                <a:hlinkClick r:id="rId2" action="ppaction://hlinksldjump"/>
              </a:rPr>
              <a:t>הצלחת, כל הכבוד!</a:t>
            </a:r>
          </a:p>
        </p:txBody>
      </p:sp>
      <p:pic>
        <p:nvPicPr>
          <p:cNvPr id="1026" name="Picture 2" descr="×ª××¦××ª ×ª××× × ×¢×××¨ ××××">
            <a:hlinkClick r:id="rId3" action="ppaction://hlinksldjump"/>
            <a:extLst>
              <a:ext uri="{FF2B5EF4-FFF2-40B4-BE49-F238E27FC236}">
                <a16:creationId xmlns:a16="http://schemas.microsoft.com/office/drawing/2014/main" id="{4AA66FE3-87F8-45F3-AE7E-98F4A71E477B}"/>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0272" y="1268080"/>
            <a:ext cx="4247228" cy="3570777"/>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43647138-5FC9-45D3-8C38-59859BD2DF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61" y="-23302"/>
            <a:ext cx="2121830" cy="1502599"/>
          </a:xfrm>
          <a:prstGeom prst="rect">
            <a:avLst/>
          </a:prstGeom>
        </p:spPr>
      </p:pic>
      <p:sp>
        <p:nvSpPr>
          <p:cNvPr id="5" name="חץ: שמאלה 3">
            <a:hlinkClick r:id="rId3" action="ppaction://hlinksldjump"/>
            <a:extLst>
              <a:ext uri="{FF2B5EF4-FFF2-40B4-BE49-F238E27FC236}">
                <a16:creationId xmlns:a16="http://schemas.microsoft.com/office/drawing/2014/main" id="{5599C046-E033-4804-8538-EAB02AE5ED22}"/>
              </a:ext>
            </a:extLst>
          </p:cNvPr>
          <p:cNvSpPr/>
          <p:nvPr/>
        </p:nvSpPr>
        <p:spPr>
          <a:xfrm>
            <a:off x="3253816" y="4572000"/>
            <a:ext cx="6140600" cy="2064774"/>
          </a:xfrm>
          <a:prstGeom prst="leftArrow">
            <a:avLst/>
          </a:prstGeom>
          <a:solidFill>
            <a:srgbClr val="B57BB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000" b="1" dirty="0" smtClean="0">
                <a:solidFill>
                  <a:schemeClr val="tx1"/>
                </a:solidFill>
              </a:rPr>
              <a:t>למה אתם צודקים?</a:t>
            </a:r>
            <a:endParaRPr lang="he-IL" sz="4000" b="1" dirty="0">
              <a:solidFill>
                <a:schemeClr val="tx1"/>
              </a:solidFill>
            </a:endParaRPr>
          </a:p>
        </p:txBody>
      </p:sp>
    </p:spTree>
    <p:extLst>
      <p:ext uri="{BB962C8B-B14F-4D97-AF65-F5344CB8AC3E}">
        <p14:creationId xmlns:p14="http://schemas.microsoft.com/office/powerpoint/2010/main" val="11332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72D225-89C4-408F-BC33-52BB4D599586}"/>
              </a:ext>
            </a:extLst>
          </p:cNvPr>
          <p:cNvSpPr>
            <a:spLocks noGrp="1"/>
          </p:cNvSpPr>
          <p:nvPr>
            <p:ph type="title"/>
          </p:nvPr>
        </p:nvSpPr>
        <p:spPr>
          <a:xfrm>
            <a:off x="1018094" y="1061997"/>
            <a:ext cx="10428771" cy="1568082"/>
          </a:xfrm>
        </p:spPr>
        <p:txBody>
          <a:bodyPr>
            <a:normAutofit/>
          </a:bodyPr>
          <a:lstStyle/>
          <a:p>
            <a:pPr algn="ctr"/>
            <a:r>
              <a:rPr lang="he-IL" sz="9600" b="1" dirty="0">
                <a:ln w="6350">
                  <a:solidFill>
                    <a:schemeClr val="tx1"/>
                  </a:solidFill>
                </a:ln>
                <a:solidFill>
                  <a:srgbClr val="7030A0"/>
                </a:solidFill>
                <a:latin typeface="Guttman Hatzvi" panose="02010401010101010101" pitchFamily="2" charset="-79"/>
                <a:cs typeface="Guttman Hatzvi" panose="02010401010101010101" pitchFamily="2" charset="-79"/>
                <a:hlinkClick r:id="rId2" action="ppaction://hlinksldjump"/>
              </a:rPr>
              <a:t>נסו שנית!</a:t>
            </a:r>
          </a:p>
        </p:txBody>
      </p:sp>
      <p:pic>
        <p:nvPicPr>
          <p:cNvPr id="16386" name="Picture 2" descr="×ª××¦××ª ×ª××× × ×¢×××¨ ××××¨">
            <a:hlinkClick r:id="rId3" action="ppaction://hlinksldjump"/>
            <a:extLst>
              <a:ext uri="{FF2B5EF4-FFF2-40B4-BE49-F238E27FC236}">
                <a16:creationId xmlns:a16="http://schemas.microsoft.com/office/drawing/2014/main" id="{7A4C1CA3-7AB0-4DB9-8E84-1421DF9A1B47}"/>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5343" y="2780195"/>
            <a:ext cx="3661135" cy="3661135"/>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35F0BA48-6AD2-4F44-B717-65E4660DB0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61" y="-23302"/>
            <a:ext cx="2121830" cy="1502599"/>
          </a:xfrm>
          <a:prstGeom prst="rect">
            <a:avLst/>
          </a:prstGeom>
        </p:spPr>
      </p:pic>
    </p:spTree>
    <p:extLst>
      <p:ext uri="{BB962C8B-B14F-4D97-AF65-F5344CB8AC3E}">
        <p14:creationId xmlns:p14="http://schemas.microsoft.com/office/powerpoint/2010/main" val="280825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FAEA329-9E74-419E-8EE7-DAA619EC28C3}"/>
              </a:ext>
            </a:extLst>
          </p:cNvPr>
          <p:cNvSpPr>
            <a:spLocks noGrp="1"/>
          </p:cNvSpPr>
          <p:nvPr>
            <p:ph type="title"/>
          </p:nvPr>
        </p:nvSpPr>
        <p:spPr>
          <a:xfrm>
            <a:off x="838200" y="365125"/>
            <a:ext cx="10515600" cy="1325563"/>
          </a:xfrm>
        </p:spPr>
        <p:txBody>
          <a:bodyPr/>
          <a:lstStyle/>
          <a:p>
            <a:r>
              <a:rPr lang="he-IL" i="1" dirty="0"/>
              <a:t>תשובה</a:t>
            </a:r>
          </a:p>
        </p:txBody>
      </p:sp>
      <p:sp>
        <p:nvSpPr>
          <p:cNvPr id="3" name="מציין מיקום תוכן 2">
            <a:extLst>
              <a:ext uri="{FF2B5EF4-FFF2-40B4-BE49-F238E27FC236}">
                <a16:creationId xmlns:a16="http://schemas.microsoft.com/office/drawing/2014/main" id="{B515D618-EB5F-48D1-B31F-BC0EEE864DE6}"/>
              </a:ext>
            </a:extLst>
          </p:cNvPr>
          <p:cNvSpPr>
            <a:spLocks noGrp="1"/>
          </p:cNvSpPr>
          <p:nvPr>
            <p:ph idx="1"/>
          </p:nvPr>
        </p:nvSpPr>
        <p:spPr>
          <a:xfrm>
            <a:off x="899160" y="1856105"/>
            <a:ext cx="10515600" cy="4351338"/>
          </a:xfrm>
        </p:spPr>
        <p:txBody>
          <a:bodyPr>
            <a:normAutofit/>
          </a:bodyPr>
          <a:lstStyle/>
          <a:p>
            <a:r>
              <a:rPr lang="he-IL" sz="3200" dirty="0">
                <a:latin typeface="David" pitchFamily="34" charset="-79"/>
                <a:cs typeface="David" pitchFamily="34" charset="-79"/>
              </a:rPr>
              <a:t>כמובן שעל הביסלי שהרי ברכתו "מזונות".</a:t>
            </a:r>
          </a:p>
        </p:txBody>
      </p:sp>
      <p:pic>
        <p:nvPicPr>
          <p:cNvPr id="4" name="תמונה 3">
            <a:hlinkClick r:id="rId2" action="ppaction://hlinksldjump"/>
            <a:extLst>
              <a:ext uri="{FF2B5EF4-FFF2-40B4-BE49-F238E27FC236}">
                <a16:creationId xmlns:a16="http://schemas.microsoft.com/office/drawing/2014/main" id="{9068C6BA-F6BC-4AEF-8242-8EF9D0BECF31}"/>
              </a:ext>
            </a:extLst>
          </p:cNvPr>
          <p:cNvPicPr>
            <a:picLocks noChangeAspect="1"/>
          </p:cNvPicPr>
          <p:nvPr/>
        </p:nvPicPr>
        <p:blipFill>
          <a:blip r:embed="rId3" cstate="print"/>
          <a:stretch>
            <a:fillRect/>
          </a:stretch>
        </p:blipFill>
        <p:spPr>
          <a:xfrm>
            <a:off x="2466027" y="3238436"/>
            <a:ext cx="7090263" cy="2938527"/>
          </a:xfrm>
          <a:prstGeom prst="rect">
            <a:avLst/>
          </a:prstGeom>
        </p:spPr>
      </p:pic>
    </p:spTree>
    <p:extLst>
      <p:ext uri="{BB962C8B-B14F-4D97-AF65-F5344CB8AC3E}">
        <p14:creationId xmlns:p14="http://schemas.microsoft.com/office/powerpoint/2010/main" val="162715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6"/>
            <a:ext cx="10515600" cy="728384"/>
          </a:xfrm>
        </p:spPr>
        <p:txBody>
          <a:bodyPr>
            <a:noAutofit/>
          </a:bodyPr>
          <a:lstStyle/>
          <a:p>
            <a:r>
              <a:rPr lang="he-IL" sz="3200" dirty="0"/>
              <a:t/>
            </a:r>
            <a:br>
              <a:rPr lang="he-IL" sz="3200" dirty="0"/>
            </a:br>
            <a:r>
              <a:rPr lang="he-IL" sz="3200" dirty="0"/>
              <a:t>2 .סדרו </a:t>
            </a:r>
            <a:r>
              <a:rPr lang="he-IL" sz="3200" dirty="0" smtClean="0"/>
              <a:t>את המאכלים </a:t>
            </a:r>
            <a:r>
              <a:rPr lang="he-IL" sz="3200" dirty="0"/>
              <a:t>לפי סדר </a:t>
            </a:r>
            <a:r>
              <a:rPr lang="he-IL" sz="3200" dirty="0" err="1"/>
              <a:t>המג"ע</a:t>
            </a:r>
            <a:r>
              <a:rPr lang="he-IL" sz="3200" dirty="0"/>
              <a:t> </a:t>
            </a:r>
            <a:r>
              <a:rPr lang="he-IL" sz="3200" dirty="0" smtClean="0"/>
              <a:t>א"ש- בדקו אם צדקתם. בלחיצה על המספר בצלחת – ייכנסו אליה כל המאכלים המתאימים לה לו .</a:t>
            </a:r>
            <a:r>
              <a:rPr lang="he-IL" sz="3200" dirty="0"/>
              <a:t/>
            </a:r>
            <a:br>
              <a:rPr lang="he-IL" sz="3200" dirty="0"/>
            </a:br>
            <a:endParaRPr lang="he-IL" sz="3200" dirty="0"/>
          </a:p>
        </p:txBody>
      </p:sp>
      <p:sp>
        <p:nvSpPr>
          <p:cNvPr id="4" name="אליפסה 3">
            <a:extLst>
              <a:ext uri="{FF2B5EF4-FFF2-40B4-BE49-F238E27FC236}">
                <a16:creationId xmlns:a16="http://schemas.microsoft.com/office/drawing/2014/main" id="{B66B65A1-F49F-4AF9-BE16-9B00E23264AC}"/>
              </a:ext>
            </a:extLst>
          </p:cNvPr>
          <p:cNvSpPr/>
          <p:nvPr/>
        </p:nvSpPr>
        <p:spPr>
          <a:xfrm>
            <a:off x="9672858" y="1154167"/>
            <a:ext cx="1976121" cy="2044327"/>
          </a:xfrm>
          <a:prstGeom prst="ellipse">
            <a:avLst/>
          </a:prstGeom>
          <a:effectLst>
            <a:softEdge rad="571500"/>
          </a:effectLst>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rtlCol="1" anchor="ctr"/>
          <a:lstStyle/>
          <a:p>
            <a:pPr algn="ctr"/>
            <a:endParaRPr lang="he-IL" dirty="0"/>
          </a:p>
        </p:txBody>
      </p:sp>
      <p:sp>
        <p:nvSpPr>
          <p:cNvPr id="7" name="אליפסה 6">
            <a:extLst>
              <a:ext uri="{FF2B5EF4-FFF2-40B4-BE49-F238E27FC236}">
                <a16:creationId xmlns:a16="http://schemas.microsoft.com/office/drawing/2014/main" id="{6B95C011-51F6-4CD8-94AB-2E310144ADD6}"/>
              </a:ext>
            </a:extLst>
          </p:cNvPr>
          <p:cNvSpPr/>
          <p:nvPr/>
        </p:nvSpPr>
        <p:spPr>
          <a:xfrm>
            <a:off x="7609133" y="1171015"/>
            <a:ext cx="1976121" cy="2044327"/>
          </a:xfrm>
          <a:prstGeom prst="ellipse">
            <a:avLst/>
          </a:prstGeom>
          <a:effectLst>
            <a:softEdge rad="571500"/>
          </a:effectLst>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rtlCol="1" anchor="ctr"/>
          <a:lstStyle/>
          <a:p>
            <a:pPr algn="ctr"/>
            <a:endParaRPr lang="he-IL"/>
          </a:p>
        </p:txBody>
      </p:sp>
      <p:sp>
        <p:nvSpPr>
          <p:cNvPr id="8" name="אליפסה 7">
            <a:extLst>
              <a:ext uri="{FF2B5EF4-FFF2-40B4-BE49-F238E27FC236}">
                <a16:creationId xmlns:a16="http://schemas.microsoft.com/office/drawing/2014/main" id="{68834617-68CA-4CC0-9DB0-81AC0CAED6CD}"/>
              </a:ext>
            </a:extLst>
          </p:cNvPr>
          <p:cNvSpPr/>
          <p:nvPr/>
        </p:nvSpPr>
        <p:spPr>
          <a:xfrm>
            <a:off x="5545408" y="1171015"/>
            <a:ext cx="1976121" cy="2044327"/>
          </a:xfrm>
          <a:prstGeom prst="ellipse">
            <a:avLst/>
          </a:prstGeom>
          <a:effectLst>
            <a:softEdge rad="571500"/>
          </a:effectLst>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rtlCol="1" anchor="ctr"/>
          <a:lstStyle/>
          <a:p>
            <a:pPr algn="ctr"/>
            <a:endParaRPr lang="he-IL"/>
          </a:p>
        </p:txBody>
      </p:sp>
      <p:sp>
        <p:nvSpPr>
          <p:cNvPr id="9" name="אליפסה 8">
            <a:extLst>
              <a:ext uri="{FF2B5EF4-FFF2-40B4-BE49-F238E27FC236}">
                <a16:creationId xmlns:a16="http://schemas.microsoft.com/office/drawing/2014/main" id="{EBBFD2DF-FC8D-4018-AC06-E0150C7F971D}"/>
              </a:ext>
            </a:extLst>
          </p:cNvPr>
          <p:cNvSpPr/>
          <p:nvPr/>
        </p:nvSpPr>
        <p:spPr>
          <a:xfrm>
            <a:off x="3456108" y="1219397"/>
            <a:ext cx="1976121" cy="2044327"/>
          </a:xfrm>
          <a:prstGeom prst="ellipse">
            <a:avLst/>
          </a:prstGeom>
          <a:effectLst>
            <a:softEdge rad="571500"/>
          </a:effectLst>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rtlCol="1" anchor="ctr"/>
          <a:lstStyle/>
          <a:p>
            <a:pPr algn="ctr"/>
            <a:endParaRPr lang="he-IL"/>
          </a:p>
        </p:txBody>
      </p:sp>
      <p:sp>
        <p:nvSpPr>
          <p:cNvPr id="10" name="אליפסה 9">
            <a:extLst>
              <a:ext uri="{FF2B5EF4-FFF2-40B4-BE49-F238E27FC236}">
                <a16:creationId xmlns:a16="http://schemas.microsoft.com/office/drawing/2014/main" id="{4FD7DFFE-7D0E-4CD2-963A-C4F0C0218283}"/>
              </a:ext>
            </a:extLst>
          </p:cNvPr>
          <p:cNvSpPr/>
          <p:nvPr/>
        </p:nvSpPr>
        <p:spPr>
          <a:xfrm>
            <a:off x="1422399" y="1171015"/>
            <a:ext cx="1976121" cy="2044327"/>
          </a:xfrm>
          <a:prstGeom prst="ellipse">
            <a:avLst/>
          </a:prstGeom>
          <a:effectLst>
            <a:softEdge rad="571500"/>
          </a:effectLst>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rtlCol="1" anchor="ctr"/>
          <a:lstStyle/>
          <a:p>
            <a:pPr algn="ctr"/>
            <a:endParaRPr lang="he-IL"/>
          </a:p>
        </p:txBody>
      </p:sp>
      <p:pic>
        <p:nvPicPr>
          <p:cNvPr id="5" name="תמונה 4">
            <a:extLst>
              <a:ext uri="{FF2B5EF4-FFF2-40B4-BE49-F238E27FC236}">
                <a16:creationId xmlns:a16="http://schemas.microsoft.com/office/drawing/2014/main" id="{52E597E2-10C7-43FA-A8A5-B0D54BD95925}"/>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9032" b="89032" l="1852" r="98765">
                        <a14:foregroundMark x1="54938" y1="46452" x2="99074" y2="64516"/>
                        <a14:foregroundMark x1="46914" y1="27742" x2="58951" y2="27742"/>
                        <a14:foregroundMark x1="46914" y1="47742" x2="1852" y2="50968"/>
                      </a14:backgroundRemoval>
                    </a14:imgEffect>
                  </a14:imgLayer>
                </a14:imgProps>
              </a:ext>
            </a:extLst>
          </a:blip>
          <a:stretch>
            <a:fillRect/>
          </a:stretch>
        </p:blipFill>
        <p:spPr>
          <a:xfrm>
            <a:off x="4538403" y="3270217"/>
            <a:ext cx="1892877" cy="905543"/>
          </a:xfrm>
          <a:prstGeom prst="rect">
            <a:avLst/>
          </a:prstGeom>
        </p:spPr>
      </p:pic>
      <p:pic>
        <p:nvPicPr>
          <p:cNvPr id="19" name="Picture 18" descr="http://t2.gstatic.com/images?q=tbn:ANd9GcTF46l8DylLEJ83yMhtp7K2H-XD1d9TnBN5SxD2ymsUWmIYZKvqLDmcqoE"/>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Lst>
          </a:blip>
          <a:srcRect/>
          <a:stretch>
            <a:fillRect/>
          </a:stretch>
        </p:blipFill>
        <p:spPr bwMode="auto">
          <a:xfrm>
            <a:off x="292106" y="3583672"/>
            <a:ext cx="1704334" cy="1610895"/>
          </a:xfrm>
          <a:prstGeom prst="rect">
            <a:avLst/>
          </a:prstGeom>
          <a:noFill/>
        </p:spPr>
      </p:pic>
      <p:pic>
        <p:nvPicPr>
          <p:cNvPr id="20" name="Picture 8" descr="http://t0.gstatic.com/images?q=tbn:ANd9GcTPNsSqg_HFZmibTKqJD6ritvmQBHLKp3fmgYa_y8Kk7ajkipabNBBqJsE"/>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Lst>
          </a:blip>
          <a:srcRect/>
          <a:stretch>
            <a:fillRect/>
          </a:stretch>
        </p:blipFill>
        <p:spPr bwMode="auto">
          <a:xfrm>
            <a:off x="8970049" y="3509292"/>
            <a:ext cx="1697951" cy="993783"/>
          </a:xfrm>
          <a:prstGeom prst="rect">
            <a:avLst/>
          </a:prstGeom>
          <a:noFill/>
        </p:spPr>
      </p:pic>
      <p:pic>
        <p:nvPicPr>
          <p:cNvPr id="21" name="Picture 4" descr="http://t0.gstatic.com/images?q=tbn:ANd9GcR1NYJrhCfyVMh9LuSNHj40NxMZxo8mG0STskvzPoddkZLidwZR-tRpkBU"/>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9231" b="100000" l="0" r="93269">
                        <a14:foregroundMark x1="63462" y1="25000" x2="35577" y2="58654"/>
                        <a14:foregroundMark x1="29808" y1="25000" x2="43269" y2="38462"/>
                        <a14:foregroundMark x1="76923" y1="20192" x2="77885" y2="75962"/>
                        <a14:foregroundMark x1="78846" y1="20192" x2="85577" y2="8654"/>
                        <a14:foregroundMark x1="21154" y1="65385" x2="51923" y2="38462"/>
                        <a14:foregroundMark x1="30769" y1="58654" x2="65385" y2="69231"/>
                        <a14:foregroundMark x1="34615" y1="63462" x2="75962" y2="62500"/>
                        <a14:foregroundMark x1="30769" y1="20192" x2="9615" y2="35577"/>
                        <a14:foregroundMark x1="19231" y1="67308" x2="80769" y2="70192"/>
                        <a14:foregroundMark x1="91346" y1="28846" x2="89423" y2="70192"/>
                        <a14:foregroundMark x1="75962" y1="60577" x2="93269" y2="76923"/>
                        <a14:foregroundMark x1="80769" y1="75962" x2="25962" y2="83654"/>
                      </a14:backgroundRemoval>
                    </a14:imgEffect>
                  </a14:imgLayer>
                </a14:imgProps>
              </a:ext>
            </a:extLst>
          </a:blip>
          <a:srcRect/>
          <a:stretch>
            <a:fillRect/>
          </a:stretch>
        </p:blipFill>
        <p:spPr bwMode="auto">
          <a:xfrm>
            <a:off x="10119752" y="4795508"/>
            <a:ext cx="1188328" cy="873771"/>
          </a:xfrm>
          <a:prstGeom prst="rect">
            <a:avLst/>
          </a:prstGeom>
          <a:noFill/>
        </p:spPr>
      </p:pic>
      <p:pic>
        <p:nvPicPr>
          <p:cNvPr id="23" name="Picture 2" descr="http://t3.gstatic.com/images?q=tbn:ANd9GcQ84pW-AvHLRgFG9XiBXfnUX-PzPrIdkwBy40eKPD-GjVe4YOI8cCTMCnvl"/>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7333" l="3623" r="98551"/>
                    </a14:imgEffect>
                  </a14:imgLayer>
                </a14:imgProps>
              </a:ext>
            </a:extLst>
          </a:blip>
          <a:srcRect/>
          <a:stretch>
            <a:fillRect/>
          </a:stretch>
        </p:blipFill>
        <p:spPr bwMode="auto">
          <a:xfrm>
            <a:off x="5545408" y="5310638"/>
            <a:ext cx="1628028" cy="1606885"/>
          </a:xfrm>
          <a:prstGeom prst="rect">
            <a:avLst/>
          </a:prstGeom>
          <a:noFill/>
        </p:spPr>
      </p:pic>
      <p:pic>
        <p:nvPicPr>
          <p:cNvPr id="24" name="Picture 6" descr="http://t3.gstatic.com/images?q=tbn:ANd9GcQcxNmGLaVgpB4Fl5fV6W5qbS-IncDmkeDxJX6ysDUWc4U0Rw4tkmKRdSc"/>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2326" b="100000" l="9600" r="95200"/>
                    </a14:imgEffect>
                  </a14:imgLayer>
                </a14:imgProps>
              </a:ext>
            </a:extLst>
          </a:blip>
          <a:srcRect/>
          <a:stretch>
            <a:fillRect/>
          </a:stretch>
        </p:blipFill>
        <p:spPr bwMode="auto">
          <a:xfrm>
            <a:off x="2191045" y="5514977"/>
            <a:ext cx="1499800" cy="1243166"/>
          </a:xfrm>
          <a:prstGeom prst="rect">
            <a:avLst/>
          </a:prstGeom>
          <a:noFill/>
        </p:spPr>
      </p:pic>
      <p:pic>
        <p:nvPicPr>
          <p:cNvPr id="25" name="Picture 4" descr="http://t3.gstatic.com/images?q=tbn:ANd9GcQYHLZpMQfmngfXZMVS4KPRuZn-W0OFeTu2q1Fh6HYZKbwP8eyDRGRozQ"/>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3448" b="91379" l="862" r="96552"/>
                    </a14:imgEffect>
                  </a14:imgLayer>
                </a14:imgProps>
              </a:ext>
            </a:extLst>
          </a:blip>
          <a:srcRect/>
          <a:stretch>
            <a:fillRect/>
          </a:stretch>
        </p:blipFill>
        <p:spPr bwMode="auto">
          <a:xfrm>
            <a:off x="4946198" y="5135880"/>
            <a:ext cx="1349702" cy="1349703"/>
          </a:xfrm>
          <a:prstGeom prst="rect">
            <a:avLst/>
          </a:prstGeom>
          <a:noFill/>
        </p:spPr>
      </p:pic>
      <p:pic>
        <p:nvPicPr>
          <p:cNvPr id="26" name="Picture 2" descr="http://t3.gstatic.com/images?q=tbn:ANd9GcSfN9JR4spbSij_eXgciz4bbmJivzemTina5juEivJTWw8KFcuNOsv9f1w"/>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10000" b="90000" l="10000" r="90000"/>
                    </a14:imgEffect>
                  </a14:imgLayer>
                </a14:imgProps>
              </a:ext>
            </a:extLst>
          </a:blip>
          <a:srcRect/>
          <a:stretch>
            <a:fillRect/>
          </a:stretch>
        </p:blipFill>
        <p:spPr bwMode="auto">
          <a:xfrm>
            <a:off x="232019" y="1586856"/>
            <a:ext cx="1200541" cy="1690714"/>
          </a:xfrm>
          <a:prstGeom prst="rect">
            <a:avLst/>
          </a:prstGeom>
          <a:noFill/>
        </p:spPr>
      </p:pic>
      <p:pic>
        <p:nvPicPr>
          <p:cNvPr id="27" name="Picture 8" descr="http://t1.gstatic.com/images?q=tbn:ANd9GcRPdUT65DkB1ym0UDrABkqa-jzloLw14wv_av3Y4HWFHrdCPdSJQPPrDw"/>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9677" b="89516" l="2151" r="89247"/>
                    </a14:imgEffect>
                  </a14:imgLayer>
                </a14:imgProps>
              </a:ext>
            </a:extLst>
          </a:blip>
          <a:srcRect/>
          <a:stretch>
            <a:fillRect/>
          </a:stretch>
        </p:blipFill>
        <p:spPr bwMode="auto">
          <a:xfrm>
            <a:off x="10713916" y="3286925"/>
            <a:ext cx="1112520" cy="1467785"/>
          </a:xfrm>
          <a:prstGeom prst="rect">
            <a:avLst/>
          </a:prstGeom>
          <a:noFill/>
        </p:spPr>
      </p:pic>
      <p:pic>
        <p:nvPicPr>
          <p:cNvPr id="28" name="Picture 10" descr="http://t0.gstatic.com/images?q=tbn:ANd9GcSsrVdX8kw0HNK5IZwhA7UHZwMz8AfJo3zL62r_yrX8bE4nzHISIpPLHg"/>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10000" b="90000" l="10000" r="90000"/>
                    </a14:imgEffect>
                  </a14:imgLayer>
                </a14:imgProps>
              </a:ext>
            </a:extLst>
          </a:blip>
          <a:srcRect/>
          <a:stretch>
            <a:fillRect/>
          </a:stretch>
        </p:blipFill>
        <p:spPr bwMode="auto">
          <a:xfrm>
            <a:off x="6164651" y="3946434"/>
            <a:ext cx="1516309" cy="1303742"/>
          </a:xfrm>
          <a:prstGeom prst="rect">
            <a:avLst/>
          </a:prstGeom>
          <a:noFill/>
        </p:spPr>
      </p:pic>
      <p:pic>
        <p:nvPicPr>
          <p:cNvPr id="29" name="Picture 12" descr="http://t0.gstatic.com/images?q=tbn:ANd9GcT1wRJablTP59iibKlCKoG_kv_d0OZEyoLWIKbVGXHieIJhdat916shQlxo"/>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0" b="98000" l="6667" r="92667"/>
                    </a14:imgEffect>
                  </a14:imgLayer>
                </a14:imgProps>
              </a:ext>
            </a:extLst>
          </a:blip>
          <a:srcRect/>
          <a:stretch>
            <a:fillRect/>
          </a:stretch>
        </p:blipFill>
        <p:spPr bwMode="auto">
          <a:xfrm>
            <a:off x="10838502" y="5669279"/>
            <a:ext cx="1353498" cy="934563"/>
          </a:xfrm>
          <a:prstGeom prst="rect">
            <a:avLst/>
          </a:prstGeom>
          <a:noFill/>
        </p:spPr>
      </p:pic>
      <p:pic>
        <p:nvPicPr>
          <p:cNvPr id="30" name="Picture 4" descr="http://t1.gstatic.com/images?q=tbn:ANd9GcQTjvYfJYrycy1FuttplFGuAiZmLxTwn8gnSQVWc18fIVZN4CkeCCo_z-pI"/>
          <p:cNvPicPr>
            <a:picLocks noChangeAspect="1" noChangeArrowheads="1"/>
          </p:cNvPicPr>
          <p:nvPr/>
        </p:nvPicPr>
        <p:blipFill>
          <a:blip r:embed="rId24" cstate="print">
            <a:extLst>
              <a:ext uri="{BEBA8EAE-BF5A-486C-A8C5-ECC9F3942E4B}">
                <a14:imgProps xmlns:a14="http://schemas.microsoft.com/office/drawing/2010/main">
                  <a14:imgLayer r:embed="rId25">
                    <a14:imgEffect>
                      <a14:backgroundRemoval t="9396" b="89933" l="671" r="99329">
                        <a14:foregroundMark x1="69128" y1="28859" x2="99329" y2="56376"/>
                        <a14:foregroundMark x1="65101" y1="24832" x2="91275" y2="34899"/>
                      </a14:backgroundRemoval>
                    </a14:imgEffect>
                  </a14:imgLayer>
                </a14:imgProps>
              </a:ext>
            </a:extLst>
          </a:blip>
          <a:srcRect/>
          <a:stretch>
            <a:fillRect/>
          </a:stretch>
        </p:blipFill>
        <p:spPr bwMode="auto">
          <a:xfrm>
            <a:off x="8684198" y="5257208"/>
            <a:ext cx="1463033" cy="1520971"/>
          </a:xfrm>
          <a:prstGeom prst="rect">
            <a:avLst/>
          </a:prstGeom>
          <a:noFill/>
        </p:spPr>
      </p:pic>
      <p:pic>
        <p:nvPicPr>
          <p:cNvPr id="31" name="Picture 2" descr="http://t1.gstatic.com/images?q=tbn:ANd9GcRjtcdNSCEuPN6JviAIUILz4HjMhSObmSrHSZaxN1QMDzHswKEmvmd7AqrHJg"/>
          <p:cNvPicPr>
            <a:picLocks noChangeAspect="1" noChangeArrowheads="1"/>
          </p:cNvPicPr>
          <p:nvPr/>
        </p:nvPicPr>
        <p:blipFill>
          <a:blip r:embed="rId26" cstate="print">
            <a:extLst>
              <a:ext uri="{BEBA8EAE-BF5A-486C-A8C5-ECC9F3942E4B}">
                <a14:imgProps xmlns:a14="http://schemas.microsoft.com/office/drawing/2010/main">
                  <a14:imgLayer r:embed="rId27">
                    <a14:imgEffect>
                      <a14:backgroundRemoval t="9396" b="89933" l="0" r="96644">
                        <a14:foregroundMark x1="20134" y1="32886" x2="0" y2="34228"/>
                        <a14:foregroundMark x1="75168" y1="51678" x2="96644" y2="40268"/>
                      </a14:backgroundRemoval>
                    </a14:imgEffect>
                  </a14:imgLayer>
                </a14:imgProps>
              </a:ext>
            </a:extLst>
          </a:blip>
          <a:srcRect/>
          <a:stretch>
            <a:fillRect/>
          </a:stretch>
        </p:blipFill>
        <p:spPr bwMode="auto">
          <a:xfrm>
            <a:off x="3552024" y="4294152"/>
            <a:ext cx="975149" cy="1302792"/>
          </a:xfrm>
          <a:prstGeom prst="rect">
            <a:avLst/>
          </a:prstGeom>
          <a:noFill/>
        </p:spPr>
      </p:pic>
      <p:pic>
        <p:nvPicPr>
          <p:cNvPr id="32" name="Picture 6" descr="http://t3.gstatic.com/images?q=tbn:ANd9GcTumKJKMYkNny9jpKY6AN4BvviNftAjQ2Pqlp23x0g63PtecuevRT0lVg"/>
          <p:cNvPicPr>
            <a:picLocks noChangeAspect="1" noChangeArrowheads="1"/>
          </p:cNvPicPr>
          <p:nvPr/>
        </p:nvPicPr>
        <p:blipFill>
          <a:blip r:embed="rId28" cstate="print">
            <a:extLst>
              <a:ext uri="{BEBA8EAE-BF5A-486C-A8C5-ECC9F3942E4B}">
                <a14:imgProps xmlns:a14="http://schemas.microsoft.com/office/drawing/2010/main">
                  <a14:imgLayer r:embed="rId29">
                    <a14:imgEffect>
                      <a14:backgroundRemoval t="8861" b="89873" l="0" r="89565">
                        <a14:foregroundMark x1="26957" y1="15190" x2="12174" y2="59494"/>
                        <a14:foregroundMark x1="31304" y1="31646" x2="70435" y2="75949"/>
                        <a14:foregroundMark x1="55652" y1="27848" x2="21739" y2="73418"/>
                        <a14:foregroundMark x1="33043" y1="22785" x2="8696" y2="59494"/>
                      </a14:backgroundRemoval>
                    </a14:imgEffect>
                  </a14:imgLayer>
                </a14:imgProps>
              </a:ext>
            </a:extLst>
          </a:blip>
          <a:srcRect/>
          <a:stretch>
            <a:fillRect/>
          </a:stretch>
        </p:blipFill>
        <p:spPr bwMode="auto">
          <a:xfrm>
            <a:off x="8012872" y="4040046"/>
            <a:ext cx="1009208" cy="1095834"/>
          </a:xfrm>
          <a:prstGeom prst="rect">
            <a:avLst/>
          </a:prstGeom>
          <a:noFill/>
        </p:spPr>
      </p:pic>
      <p:pic>
        <p:nvPicPr>
          <p:cNvPr id="33" name="Picture 8" descr="http://t1.gstatic.com/images?q=tbn:ANd9GcTClsgxq67j8PQXMOOVh0IzUq5CD-nClqwTlkIdbcQwouD0L-fnNAiWm0mp"/>
          <p:cNvPicPr>
            <a:picLocks noChangeAspect="1" noChangeArrowheads="1"/>
          </p:cNvPicPr>
          <p:nvPr/>
        </p:nvPicPr>
        <p:blipFill>
          <a:blip r:embed="rId30" cstate="print">
            <a:extLst>
              <a:ext uri="{BEBA8EAE-BF5A-486C-A8C5-ECC9F3942E4B}">
                <a14:imgProps xmlns:a14="http://schemas.microsoft.com/office/drawing/2010/main">
                  <a14:imgLayer r:embed="rId31">
                    <a14:imgEffect>
                      <a14:backgroundRemoval t="2381" b="89683" l="1333" r="98667">
                        <a14:foregroundMark x1="35333" y1="64286" x2="76000" y2="89683"/>
                        <a14:foregroundMark x1="94667" y1="61905" x2="98667" y2="55556"/>
                        <a14:foregroundMark x1="15333" y1="23810" x2="8000" y2="2381"/>
                        <a14:foregroundMark x1="8000" y1="13492" x2="1333" y2="25397"/>
                      </a14:backgroundRemoval>
                    </a14:imgEffect>
                  </a14:imgLayer>
                </a14:imgProps>
              </a:ext>
            </a:extLst>
          </a:blip>
          <a:srcRect/>
          <a:stretch>
            <a:fillRect/>
          </a:stretch>
        </p:blipFill>
        <p:spPr bwMode="auto">
          <a:xfrm>
            <a:off x="4640354" y="4271975"/>
            <a:ext cx="1478381" cy="945942"/>
          </a:xfrm>
          <a:prstGeom prst="rect">
            <a:avLst/>
          </a:prstGeom>
          <a:noFill/>
        </p:spPr>
      </p:pic>
      <p:pic>
        <p:nvPicPr>
          <p:cNvPr id="34" name="Picture 2" descr="http://t1.gstatic.com/images?q=tbn:ANd9GcSFSAuvp4Zl0BKShfRPkxHeC-Pbbr3IqfXg3Zne8yc_Izs8vneDwsba_xM"/>
          <p:cNvPicPr>
            <a:picLocks noChangeAspect="1" noChangeArrowheads="1"/>
          </p:cNvPicPr>
          <p:nvPr/>
        </p:nvPicPr>
        <p:blipFill>
          <a:blip r:embed="rId32" cstate="print">
            <a:extLst>
              <a:ext uri="{BEBA8EAE-BF5A-486C-A8C5-ECC9F3942E4B}">
                <a14:imgProps xmlns:a14="http://schemas.microsoft.com/office/drawing/2010/main">
                  <a14:imgLayer r:embed="rId33">
                    <a14:imgEffect>
                      <a14:backgroundRemoval t="10000" b="90000" l="10000" r="90000"/>
                    </a14:imgEffect>
                  </a14:imgLayer>
                </a14:imgProps>
              </a:ext>
            </a:extLst>
          </a:blip>
          <a:srcRect/>
          <a:stretch>
            <a:fillRect/>
          </a:stretch>
        </p:blipFill>
        <p:spPr bwMode="auto">
          <a:xfrm>
            <a:off x="7027520" y="3031595"/>
            <a:ext cx="1217320" cy="1016419"/>
          </a:xfrm>
          <a:prstGeom prst="rect">
            <a:avLst/>
          </a:prstGeom>
          <a:noFill/>
        </p:spPr>
      </p:pic>
      <p:pic>
        <p:nvPicPr>
          <p:cNvPr id="36" name="Picture 10" descr="http://t2.gstatic.com/images?q=tbn:ANd9GcSdHqTzVCSaGFWtCE6GGd2vmHGG2-2hgB0CDe3RUY1r15kcAyzxDwRR_mou"/>
          <p:cNvPicPr>
            <a:picLocks noChangeAspect="1" noChangeArrowheads="1"/>
          </p:cNvPicPr>
          <p:nvPr/>
        </p:nvPicPr>
        <p:blipFill>
          <a:blip r:embed="rId34" cstate="print">
            <a:extLst>
              <a:ext uri="{BEBA8EAE-BF5A-486C-A8C5-ECC9F3942E4B}">
                <a14:imgProps xmlns:a14="http://schemas.microsoft.com/office/drawing/2010/main">
                  <a14:imgLayer r:embed="rId35">
                    <a14:imgEffect>
                      <a14:backgroundRemoval t="0" b="98980" l="0" r="100000">
                        <a14:foregroundMark x1="30822" y1="25510" x2="98630" y2="83673"/>
                        <a14:foregroundMark x1="17808" y1="37755" x2="78767" y2="98980"/>
                        <a14:foregroundMark x1="27397" y1="38776" x2="17808" y2="0"/>
                        <a14:foregroundMark x1="0" y1="5102" x2="3425" y2="55102"/>
                        <a14:foregroundMark x1="6849" y1="63265" x2="29452" y2="90816"/>
                        <a14:foregroundMark x1="63699" y1="17347" x2="98630" y2="44898"/>
                      </a14:backgroundRemoval>
                    </a14:imgEffect>
                  </a14:imgLayer>
                </a14:imgProps>
              </a:ext>
            </a:extLst>
          </a:blip>
          <a:srcRect/>
          <a:stretch>
            <a:fillRect/>
          </a:stretch>
        </p:blipFill>
        <p:spPr bwMode="auto">
          <a:xfrm>
            <a:off x="2149584" y="3413598"/>
            <a:ext cx="1295400" cy="1214437"/>
          </a:xfrm>
          <a:prstGeom prst="rect">
            <a:avLst/>
          </a:prstGeom>
          <a:noFill/>
        </p:spPr>
      </p:pic>
      <p:pic>
        <p:nvPicPr>
          <p:cNvPr id="37" name="Picture 8" descr="http://t3.gstatic.com/images?q=tbn:ANd9GcSAxp7SaSVzj7jc7kU-02Co-_5T6WyE4aSaDOS2iOwQgn8bqDoi-lt0ivdg"/>
          <p:cNvPicPr>
            <a:picLocks noChangeAspect="1" noChangeArrowheads="1"/>
          </p:cNvPicPr>
          <p:nvPr/>
        </p:nvPicPr>
        <p:blipFill>
          <a:blip r:embed="rId36" cstate="print">
            <a:extLst>
              <a:ext uri="{BEBA8EAE-BF5A-486C-A8C5-ECC9F3942E4B}">
                <a14:imgProps xmlns:a14="http://schemas.microsoft.com/office/drawing/2010/main">
                  <a14:imgLayer r:embed="rId37">
                    <a14:imgEffect>
                      <a14:backgroundRemoval t="0" b="97842" l="0" r="89209">
                        <a14:foregroundMark x1="68345" y1="77698" x2="76259" y2="66906"/>
                        <a14:foregroundMark x1="70504" y1="79856" x2="80576" y2="98561"/>
                        <a14:foregroundMark x1="45324" y1="10791" x2="44604" y2="46043"/>
                        <a14:foregroundMark x1="35971" y1="23022" x2="0" y2="56835"/>
                      </a14:backgroundRemoval>
                    </a14:imgEffect>
                  </a14:imgLayer>
                </a14:imgProps>
              </a:ext>
            </a:extLst>
          </a:blip>
          <a:srcRect/>
          <a:stretch>
            <a:fillRect/>
          </a:stretch>
        </p:blipFill>
        <p:spPr bwMode="auto">
          <a:xfrm>
            <a:off x="327648" y="5349240"/>
            <a:ext cx="1740367" cy="1168729"/>
          </a:xfrm>
          <a:prstGeom prst="rect">
            <a:avLst/>
          </a:prstGeom>
          <a:noFill/>
        </p:spPr>
      </p:pic>
      <p:sp>
        <p:nvSpPr>
          <p:cNvPr id="6" name="TextBox 5"/>
          <p:cNvSpPr txBox="1"/>
          <p:nvPr/>
        </p:nvSpPr>
        <p:spPr>
          <a:xfrm>
            <a:off x="10374105" y="1546124"/>
            <a:ext cx="587789" cy="1107996"/>
          </a:xfrm>
          <a:prstGeom prst="rect">
            <a:avLst/>
          </a:prstGeom>
          <a:noFill/>
        </p:spPr>
        <p:txBody>
          <a:bodyPr wrap="square" rtlCol="1">
            <a:spAutoFit/>
          </a:bodyPr>
          <a:lstStyle/>
          <a:p>
            <a:r>
              <a:rPr lang="he-IL" sz="6600" dirty="0"/>
              <a:t>1</a:t>
            </a:r>
            <a:endParaRPr lang="he-IL" sz="8800" dirty="0"/>
          </a:p>
        </p:txBody>
      </p:sp>
      <p:sp>
        <p:nvSpPr>
          <p:cNvPr id="35" name="TextBox 34"/>
          <p:cNvSpPr txBox="1"/>
          <p:nvPr/>
        </p:nvSpPr>
        <p:spPr>
          <a:xfrm>
            <a:off x="8223581" y="1511247"/>
            <a:ext cx="587789" cy="1107996"/>
          </a:xfrm>
          <a:prstGeom prst="rect">
            <a:avLst/>
          </a:prstGeom>
          <a:noFill/>
        </p:spPr>
        <p:txBody>
          <a:bodyPr wrap="square" rtlCol="1">
            <a:spAutoFit/>
          </a:bodyPr>
          <a:lstStyle/>
          <a:p>
            <a:r>
              <a:rPr lang="he-IL" sz="6600" dirty="0" smtClean="0"/>
              <a:t>2</a:t>
            </a:r>
            <a:endParaRPr lang="he-IL" sz="8800" dirty="0"/>
          </a:p>
        </p:txBody>
      </p:sp>
      <p:sp>
        <p:nvSpPr>
          <p:cNvPr id="38" name="TextBox 37"/>
          <p:cNvSpPr txBox="1"/>
          <p:nvPr/>
        </p:nvSpPr>
        <p:spPr>
          <a:xfrm>
            <a:off x="6208999" y="1495210"/>
            <a:ext cx="587789" cy="1107996"/>
          </a:xfrm>
          <a:prstGeom prst="rect">
            <a:avLst/>
          </a:prstGeom>
          <a:noFill/>
        </p:spPr>
        <p:txBody>
          <a:bodyPr wrap="square" rtlCol="1">
            <a:spAutoFit/>
          </a:bodyPr>
          <a:lstStyle/>
          <a:p>
            <a:r>
              <a:rPr lang="he-IL" sz="6600" dirty="0" smtClean="0"/>
              <a:t>3</a:t>
            </a:r>
            <a:endParaRPr lang="he-IL" sz="8800" dirty="0"/>
          </a:p>
        </p:txBody>
      </p:sp>
      <p:sp>
        <p:nvSpPr>
          <p:cNvPr id="39" name="TextBox 38"/>
          <p:cNvSpPr txBox="1"/>
          <p:nvPr/>
        </p:nvSpPr>
        <p:spPr>
          <a:xfrm>
            <a:off x="4145235" y="1535218"/>
            <a:ext cx="587789" cy="1107996"/>
          </a:xfrm>
          <a:prstGeom prst="rect">
            <a:avLst/>
          </a:prstGeom>
          <a:noFill/>
        </p:spPr>
        <p:txBody>
          <a:bodyPr wrap="square" rtlCol="1">
            <a:spAutoFit/>
          </a:bodyPr>
          <a:lstStyle/>
          <a:p>
            <a:r>
              <a:rPr lang="he-IL" sz="6600" dirty="0" smtClean="0"/>
              <a:t>4</a:t>
            </a:r>
            <a:endParaRPr lang="he-IL" sz="8800" dirty="0"/>
          </a:p>
        </p:txBody>
      </p:sp>
      <p:sp>
        <p:nvSpPr>
          <p:cNvPr id="40" name="TextBox 39"/>
          <p:cNvSpPr txBox="1"/>
          <p:nvPr/>
        </p:nvSpPr>
        <p:spPr>
          <a:xfrm>
            <a:off x="2061399" y="1627865"/>
            <a:ext cx="587789" cy="1107996"/>
          </a:xfrm>
          <a:prstGeom prst="rect">
            <a:avLst/>
          </a:prstGeom>
          <a:noFill/>
        </p:spPr>
        <p:txBody>
          <a:bodyPr wrap="square" rtlCol="1">
            <a:spAutoFit/>
          </a:bodyPr>
          <a:lstStyle/>
          <a:p>
            <a:r>
              <a:rPr lang="he-IL" sz="6600" dirty="0" smtClean="0"/>
              <a:t>5</a:t>
            </a:r>
            <a:endParaRPr lang="he-IL" sz="8800" dirty="0"/>
          </a:p>
        </p:txBody>
      </p:sp>
    </p:spTree>
    <p:extLst>
      <p:ext uri="{BB962C8B-B14F-4D97-AF65-F5344CB8AC3E}">
        <p14:creationId xmlns:p14="http://schemas.microsoft.com/office/powerpoint/2010/main" val="222241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2695 0.07639 L 0.10377 -0.2162 " pathEditMode="relative" rAng="0" ptsTypes="AA">
                                      <p:cBhvr>
                                        <p:cTn id="6" dur="2000" fill="hold"/>
                                        <p:tgtEl>
                                          <p:spTgt spid="20"/>
                                        </p:tgtEl>
                                        <p:attrNameLst>
                                          <p:attrName>ppt_x</p:attrName>
                                          <p:attrName>ppt_y</p:attrName>
                                        </p:attrNameLst>
                                      </p:cBhvr>
                                      <p:rCtr x="3841" y="-1463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95833E-6 -2.96296E-6 L -0.00261 -0.41574 " pathEditMode="relative" rAng="0" ptsTypes="AA">
                                      <p:cBhvr>
                                        <p:cTn id="10" dur="2000" fill="hold"/>
                                        <p:tgtEl>
                                          <p:spTgt spid="21"/>
                                        </p:tgtEl>
                                        <p:attrNameLst>
                                          <p:attrName>ppt_x</p:attrName>
                                          <p:attrName>ppt_y</p:attrName>
                                        </p:attrNameLst>
                                      </p:cBhvr>
                                      <p:rCtr x="-130" y="-20787"/>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08333E-7 -4.81481E-6 L 0.75703 -0.3037 " pathEditMode="relative" rAng="0" ptsTypes="AA">
                                      <p:cBhvr>
                                        <p:cTn id="14" dur="2000" fill="hold"/>
                                        <p:tgtEl>
                                          <p:spTgt spid="19"/>
                                        </p:tgtEl>
                                        <p:attrNameLst>
                                          <p:attrName>ppt_x</p:attrName>
                                          <p:attrName>ppt_y</p:attrName>
                                        </p:attrNameLst>
                                      </p:cBhvr>
                                      <p:rCtr x="37852" y="-15185"/>
                                    </p:animMotion>
                                  </p:childTnLst>
                                </p:cTn>
                              </p:par>
                            </p:childTnLst>
                          </p:cTn>
                        </p:par>
                      </p:childTnLst>
                    </p:cTn>
                  </p:par>
                </p:childTnLst>
              </p:cTn>
              <p:nextCondLst>
                <p:cond evt="onClick" delay="0">
                  <p:tgtEl>
                    <p:spTgt spid="6"/>
                  </p:tgtEl>
                </p:cond>
              </p:nextCondLst>
            </p:seq>
            <p:seq concurrent="1" nextAc="seek">
              <p:cTn id="15" restart="whenNotActive" fill="hold" evtFilter="cancelBubble" nodeType="interactiveSeq">
                <p:stCondLst>
                  <p:cond evt="onClick" delay="0">
                    <p:tgtEl>
                      <p:spTgt spid="38"/>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1.04167E-6 -2.59259E-6 L -0.41511 -0.29352 " pathEditMode="relative" rAng="0" ptsTypes="AA">
                                      <p:cBhvr>
                                        <p:cTn id="19" dur="2000" fill="hold"/>
                                        <p:tgtEl>
                                          <p:spTgt spid="27"/>
                                        </p:tgtEl>
                                        <p:attrNameLst>
                                          <p:attrName>ppt_x</p:attrName>
                                          <p:attrName>ppt_y</p:attrName>
                                        </p:attrNameLst>
                                      </p:cBhvr>
                                      <p:rCtr x="-20755" y="-14676"/>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1.04167E-6 4.07407E-6 L -0.38815 -0.58125 " pathEditMode="relative" rAng="0" ptsTypes="AA">
                                      <p:cBhvr>
                                        <p:cTn id="23" dur="2000" fill="hold"/>
                                        <p:tgtEl>
                                          <p:spTgt spid="29"/>
                                        </p:tgtEl>
                                        <p:attrNameLst>
                                          <p:attrName>ppt_x</p:attrName>
                                          <p:attrName>ppt_y</p:attrName>
                                        </p:attrNameLst>
                                      </p:cBhvr>
                                      <p:rCtr x="-19414" y="-29074"/>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1.66667E-6 -3.7037E-7 L -0.03034 -0.37755 " pathEditMode="relative" rAng="0" ptsTypes="AA">
                                      <p:cBhvr>
                                        <p:cTn id="27" dur="2000" fill="hold"/>
                                        <p:tgtEl>
                                          <p:spTgt spid="28"/>
                                        </p:tgtEl>
                                        <p:attrNameLst>
                                          <p:attrName>ppt_x</p:attrName>
                                          <p:attrName>ppt_y</p:attrName>
                                        </p:attrNameLst>
                                      </p:cBhvr>
                                      <p:rCtr x="-1523" y="-18889"/>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2.29167E-6 -2.22222E-6 L 0.07239 -0.53379 " pathEditMode="relative" rAng="0" ptsTypes="AA">
                                      <p:cBhvr>
                                        <p:cTn id="31" dur="2000" fill="hold"/>
                                        <p:tgtEl>
                                          <p:spTgt spid="25"/>
                                        </p:tgtEl>
                                        <p:attrNameLst>
                                          <p:attrName>ppt_x</p:attrName>
                                          <p:attrName>ppt_y</p:attrName>
                                        </p:attrNameLst>
                                      </p:cBhvr>
                                      <p:rCtr x="3620" y="-26690"/>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4.16667E-6 4.07407E-6 L 0.27734 -0.59514 " pathEditMode="relative" rAng="0" ptsTypes="AA">
                                      <p:cBhvr>
                                        <p:cTn id="35" dur="2000" fill="hold"/>
                                        <p:tgtEl>
                                          <p:spTgt spid="24"/>
                                        </p:tgtEl>
                                        <p:attrNameLst>
                                          <p:attrName>ppt_x</p:attrName>
                                          <p:attrName>ppt_y</p:attrName>
                                        </p:attrNameLst>
                                      </p:cBhvr>
                                      <p:rCtr x="13867" y="-29769"/>
                                    </p:animMotion>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8.33333E-7 3.7037E-7 L 0.47708 -0.06921 " pathEditMode="relative" rAng="0" ptsTypes="AA">
                                      <p:cBhvr>
                                        <p:cTn id="39" dur="2000" fill="hold"/>
                                        <p:tgtEl>
                                          <p:spTgt spid="26"/>
                                        </p:tgtEl>
                                        <p:attrNameLst>
                                          <p:attrName>ppt_x</p:attrName>
                                          <p:attrName>ppt_y</p:attrName>
                                        </p:attrNameLst>
                                      </p:cBhvr>
                                      <p:rCtr x="23854" y="-3472"/>
                                    </p:animMotion>
                                  </p:childTnLst>
                                </p:cTn>
                              </p:par>
                            </p:childTnLst>
                          </p:cTn>
                        </p:par>
                      </p:childTnLst>
                    </p:cTn>
                  </p:par>
                </p:childTnLst>
              </p:cTn>
              <p:nextCondLst>
                <p:cond evt="onClick" delay="0">
                  <p:tgtEl>
                    <p:spTgt spid="38"/>
                  </p:tgtEl>
                </p:cond>
              </p:nextCondLst>
            </p:seq>
            <p:seq concurrent="1" nextAc="seek">
              <p:cTn id="40" restart="whenNotActive" fill="hold" evtFilter="cancelBubble" nodeType="interactiveSeq">
                <p:stCondLst>
                  <p:cond evt="onClick" delay="0">
                    <p:tgtEl>
                      <p:spTgt spid="39"/>
                    </p:tgtEl>
                  </p:cond>
                </p:stCondLst>
                <p:endSync evt="end" delay="0">
                  <p:rtn val="all"/>
                </p:endSync>
                <p:childTnLst>
                  <p:par>
                    <p:cTn id="41" fill="hold">
                      <p:stCondLst>
                        <p:cond delay="0"/>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2.08333E-6 -3.7037E-6 L -0.26523 -0.21412 " pathEditMode="relative" rAng="0" ptsTypes="AA">
                                      <p:cBhvr>
                                        <p:cTn id="44" dur="2000" fill="hold"/>
                                        <p:tgtEl>
                                          <p:spTgt spid="34"/>
                                        </p:tgtEl>
                                        <p:attrNameLst>
                                          <p:attrName>ppt_x</p:attrName>
                                          <p:attrName>ppt_y</p:attrName>
                                        </p:attrNameLst>
                                      </p:cBhvr>
                                      <p:rCtr x="-13268" y="-10718"/>
                                    </p:animMotion>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2.29167E-6 -1.48148E-6 L -0.3375 -0.35926 " pathEditMode="relative" rAng="0" ptsTypes="AA">
                                      <p:cBhvr>
                                        <p:cTn id="48" dur="2000" fill="hold"/>
                                        <p:tgtEl>
                                          <p:spTgt spid="32"/>
                                        </p:tgtEl>
                                        <p:attrNameLst>
                                          <p:attrName>ppt_x</p:attrName>
                                          <p:attrName>ppt_y</p:attrName>
                                        </p:attrNameLst>
                                      </p:cBhvr>
                                      <p:rCtr x="-16875" y="-17963"/>
                                    </p:animMotion>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4.375E-6 3.7037E-6 L -0.41615 -0.56412 " pathEditMode="relative" rAng="0" ptsTypes="AA">
                                      <p:cBhvr>
                                        <p:cTn id="52" dur="2000" fill="hold"/>
                                        <p:tgtEl>
                                          <p:spTgt spid="30"/>
                                        </p:tgtEl>
                                        <p:attrNameLst>
                                          <p:attrName>ppt_x</p:attrName>
                                          <p:attrName>ppt_y</p:attrName>
                                        </p:attrNameLst>
                                      </p:cBhvr>
                                      <p:rCtr x="-20807" y="-28218"/>
                                    </p:animMotion>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4.16667E-6 1.85185E-6 L -0.05795 -0.3669 " pathEditMode="relative" rAng="0" ptsTypes="AA">
                                      <p:cBhvr>
                                        <p:cTn id="56" dur="2000" fill="hold"/>
                                        <p:tgtEl>
                                          <p:spTgt spid="33"/>
                                        </p:tgtEl>
                                        <p:attrNameLst>
                                          <p:attrName>ppt_x</p:attrName>
                                          <p:attrName>ppt_y</p:attrName>
                                        </p:attrNameLst>
                                      </p:cBhvr>
                                      <p:rCtr x="-2904" y="-18356"/>
                                    </p:animMotion>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nodeType="clickEffect">
                                  <p:stCondLst>
                                    <p:cond delay="0"/>
                                  </p:stCondLst>
                                  <p:childTnLst>
                                    <p:animMotion origin="layout" path="M 5.55112E-17 -4.81481E-6 L 0.03919 -0.41134 " pathEditMode="relative" rAng="0" ptsTypes="AA">
                                      <p:cBhvr>
                                        <p:cTn id="60" dur="2000" fill="hold"/>
                                        <p:tgtEl>
                                          <p:spTgt spid="31"/>
                                        </p:tgtEl>
                                        <p:attrNameLst>
                                          <p:attrName>ppt_x</p:attrName>
                                          <p:attrName>ppt_y</p:attrName>
                                        </p:attrNameLst>
                                      </p:cBhvr>
                                      <p:rCtr x="1953" y="-20579"/>
                                    </p:animMotion>
                                  </p:childTnLst>
                                </p:cTn>
                              </p:par>
                            </p:childTnLst>
                          </p:cTn>
                        </p:par>
                      </p:childTnLst>
                    </p:cTn>
                  </p:par>
                </p:childTnLst>
              </p:cTn>
              <p:nextCondLst>
                <p:cond evt="onClick" delay="0">
                  <p:tgtEl>
                    <p:spTgt spid="39"/>
                  </p:tgtEl>
                </p:cond>
              </p:nextCondLst>
            </p:seq>
            <p:seq concurrent="1" nextAc="seek">
              <p:cTn id="61" restart="whenNotActive" fill="hold" evtFilter="cancelBubble" nodeType="interactiveSeq">
                <p:stCondLst>
                  <p:cond evt="onClick" delay="0">
                    <p:tgtEl>
                      <p:spTgt spid="40"/>
                    </p:tgtEl>
                  </p:cond>
                </p:stCondLst>
                <p:endSync evt="end" delay="0">
                  <p:rtn val="all"/>
                </p:endSync>
                <p:childTnLst>
                  <p:par>
                    <p:cTn id="62" fill="hold">
                      <p:stCondLst>
                        <p:cond delay="0"/>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2.91667E-6 -1.11111E-6 L -0.03347 -0.29722 " pathEditMode="relative" rAng="0" ptsTypes="AA">
                                      <p:cBhvr>
                                        <p:cTn id="65" dur="2000" fill="hold"/>
                                        <p:tgtEl>
                                          <p:spTgt spid="36"/>
                                        </p:tgtEl>
                                        <p:attrNameLst>
                                          <p:attrName>ppt_x</p:attrName>
                                          <p:attrName>ppt_y</p:attrName>
                                        </p:attrNameLst>
                                      </p:cBhvr>
                                      <p:rCtr x="-1680" y="-14861"/>
                                    </p:animMotion>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nodeType="clickEffect">
                                  <p:stCondLst>
                                    <p:cond delay="0"/>
                                  </p:stCondLst>
                                  <p:childTnLst>
                                    <p:animMotion origin="layout" path="M 2.91667E-6 2.22222E-6 L 0.10299 -0.60417 " pathEditMode="relative" rAng="0" ptsTypes="AA">
                                      <p:cBhvr>
                                        <p:cTn id="69" dur="2000" fill="hold"/>
                                        <p:tgtEl>
                                          <p:spTgt spid="37"/>
                                        </p:tgtEl>
                                        <p:attrNameLst>
                                          <p:attrName>ppt_x</p:attrName>
                                          <p:attrName>ppt_y</p:attrName>
                                        </p:attrNameLst>
                                      </p:cBhvr>
                                      <p:rCtr x="5143" y="-30208"/>
                                    </p:animMotion>
                                  </p:childTnLst>
                                </p:cTn>
                              </p:par>
                            </p:childTnLst>
                          </p:cTn>
                        </p:par>
                      </p:childTnLst>
                    </p:cTn>
                  </p:par>
                  <p:par>
                    <p:cTn id="70" fill="hold">
                      <p:stCondLst>
                        <p:cond delay="indefinite"/>
                      </p:stCondLst>
                      <p:childTnLst>
                        <p:par>
                          <p:cTn id="71" fill="hold">
                            <p:stCondLst>
                              <p:cond delay="0"/>
                            </p:stCondLst>
                            <p:childTnLst>
                              <p:par>
                                <p:cTn id="72" presetID="42" presetClass="path" presetSubtype="0" accel="50000" decel="50000" fill="hold" nodeType="clickEffect">
                                  <p:stCondLst>
                                    <p:cond delay="0"/>
                                  </p:stCondLst>
                                  <p:childTnLst>
                                    <p:animMotion origin="layout" path="M 2.08333E-7 -4.07407E-6 L -0.25391 -0.25092 " pathEditMode="relative" rAng="0" ptsTypes="AA">
                                      <p:cBhvr>
                                        <p:cTn id="73" dur="2000" fill="hold"/>
                                        <p:tgtEl>
                                          <p:spTgt spid="5"/>
                                        </p:tgtEl>
                                        <p:attrNameLst>
                                          <p:attrName>ppt_x</p:attrName>
                                          <p:attrName>ppt_y</p:attrName>
                                        </p:attrNameLst>
                                      </p:cBhvr>
                                      <p:rCtr x="-12695" y="-12546"/>
                                    </p:animMotion>
                                  </p:childTnLst>
                                </p:cTn>
                              </p:par>
                            </p:childTnLst>
                          </p:cTn>
                        </p:par>
                      </p:childTnLst>
                    </p:cTn>
                  </p:par>
                </p:childTnLst>
              </p:cTn>
              <p:nextCondLst>
                <p:cond evt="onClick" delay="0">
                  <p:tgtEl>
                    <p:spTgt spid="40"/>
                  </p:tgtEl>
                </p:cond>
              </p:nextCondLst>
            </p:seq>
            <p:seq concurrent="1" nextAc="seek">
              <p:cTn id="74" restart="whenNotActive" fill="hold" evtFilter="cancelBubble" nodeType="interactiveSeq">
                <p:stCondLst>
                  <p:cond evt="onClick" delay="0">
                    <p:tgtEl>
                      <p:spTgt spid="35"/>
                    </p:tgtEl>
                  </p:cond>
                </p:stCondLst>
                <p:endSync evt="end" delay="0">
                  <p:rtn val="all"/>
                </p:endSync>
                <p:childTnLst>
                  <p:par>
                    <p:cTn id="75" fill="hold">
                      <p:stCondLst>
                        <p:cond delay="0"/>
                      </p:stCondLst>
                      <p:childTnLst>
                        <p:par>
                          <p:cTn id="76" fill="hold">
                            <p:stCondLst>
                              <p:cond delay="0"/>
                            </p:stCondLst>
                            <p:childTnLst>
                              <p:par>
                                <p:cTn id="77" presetID="42" presetClass="path" presetSubtype="0" accel="50000" decel="50000" fill="hold" nodeType="clickEffect">
                                  <p:stCondLst>
                                    <p:cond delay="0"/>
                                  </p:stCondLst>
                                  <p:childTnLst>
                                    <p:animMotion origin="layout" path="M 0.03334 4.81481E-6 L 0.1629 -0.56667 " pathEditMode="relative" rAng="0" ptsTypes="AA">
                                      <p:cBhvr>
                                        <p:cTn id="78" dur="2000" fill="hold"/>
                                        <p:tgtEl>
                                          <p:spTgt spid="23"/>
                                        </p:tgtEl>
                                        <p:attrNameLst>
                                          <p:attrName>ppt_x</p:attrName>
                                          <p:attrName>ppt_y</p:attrName>
                                        </p:attrNameLst>
                                      </p:cBhvr>
                                      <p:rCtr x="6471" y="-28333"/>
                                    </p:animMotion>
                                  </p:childTnLst>
                                </p:cTn>
                              </p:par>
                            </p:childTnLst>
                          </p:cTn>
                        </p:par>
                      </p:childTnLst>
                    </p:cTn>
                  </p:par>
                </p:childTnLst>
              </p:cTn>
              <p:nextCondLst>
                <p:cond evt="onClick" delay="0">
                  <p:tgtEl>
                    <p:spTgt spid="3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a:r>
              <a:rPr lang="he-IL" sz="3200" dirty="0">
                <a:latin typeface="Fb Kanuba" panose="02020503050405020304" pitchFamily="18" charset="-79"/>
                <a:cs typeface="Fb Kanuba" panose="02020503050405020304" pitchFamily="18" charset="-79"/>
              </a:rPr>
              <a:t/>
            </a:r>
            <a:br>
              <a:rPr lang="he-IL" sz="3200" dirty="0">
                <a:latin typeface="Fb Kanuba" panose="02020503050405020304" pitchFamily="18" charset="-79"/>
                <a:cs typeface="Fb Kanuba" panose="02020503050405020304" pitchFamily="18" charset="-79"/>
              </a:rPr>
            </a:br>
            <a:r>
              <a:rPr lang="he-IL" sz="3200" dirty="0">
                <a:latin typeface="Fb Kanuba" panose="02020503050405020304" pitchFamily="18" charset="-79"/>
                <a:cs typeface="Fb Kanuba" panose="02020503050405020304" pitchFamily="18" charset="-79"/>
              </a:rPr>
              <a:t>בסעודת 7 ברכות של בן דודי, אמר דוד מנחם שיש לברך קודם על היין ורק אח"כ ליטול ידיים ללחם. </a:t>
            </a:r>
            <a:br>
              <a:rPr lang="he-IL" sz="3200" dirty="0">
                <a:latin typeface="Fb Kanuba" panose="02020503050405020304" pitchFamily="18" charset="-79"/>
                <a:cs typeface="Fb Kanuba" panose="02020503050405020304" pitchFamily="18" charset="-79"/>
              </a:rPr>
            </a:br>
            <a:r>
              <a:rPr lang="he-IL" sz="3200" dirty="0">
                <a:latin typeface="Fb Kanuba" panose="02020503050405020304" pitchFamily="18" charset="-79"/>
                <a:cs typeface="Fb Kanuba" panose="02020503050405020304" pitchFamily="18" charset="-79"/>
              </a:rPr>
              <a:t>התעורר ויכוח הלכתי....   האם הוא צודק?</a:t>
            </a:r>
            <a:br>
              <a:rPr lang="he-IL" sz="3200" dirty="0">
                <a:latin typeface="Fb Kanuba" panose="02020503050405020304" pitchFamily="18" charset="-79"/>
                <a:cs typeface="Fb Kanuba" panose="02020503050405020304" pitchFamily="18" charset="-79"/>
              </a:rPr>
            </a:br>
            <a:endParaRPr lang="he-IL" sz="3200" b="1" dirty="0">
              <a:latin typeface="Fb Kanuba" panose="02020503050405020304" pitchFamily="18" charset="-79"/>
              <a:cs typeface="Fb Kanuba" panose="02020503050405020304" pitchFamily="18" charset="-79"/>
            </a:endParaRPr>
          </a:p>
        </p:txBody>
      </p:sp>
      <p:sp>
        <p:nvSpPr>
          <p:cNvPr id="4" name="מלבן: פינות מעוגלות 3">
            <a:hlinkClick r:id="rId2" action="ppaction://hlinksldjump"/>
            <a:extLst>
              <a:ext uri="{FF2B5EF4-FFF2-40B4-BE49-F238E27FC236}">
                <a16:creationId xmlns:a16="http://schemas.microsoft.com/office/drawing/2014/main" id="{5B50F17D-16A2-4933-BF25-F35834453D02}"/>
              </a:ext>
            </a:extLst>
          </p:cNvPr>
          <p:cNvSpPr/>
          <p:nvPr/>
        </p:nvSpPr>
        <p:spPr>
          <a:xfrm>
            <a:off x="7965721" y="2818614"/>
            <a:ext cx="3148481" cy="3358349"/>
          </a:xfrm>
          <a:prstGeom prst="roundRect">
            <a:avLst/>
          </a:prstGeom>
          <a:solidFill>
            <a:srgbClr val="B57BB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lnSpc>
                <a:spcPct val="90000"/>
              </a:lnSpc>
              <a:spcBef>
                <a:spcPts val="1000"/>
              </a:spcBef>
            </a:pPr>
            <a:r>
              <a:rPr lang="he-IL" sz="3200" dirty="0">
                <a:solidFill>
                  <a:prstClr val="black"/>
                </a:solidFill>
                <a:latin typeface="Lucida Sans Unicode" panose="020B0602030504020204" pitchFamily="34" charset="0"/>
                <a:cs typeface="Lucida Sans Unicode" panose="020B0602030504020204" pitchFamily="34" charset="0"/>
              </a:rPr>
              <a:t>מנחם צודק –מברכים קודם על היין.</a:t>
            </a:r>
          </a:p>
        </p:txBody>
      </p:sp>
      <p:sp>
        <p:nvSpPr>
          <p:cNvPr id="5" name="מלבן: פינות מעוגלות 4">
            <a:hlinkClick r:id="rId2" action="ppaction://hlinksldjump"/>
            <a:extLst>
              <a:ext uri="{FF2B5EF4-FFF2-40B4-BE49-F238E27FC236}">
                <a16:creationId xmlns:a16="http://schemas.microsoft.com/office/drawing/2014/main" id="{266B1E79-5EC4-4AA7-8C3A-5600FFDF7C6B}"/>
              </a:ext>
            </a:extLst>
          </p:cNvPr>
          <p:cNvSpPr/>
          <p:nvPr/>
        </p:nvSpPr>
        <p:spPr>
          <a:xfrm>
            <a:off x="1007883" y="2818614"/>
            <a:ext cx="3148481" cy="3358350"/>
          </a:xfrm>
          <a:prstGeom prst="roundRect">
            <a:avLst/>
          </a:prstGeom>
          <a:solidFill>
            <a:schemeClr val="accent6">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lnSpc>
                <a:spcPct val="90000"/>
              </a:lnSpc>
              <a:spcBef>
                <a:spcPts val="1000"/>
              </a:spcBef>
            </a:pPr>
            <a:r>
              <a:rPr lang="he-IL" sz="2800" dirty="0">
                <a:solidFill>
                  <a:prstClr val="black"/>
                </a:solidFill>
                <a:latin typeface="Lucida Sans Unicode" panose="020B0602030504020204" pitchFamily="34" charset="0"/>
                <a:cs typeface="Lucida Sans Unicode" panose="020B0602030504020204" pitchFamily="34" charset="0"/>
              </a:rPr>
              <a:t>זה לא משנה- כל אחד יברך קודם על מה שירצה. </a:t>
            </a:r>
          </a:p>
        </p:txBody>
      </p:sp>
      <p:sp>
        <p:nvSpPr>
          <p:cNvPr id="6" name="מלבן: פינות מעוגלות 5">
            <a:hlinkClick r:id="rId3" action="ppaction://hlinksldjump"/>
            <a:extLst>
              <a:ext uri="{FF2B5EF4-FFF2-40B4-BE49-F238E27FC236}">
                <a16:creationId xmlns:a16="http://schemas.microsoft.com/office/drawing/2014/main" id="{0DF37080-606C-4E06-8FC4-F8401469BF10}"/>
              </a:ext>
            </a:extLst>
          </p:cNvPr>
          <p:cNvSpPr/>
          <p:nvPr/>
        </p:nvSpPr>
        <p:spPr>
          <a:xfrm>
            <a:off x="4360683" y="2818614"/>
            <a:ext cx="3148481" cy="3358349"/>
          </a:xfrm>
          <a:prstGeom prst="roundRect">
            <a:avLst/>
          </a:prstGeom>
          <a:solidFill>
            <a:schemeClr val="accent5">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lnSpc>
                <a:spcPct val="90000"/>
              </a:lnSpc>
              <a:spcBef>
                <a:spcPts val="1000"/>
              </a:spcBef>
            </a:pPr>
            <a:r>
              <a:rPr lang="he-IL" sz="2800" dirty="0">
                <a:solidFill>
                  <a:prstClr val="black"/>
                </a:solidFill>
                <a:latin typeface="Lucida Sans Unicode" panose="020B0602030504020204" pitchFamily="34" charset="0"/>
                <a:cs typeface="Lucida Sans Unicode" panose="020B0602030504020204" pitchFamily="34" charset="0"/>
              </a:rPr>
              <a:t>ברכת "המוציא" קודמת ולכן יש ליטול </a:t>
            </a:r>
            <a:r>
              <a:rPr lang="he-IL" sz="2800" dirty="0">
                <a:solidFill>
                  <a:prstClr val="black"/>
                </a:solidFill>
                <a:latin typeface="Lucida Sans Unicode" panose="020B0602030504020204" pitchFamily="34" charset="0"/>
                <a:cs typeface="Lucida Sans Unicode" panose="020B0602030504020204" pitchFamily="34" charset="0"/>
                <a:hlinkClick r:id="" action="ppaction://noaction"/>
              </a:rPr>
              <a:t> </a:t>
            </a:r>
            <a:r>
              <a:rPr lang="he-IL" sz="2800" dirty="0">
                <a:solidFill>
                  <a:prstClr val="black"/>
                </a:solidFill>
                <a:latin typeface="Lucida Sans Unicode" panose="020B0602030504020204" pitchFamily="34" charset="0"/>
                <a:cs typeface="Lucida Sans Unicode" panose="020B0602030504020204" pitchFamily="34" charset="0"/>
              </a:rPr>
              <a:t>ידיים לברך ולאכול </a:t>
            </a:r>
            <a:r>
              <a:rPr lang="he-IL" sz="2800" dirty="0" smtClean="0">
                <a:solidFill>
                  <a:prstClr val="black"/>
                </a:solidFill>
                <a:latin typeface="Lucida Sans Unicode" panose="020B0602030504020204" pitchFamily="34" charset="0"/>
                <a:cs typeface="Lucida Sans Unicode" panose="020B0602030504020204" pitchFamily="34" charset="0"/>
              </a:rPr>
              <a:t>לחם </a:t>
            </a:r>
            <a:r>
              <a:rPr lang="he-IL" sz="2800" dirty="0">
                <a:solidFill>
                  <a:prstClr val="black"/>
                </a:solidFill>
                <a:latin typeface="Lucida Sans Unicode" panose="020B0602030504020204" pitchFamily="34" charset="0"/>
                <a:cs typeface="Lucida Sans Unicode" panose="020B0602030504020204" pitchFamily="34" charset="0"/>
              </a:rPr>
              <a:t>ורק אח"כ לברך על היין.</a:t>
            </a:r>
          </a:p>
        </p:txBody>
      </p:sp>
      <p:pic>
        <p:nvPicPr>
          <p:cNvPr id="7" name="מציין מיקום תוכן 6" descr="C:\Users\User\AppData\Local\Microsoft\Windows\INetCache\Content.MSO\D15BBA43.tmp">
            <a:extLst>
              <a:ext uri="{FF2B5EF4-FFF2-40B4-BE49-F238E27FC236}">
                <a16:creationId xmlns:a16="http://schemas.microsoft.com/office/drawing/2014/main" id="{4F5B6824-233F-49AE-9CA1-3B7D30A5176E}"/>
              </a:ext>
            </a:extLst>
          </p:cNvPr>
          <p:cNvPicPr>
            <a:picLocks noGrp="1"/>
          </p:cNvPicPr>
          <p:nvPr>
            <p:ph idx="1"/>
          </p:nvPr>
        </p:nvPicPr>
        <p:blipFill>
          <a:blip r:embed="rId4">
            <a:extLst>
              <a:ext uri="{BEBA8EAE-BF5A-486C-A8C5-ECC9F3942E4B}">
                <a14:imgProps xmlns:a14="http://schemas.microsoft.com/office/drawing/2010/main">
                  <a14:imgLayer r:embed="rId5">
                    <a14:imgEffect>
                      <a14:backgroundRemoval t="9821" b="100000" l="9778" r="89778"/>
                    </a14:imgEffect>
                  </a14:imgLayer>
                </a14:imgProps>
              </a:ext>
              <a:ext uri="{28A0092B-C50C-407E-A947-70E740481C1C}">
                <a14:useLocalDpi xmlns:a14="http://schemas.microsoft.com/office/drawing/2010/main" val="0"/>
              </a:ext>
            </a:extLst>
          </a:blip>
          <a:srcRect/>
          <a:stretch>
            <a:fillRect/>
          </a:stretch>
        </p:blipFill>
        <p:spPr bwMode="auto">
          <a:xfrm>
            <a:off x="1797457" y="1588739"/>
            <a:ext cx="1640711" cy="1650989"/>
          </a:xfrm>
          <a:prstGeom prst="rect">
            <a:avLst/>
          </a:prstGeom>
          <a:noFill/>
          <a:ln>
            <a:noFill/>
          </a:ln>
        </p:spPr>
      </p:pic>
      <p:pic>
        <p:nvPicPr>
          <p:cNvPr id="8" name="תמונה 7" descr="×ª××¦××ª ×ª××× × ×¢×××¨ ×××¤×¤××">
            <a:extLst>
              <a:ext uri="{FF2B5EF4-FFF2-40B4-BE49-F238E27FC236}">
                <a16:creationId xmlns:a16="http://schemas.microsoft.com/office/drawing/2014/main" id="{8D07F9CE-DB73-470B-A522-532ADA1BED47}"/>
              </a:ext>
            </a:extLst>
          </p:cNvPr>
          <p:cNvPicPr/>
          <p:nvPr/>
        </p:nvPicPr>
        <p:blipFill rotWithShape="1">
          <a:blip r:embed="rId6">
            <a:extLst>
              <a:ext uri="{BEBA8EAE-BF5A-486C-A8C5-ECC9F3942E4B}">
                <a14:imgProps xmlns:a14="http://schemas.microsoft.com/office/drawing/2010/main">
                  <a14:imgLayer r:embed="rId7">
                    <a14:imgEffect>
                      <a14:backgroundRemoval t="40984" b="68852" l="19636" r="80000"/>
                    </a14:imgEffect>
                  </a14:imgLayer>
                </a14:imgProps>
              </a:ext>
              <a:ext uri="{28A0092B-C50C-407E-A947-70E740481C1C}">
                <a14:useLocalDpi xmlns:a14="http://schemas.microsoft.com/office/drawing/2010/main" val="0"/>
              </a:ext>
            </a:extLst>
          </a:blip>
          <a:srcRect l="13191" t="38007" r="19134" b="27624"/>
          <a:stretch/>
        </p:blipFill>
        <p:spPr bwMode="auto">
          <a:xfrm rot="3227886">
            <a:off x="9226766" y="2173521"/>
            <a:ext cx="2335554" cy="919987"/>
          </a:xfrm>
          <a:prstGeom prst="rect">
            <a:avLst/>
          </a:prstGeom>
          <a:noFill/>
          <a:ln>
            <a:noFill/>
          </a:ln>
          <a:extLst>
            <a:ext uri="{53640926-AAD7-44D8-BBD7-CCE9431645EC}">
              <a14:shadowObscured xmlns:a14="http://schemas.microsoft.com/office/drawing/2010/main"/>
            </a:ext>
          </a:extLst>
        </p:spPr>
      </p:pic>
      <p:pic>
        <p:nvPicPr>
          <p:cNvPr id="9" name="תמונה 8" descr="C:\Users\User\AppData\Local\Microsoft\Windows\INetCache\Content.MSO\A3C28C9E.tmp">
            <a:extLst>
              <a:ext uri="{FF2B5EF4-FFF2-40B4-BE49-F238E27FC236}">
                <a16:creationId xmlns:a16="http://schemas.microsoft.com/office/drawing/2014/main" id="{28E973A9-0AC5-448D-A75F-B4F02B923A63}"/>
              </a:ext>
            </a:extLst>
          </p:cNvPr>
          <p:cNvPicPr/>
          <p:nvPr/>
        </p:nvPicPr>
        <p:blipFill>
          <a:blip r:embed="rId8">
            <a:extLst>
              <a:ext uri="{BEBA8EAE-BF5A-486C-A8C5-ECC9F3942E4B}">
                <a14:imgProps xmlns:a14="http://schemas.microsoft.com/office/drawing/2010/main">
                  <a14:imgLayer r:embed="rId9">
                    <a14:imgEffect>
                      <a14:backgroundRemoval t="10000" b="100000" l="556" r="97222"/>
                    </a14:imgEffect>
                  </a14:imgLayer>
                </a14:imgProps>
              </a:ext>
              <a:ext uri="{28A0092B-C50C-407E-A947-70E740481C1C}">
                <a14:useLocalDpi xmlns:a14="http://schemas.microsoft.com/office/drawing/2010/main" val="0"/>
              </a:ext>
            </a:extLst>
          </a:blip>
          <a:srcRect/>
          <a:stretch>
            <a:fillRect/>
          </a:stretch>
        </p:blipFill>
        <p:spPr bwMode="auto">
          <a:xfrm>
            <a:off x="5115621" y="1884219"/>
            <a:ext cx="1534767" cy="1498590"/>
          </a:xfrm>
          <a:prstGeom prst="rect">
            <a:avLst/>
          </a:prstGeom>
          <a:noFill/>
          <a:ln>
            <a:noFill/>
          </a:ln>
        </p:spPr>
      </p:pic>
    </p:spTree>
    <p:extLst>
      <p:ext uri="{BB962C8B-B14F-4D97-AF65-F5344CB8AC3E}">
        <p14:creationId xmlns:p14="http://schemas.microsoft.com/office/powerpoint/2010/main" val="108112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3250"/>
                                        <p:tgtEl>
                                          <p:spTgt spid="2"/>
                                        </p:tgtEl>
                                      </p:cBhvr>
                                    </p:animEffect>
                                  </p:childTnLst>
                                </p:cTn>
                              </p:par>
                            </p:childTnLst>
                          </p:cTn>
                        </p:par>
                        <p:par>
                          <p:cTn id="8" fill="hold">
                            <p:stCondLst>
                              <p:cond delay="325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25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250"/>
                                        <p:tgtEl>
                                          <p:spTgt spid="4"/>
                                        </p:tgtEl>
                                      </p:cBhvr>
                                    </p:animEffect>
                                  </p:childTnLst>
                                </p:cTn>
                              </p:par>
                            </p:childTnLst>
                          </p:cTn>
                        </p:par>
                        <p:par>
                          <p:cTn id="15" fill="hold">
                            <p:stCondLst>
                              <p:cond delay="45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25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250"/>
                                        <p:tgtEl>
                                          <p:spTgt spid="6"/>
                                        </p:tgtEl>
                                      </p:cBhvr>
                                    </p:animEffect>
                                  </p:childTnLst>
                                </p:cTn>
                              </p:par>
                            </p:childTnLst>
                          </p:cTn>
                        </p:par>
                        <p:par>
                          <p:cTn id="22" fill="hold">
                            <p:stCondLst>
                              <p:cond delay="575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25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72D225-89C4-408F-BC33-52BB4D599586}"/>
              </a:ext>
            </a:extLst>
          </p:cNvPr>
          <p:cNvSpPr>
            <a:spLocks noGrp="1"/>
          </p:cNvSpPr>
          <p:nvPr>
            <p:ph type="title"/>
          </p:nvPr>
        </p:nvSpPr>
        <p:spPr>
          <a:xfrm>
            <a:off x="745134" y="1061996"/>
            <a:ext cx="10701732" cy="1454961"/>
          </a:xfrm>
        </p:spPr>
        <p:txBody>
          <a:bodyPr>
            <a:noAutofit/>
          </a:bodyPr>
          <a:lstStyle/>
          <a:p>
            <a:pPr algn="ctr"/>
            <a:r>
              <a:rPr lang="he-IL" sz="12500" b="1" dirty="0">
                <a:ln w="6350">
                  <a:solidFill>
                    <a:schemeClr val="tx1"/>
                  </a:solidFill>
                </a:ln>
                <a:solidFill>
                  <a:srgbClr val="7030A0"/>
                </a:solidFill>
                <a:latin typeface="FbKapriza" panose="02020503050405020304" pitchFamily="18" charset="-79"/>
                <a:cs typeface="FbKapriza" panose="02020503050405020304" pitchFamily="18" charset="-79"/>
                <a:hlinkClick r:id="rId2" action="ppaction://hlinksldjump"/>
              </a:rPr>
              <a:t>הצלחת, כל הכבוד!</a:t>
            </a:r>
          </a:p>
        </p:txBody>
      </p:sp>
      <p:pic>
        <p:nvPicPr>
          <p:cNvPr id="1026" name="Picture 2" descr="×ª××¦××ª ×ª××× × ×¢×××¨ ××××">
            <a:hlinkClick r:id="rId3" action="ppaction://hlinksldjump"/>
            <a:extLst>
              <a:ext uri="{FF2B5EF4-FFF2-40B4-BE49-F238E27FC236}">
                <a16:creationId xmlns:a16="http://schemas.microsoft.com/office/drawing/2014/main" id="{4AA66FE3-87F8-45F3-AE7E-98F4A71E477B}"/>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4351" y="1479297"/>
            <a:ext cx="4324350" cy="3635615"/>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43647138-5FC9-45D3-8C38-59859BD2DF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61" y="-23302"/>
            <a:ext cx="2121830" cy="1502599"/>
          </a:xfrm>
          <a:prstGeom prst="rect">
            <a:avLst/>
          </a:prstGeom>
        </p:spPr>
      </p:pic>
      <p:sp>
        <p:nvSpPr>
          <p:cNvPr id="5" name="חץ: שמאלה 3">
            <a:hlinkClick r:id="rId3" action="ppaction://hlinksldjump"/>
            <a:extLst>
              <a:ext uri="{FF2B5EF4-FFF2-40B4-BE49-F238E27FC236}">
                <a16:creationId xmlns:a16="http://schemas.microsoft.com/office/drawing/2014/main" id="{5599C046-E033-4804-8538-EAB02AE5ED22}"/>
              </a:ext>
            </a:extLst>
          </p:cNvPr>
          <p:cNvSpPr/>
          <p:nvPr/>
        </p:nvSpPr>
        <p:spPr>
          <a:xfrm>
            <a:off x="3256889" y="4793226"/>
            <a:ext cx="6140600" cy="2064774"/>
          </a:xfrm>
          <a:prstGeom prst="leftArrow">
            <a:avLst/>
          </a:prstGeom>
          <a:solidFill>
            <a:srgbClr val="B57BB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000" b="1" dirty="0" smtClean="0">
                <a:solidFill>
                  <a:schemeClr val="tx1"/>
                </a:solidFill>
              </a:rPr>
              <a:t>למה אתם צודקים?</a:t>
            </a:r>
            <a:endParaRPr lang="he-IL" sz="4000" b="1" dirty="0">
              <a:solidFill>
                <a:schemeClr val="tx1"/>
              </a:solidFill>
            </a:endParaRPr>
          </a:p>
        </p:txBody>
      </p:sp>
    </p:spTree>
    <p:extLst>
      <p:ext uri="{BB962C8B-B14F-4D97-AF65-F5344CB8AC3E}">
        <p14:creationId xmlns:p14="http://schemas.microsoft.com/office/powerpoint/2010/main" val="37393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72D225-89C4-408F-BC33-52BB4D599586}"/>
              </a:ext>
            </a:extLst>
          </p:cNvPr>
          <p:cNvSpPr>
            <a:spLocks noGrp="1"/>
          </p:cNvSpPr>
          <p:nvPr>
            <p:ph type="title"/>
          </p:nvPr>
        </p:nvSpPr>
        <p:spPr>
          <a:xfrm>
            <a:off x="1018094" y="1061997"/>
            <a:ext cx="10428771" cy="1568082"/>
          </a:xfrm>
        </p:spPr>
        <p:txBody>
          <a:bodyPr>
            <a:normAutofit/>
          </a:bodyPr>
          <a:lstStyle/>
          <a:p>
            <a:pPr algn="ctr"/>
            <a:r>
              <a:rPr lang="he-IL" sz="9600" b="1" dirty="0">
                <a:ln w="6350">
                  <a:solidFill>
                    <a:schemeClr val="tx1"/>
                  </a:solidFill>
                </a:ln>
                <a:solidFill>
                  <a:srgbClr val="7030A0"/>
                </a:solidFill>
                <a:latin typeface="Guttman Hatzvi" panose="02010401010101010101" pitchFamily="2" charset="-79"/>
                <a:cs typeface="Guttman Hatzvi" panose="02010401010101010101" pitchFamily="2" charset="-79"/>
                <a:hlinkClick r:id="rId2" action="ppaction://hlinksldjump"/>
              </a:rPr>
              <a:t>נסו שנית!</a:t>
            </a:r>
          </a:p>
        </p:txBody>
      </p:sp>
      <p:pic>
        <p:nvPicPr>
          <p:cNvPr id="16386" name="Picture 2" descr="×ª××¦××ª ×ª××× × ×¢×××¨ ××××¨">
            <a:hlinkClick r:id="rId3" action="ppaction://hlinksldjump"/>
            <a:extLst>
              <a:ext uri="{FF2B5EF4-FFF2-40B4-BE49-F238E27FC236}">
                <a16:creationId xmlns:a16="http://schemas.microsoft.com/office/drawing/2014/main" id="{7A4C1CA3-7AB0-4DB9-8E84-1421DF9A1B47}"/>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5343" y="2780195"/>
            <a:ext cx="3661135" cy="3661135"/>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35F0BA48-6AD2-4F44-B717-65E4660DB0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61" y="-23302"/>
            <a:ext cx="2121830" cy="1502599"/>
          </a:xfrm>
          <a:prstGeom prst="rect">
            <a:avLst/>
          </a:prstGeom>
        </p:spPr>
      </p:pic>
    </p:spTree>
    <p:extLst>
      <p:ext uri="{BB962C8B-B14F-4D97-AF65-F5344CB8AC3E}">
        <p14:creationId xmlns:p14="http://schemas.microsoft.com/office/powerpoint/2010/main" val="227708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3426654-19C7-4E33-8DF2-BC67210BC4DF}"/>
              </a:ext>
            </a:extLst>
          </p:cNvPr>
          <p:cNvSpPr>
            <a:spLocks noGrp="1"/>
          </p:cNvSpPr>
          <p:nvPr>
            <p:ph type="title"/>
          </p:nvPr>
        </p:nvSpPr>
        <p:spPr/>
        <p:txBody>
          <a:bodyPr/>
          <a:lstStyle/>
          <a:p>
            <a:r>
              <a:rPr lang="he-IL" i="1" dirty="0"/>
              <a:t>תשובה</a:t>
            </a:r>
          </a:p>
        </p:txBody>
      </p:sp>
      <p:sp>
        <p:nvSpPr>
          <p:cNvPr id="3" name="מציין מיקום תוכן 2">
            <a:extLst>
              <a:ext uri="{FF2B5EF4-FFF2-40B4-BE49-F238E27FC236}">
                <a16:creationId xmlns:a16="http://schemas.microsoft.com/office/drawing/2014/main" id="{A7ECEB72-189C-40C4-917C-4D518ED599D5}"/>
              </a:ext>
            </a:extLst>
          </p:cNvPr>
          <p:cNvSpPr>
            <a:spLocks noGrp="1"/>
          </p:cNvSpPr>
          <p:nvPr>
            <p:ph idx="1"/>
          </p:nvPr>
        </p:nvSpPr>
        <p:spPr>
          <a:xfrm>
            <a:off x="400050" y="1825625"/>
            <a:ext cx="11239500" cy="4351338"/>
          </a:xfrm>
        </p:spPr>
        <p:txBody>
          <a:bodyPr>
            <a:normAutofit/>
          </a:bodyPr>
          <a:lstStyle/>
          <a:p>
            <a:pPr marL="0" indent="0">
              <a:buNone/>
            </a:pPr>
            <a:r>
              <a:rPr lang="he-IL" sz="3200" dirty="0">
                <a:latin typeface="David" pitchFamily="34" charset="-79"/>
                <a:cs typeface="David" pitchFamily="34" charset="-79"/>
              </a:rPr>
              <a:t>ברכת "המוציא" קודמת לכל הברכות ולכן יש ליטול ידיים קודם כל ללחם.</a:t>
            </a:r>
          </a:p>
        </p:txBody>
      </p:sp>
      <p:pic>
        <p:nvPicPr>
          <p:cNvPr id="4" name="תמונה 3">
            <a:hlinkClick r:id="rId2" action="ppaction://hlinksldjump"/>
            <a:extLst>
              <a:ext uri="{FF2B5EF4-FFF2-40B4-BE49-F238E27FC236}">
                <a16:creationId xmlns:a16="http://schemas.microsoft.com/office/drawing/2014/main" id="{FBEAA7F5-AACF-44AE-A2E9-AFB9A2837ED7}"/>
              </a:ext>
            </a:extLst>
          </p:cNvPr>
          <p:cNvPicPr>
            <a:picLocks noChangeAspect="1"/>
          </p:cNvPicPr>
          <p:nvPr/>
        </p:nvPicPr>
        <p:blipFill>
          <a:blip r:embed="rId3" cstate="print"/>
          <a:stretch>
            <a:fillRect/>
          </a:stretch>
        </p:blipFill>
        <p:spPr>
          <a:xfrm>
            <a:off x="2550868" y="3128136"/>
            <a:ext cx="7090263" cy="2938527"/>
          </a:xfrm>
          <a:prstGeom prst="rect">
            <a:avLst/>
          </a:prstGeom>
        </p:spPr>
      </p:pic>
    </p:spTree>
    <p:extLst>
      <p:ext uri="{BB962C8B-B14F-4D97-AF65-F5344CB8AC3E}">
        <p14:creationId xmlns:p14="http://schemas.microsoft.com/office/powerpoint/2010/main" val="410619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3200" dirty="0">
                <a:latin typeface="Fb Kanuba" panose="02020503050405020304" pitchFamily="18" charset="-79"/>
                <a:cs typeface="Fb Kanuba" panose="02020503050405020304" pitchFamily="18" charset="-79"/>
              </a:rPr>
              <a:t>למה מכסים את החלות בשבת?</a:t>
            </a:r>
            <a:endParaRPr lang="he-IL" sz="3200" b="1" dirty="0">
              <a:latin typeface="Fb Kanuba" panose="02020503050405020304" pitchFamily="18" charset="-79"/>
              <a:cs typeface="Fb Kanuba" panose="02020503050405020304" pitchFamily="18" charset="-79"/>
            </a:endParaRPr>
          </a:p>
        </p:txBody>
      </p:sp>
      <p:sp>
        <p:nvSpPr>
          <p:cNvPr id="4" name="מלבן: פינות מעוגלות 3">
            <a:hlinkClick r:id="rId2" action="ppaction://hlinksldjump"/>
            <a:extLst>
              <a:ext uri="{FF2B5EF4-FFF2-40B4-BE49-F238E27FC236}">
                <a16:creationId xmlns:a16="http://schemas.microsoft.com/office/drawing/2014/main" id="{5B50F17D-16A2-4933-BF25-F35834453D02}"/>
              </a:ext>
            </a:extLst>
          </p:cNvPr>
          <p:cNvSpPr/>
          <p:nvPr/>
        </p:nvSpPr>
        <p:spPr>
          <a:xfrm>
            <a:off x="7965721" y="2818614"/>
            <a:ext cx="3148481" cy="3358349"/>
          </a:xfrm>
          <a:prstGeom prst="roundRect">
            <a:avLst/>
          </a:prstGeom>
          <a:solidFill>
            <a:srgbClr val="B57BB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lnSpc>
                <a:spcPct val="90000"/>
              </a:lnSpc>
              <a:spcBef>
                <a:spcPts val="1000"/>
              </a:spcBef>
            </a:pPr>
            <a:r>
              <a:rPr lang="he-IL" sz="3200" b="1" dirty="0">
                <a:solidFill>
                  <a:prstClr val="black"/>
                </a:solidFill>
                <a:latin typeface="Lucida Sans Unicode" panose="020B0602030504020204" pitchFamily="34" charset="0"/>
                <a:cs typeface="Lucida Sans Unicode" panose="020B0602030504020204" pitchFamily="34" charset="0"/>
              </a:rPr>
              <a:t>כדי שהחלות לא יתביישו שמברכים קודם על היין.</a:t>
            </a:r>
          </a:p>
        </p:txBody>
      </p:sp>
      <p:sp>
        <p:nvSpPr>
          <p:cNvPr id="5" name="מלבן: פינות מעוגלות 4">
            <a:hlinkClick r:id="rId3" action="ppaction://hlinksldjump"/>
            <a:extLst>
              <a:ext uri="{FF2B5EF4-FFF2-40B4-BE49-F238E27FC236}">
                <a16:creationId xmlns:a16="http://schemas.microsoft.com/office/drawing/2014/main" id="{266B1E79-5EC4-4AA7-8C3A-5600FFDF7C6B}"/>
              </a:ext>
            </a:extLst>
          </p:cNvPr>
          <p:cNvSpPr/>
          <p:nvPr/>
        </p:nvSpPr>
        <p:spPr>
          <a:xfrm>
            <a:off x="1007883" y="2818614"/>
            <a:ext cx="3148481" cy="3358350"/>
          </a:xfrm>
          <a:prstGeom prst="roundRect">
            <a:avLst/>
          </a:prstGeom>
          <a:solidFill>
            <a:schemeClr val="accent6">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lnSpc>
                <a:spcPct val="90000"/>
              </a:lnSpc>
              <a:spcBef>
                <a:spcPts val="1000"/>
              </a:spcBef>
            </a:pPr>
            <a:r>
              <a:rPr lang="he-IL" sz="2800" b="1" dirty="0">
                <a:solidFill>
                  <a:prstClr val="black"/>
                </a:solidFill>
                <a:latin typeface="Lucida Sans Unicode" panose="020B0602030504020204" pitchFamily="34" charset="0"/>
                <a:cs typeface="Lucida Sans Unicode" panose="020B0602030504020204" pitchFamily="34" charset="0"/>
              </a:rPr>
              <a:t>כדי שהחלות לא יתייבשו.</a:t>
            </a:r>
          </a:p>
        </p:txBody>
      </p:sp>
      <p:sp>
        <p:nvSpPr>
          <p:cNvPr id="6" name="מלבן: פינות מעוגלות 5">
            <a:hlinkClick r:id="rId3" action="ppaction://hlinksldjump"/>
            <a:extLst>
              <a:ext uri="{FF2B5EF4-FFF2-40B4-BE49-F238E27FC236}">
                <a16:creationId xmlns:a16="http://schemas.microsoft.com/office/drawing/2014/main" id="{0DF37080-606C-4E06-8FC4-F8401469BF10}"/>
              </a:ext>
            </a:extLst>
          </p:cNvPr>
          <p:cNvSpPr/>
          <p:nvPr/>
        </p:nvSpPr>
        <p:spPr>
          <a:xfrm>
            <a:off x="4360683" y="2818614"/>
            <a:ext cx="3148481" cy="3358349"/>
          </a:xfrm>
          <a:prstGeom prst="roundRect">
            <a:avLst/>
          </a:prstGeom>
          <a:solidFill>
            <a:schemeClr val="accent5">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lnSpc>
                <a:spcPct val="90000"/>
              </a:lnSpc>
              <a:spcBef>
                <a:spcPts val="1000"/>
              </a:spcBef>
            </a:pPr>
            <a:r>
              <a:rPr lang="he-IL" sz="2800" b="1" dirty="0">
                <a:solidFill>
                  <a:prstClr val="black"/>
                </a:solidFill>
                <a:latin typeface="Lucida Sans Unicode" panose="020B0602030504020204" pitchFamily="34" charset="0"/>
                <a:cs typeface="Lucida Sans Unicode" panose="020B0602030504020204" pitchFamily="34" charset="0"/>
              </a:rPr>
              <a:t>כדי שהשולחן יהיה יותר מכובד ויפה.</a:t>
            </a:r>
          </a:p>
        </p:txBody>
      </p:sp>
      <p:pic>
        <p:nvPicPr>
          <p:cNvPr id="7" name="מציין מיקום תוכן 6" descr="C:\Users\User\AppData\Local\Microsoft\Windows\INetCache\Content.MSO\D15BBA43.tmp">
            <a:extLst>
              <a:ext uri="{FF2B5EF4-FFF2-40B4-BE49-F238E27FC236}">
                <a16:creationId xmlns:a16="http://schemas.microsoft.com/office/drawing/2014/main" id="{4F5B6824-233F-49AE-9CA1-3B7D30A5176E}"/>
              </a:ext>
            </a:extLst>
          </p:cNvPr>
          <p:cNvPicPr>
            <a:picLocks noGrp="1"/>
          </p:cNvPicPr>
          <p:nvPr>
            <p:ph idx="1"/>
          </p:nvPr>
        </p:nvPicPr>
        <p:blipFill>
          <a:blip r:embed="rId4">
            <a:extLst>
              <a:ext uri="{BEBA8EAE-BF5A-486C-A8C5-ECC9F3942E4B}">
                <a14:imgProps xmlns:a14="http://schemas.microsoft.com/office/drawing/2010/main">
                  <a14:imgLayer r:embed="rId5">
                    <a14:imgEffect>
                      <a14:backgroundRemoval t="9821" b="100000" l="9778" r="89778"/>
                    </a14:imgEffect>
                  </a14:imgLayer>
                </a14:imgProps>
              </a:ext>
              <a:ext uri="{28A0092B-C50C-407E-A947-70E740481C1C}">
                <a14:useLocalDpi xmlns:a14="http://schemas.microsoft.com/office/drawing/2010/main" val="0"/>
              </a:ext>
            </a:extLst>
          </a:blip>
          <a:srcRect/>
          <a:stretch>
            <a:fillRect/>
          </a:stretch>
        </p:blipFill>
        <p:spPr bwMode="auto">
          <a:xfrm>
            <a:off x="1797457" y="1588739"/>
            <a:ext cx="1640711" cy="1650989"/>
          </a:xfrm>
          <a:prstGeom prst="rect">
            <a:avLst/>
          </a:prstGeom>
          <a:noFill/>
          <a:ln>
            <a:noFill/>
          </a:ln>
        </p:spPr>
      </p:pic>
      <p:pic>
        <p:nvPicPr>
          <p:cNvPr id="8" name="תמונה 7" descr="×ª××¦××ª ×ª××× × ×¢×××¨ ×××¤×¤××">
            <a:extLst>
              <a:ext uri="{FF2B5EF4-FFF2-40B4-BE49-F238E27FC236}">
                <a16:creationId xmlns:a16="http://schemas.microsoft.com/office/drawing/2014/main" id="{8D07F9CE-DB73-470B-A522-532ADA1BED47}"/>
              </a:ext>
            </a:extLst>
          </p:cNvPr>
          <p:cNvPicPr/>
          <p:nvPr/>
        </p:nvPicPr>
        <p:blipFill rotWithShape="1">
          <a:blip r:embed="rId6">
            <a:extLst>
              <a:ext uri="{BEBA8EAE-BF5A-486C-A8C5-ECC9F3942E4B}">
                <a14:imgProps xmlns:a14="http://schemas.microsoft.com/office/drawing/2010/main">
                  <a14:imgLayer r:embed="rId7">
                    <a14:imgEffect>
                      <a14:backgroundRemoval t="40984" b="68852" l="19636" r="80000"/>
                    </a14:imgEffect>
                  </a14:imgLayer>
                </a14:imgProps>
              </a:ext>
              <a:ext uri="{28A0092B-C50C-407E-A947-70E740481C1C}">
                <a14:useLocalDpi xmlns:a14="http://schemas.microsoft.com/office/drawing/2010/main" val="0"/>
              </a:ext>
            </a:extLst>
          </a:blip>
          <a:srcRect l="13191" t="38007" r="19134" b="27624"/>
          <a:stretch/>
        </p:blipFill>
        <p:spPr bwMode="auto">
          <a:xfrm rot="3227886">
            <a:off x="9226766" y="2173521"/>
            <a:ext cx="2335554" cy="919987"/>
          </a:xfrm>
          <a:prstGeom prst="rect">
            <a:avLst/>
          </a:prstGeom>
          <a:noFill/>
          <a:ln>
            <a:noFill/>
          </a:ln>
          <a:extLst>
            <a:ext uri="{53640926-AAD7-44D8-BBD7-CCE9431645EC}">
              <a14:shadowObscured xmlns:a14="http://schemas.microsoft.com/office/drawing/2010/main"/>
            </a:ext>
          </a:extLst>
        </p:spPr>
      </p:pic>
      <p:pic>
        <p:nvPicPr>
          <p:cNvPr id="9" name="תמונה 8" descr="C:\Users\User\AppData\Local\Microsoft\Windows\INetCache\Content.MSO\A3C28C9E.tmp">
            <a:extLst>
              <a:ext uri="{FF2B5EF4-FFF2-40B4-BE49-F238E27FC236}">
                <a16:creationId xmlns:a16="http://schemas.microsoft.com/office/drawing/2014/main" id="{28E973A9-0AC5-448D-A75F-B4F02B923A63}"/>
              </a:ext>
            </a:extLst>
          </p:cNvPr>
          <p:cNvPicPr/>
          <p:nvPr/>
        </p:nvPicPr>
        <p:blipFill>
          <a:blip r:embed="rId8">
            <a:extLst>
              <a:ext uri="{BEBA8EAE-BF5A-486C-A8C5-ECC9F3942E4B}">
                <a14:imgProps xmlns:a14="http://schemas.microsoft.com/office/drawing/2010/main">
                  <a14:imgLayer r:embed="rId9">
                    <a14:imgEffect>
                      <a14:backgroundRemoval t="10000" b="100000" l="556" r="97222"/>
                    </a14:imgEffect>
                  </a14:imgLayer>
                </a14:imgProps>
              </a:ext>
              <a:ext uri="{28A0092B-C50C-407E-A947-70E740481C1C}">
                <a14:useLocalDpi xmlns:a14="http://schemas.microsoft.com/office/drawing/2010/main" val="0"/>
              </a:ext>
            </a:extLst>
          </a:blip>
          <a:srcRect/>
          <a:stretch>
            <a:fillRect/>
          </a:stretch>
        </p:blipFill>
        <p:spPr bwMode="auto">
          <a:xfrm>
            <a:off x="5115621" y="1884219"/>
            <a:ext cx="1534767" cy="1498590"/>
          </a:xfrm>
          <a:prstGeom prst="rect">
            <a:avLst/>
          </a:prstGeom>
          <a:noFill/>
          <a:ln>
            <a:noFill/>
          </a:ln>
        </p:spPr>
      </p:pic>
    </p:spTree>
    <p:extLst>
      <p:ext uri="{BB962C8B-B14F-4D97-AF65-F5344CB8AC3E}">
        <p14:creationId xmlns:p14="http://schemas.microsoft.com/office/powerpoint/2010/main" val="239953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3250"/>
                                        <p:tgtEl>
                                          <p:spTgt spid="2"/>
                                        </p:tgtEl>
                                      </p:cBhvr>
                                    </p:animEffect>
                                  </p:childTnLst>
                                </p:cTn>
                              </p:par>
                            </p:childTnLst>
                          </p:cTn>
                        </p:par>
                        <p:par>
                          <p:cTn id="8" fill="hold">
                            <p:stCondLst>
                              <p:cond delay="325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25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250"/>
                                        <p:tgtEl>
                                          <p:spTgt spid="4"/>
                                        </p:tgtEl>
                                      </p:cBhvr>
                                    </p:animEffect>
                                  </p:childTnLst>
                                </p:cTn>
                              </p:par>
                            </p:childTnLst>
                          </p:cTn>
                        </p:par>
                        <p:par>
                          <p:cTn id="15" fill="hold">
                            <p:stCondLst>
                              <p:cond delay="45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25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250"/>
                                        <p:tgtEl>
                                          <p:spTgt spid="6"/>
                                        </p:tgtEl>
                                      </p:cBhvr>
                                    </p:animEffect>
                                  </p:childTnLst>
                                </p:cTn>
                              </p:par>
                            </p:childTnLst>
                          </p:cTn>
                        </p:par>
                        <p:par>
                          <p:cTn id="22" fill="hold">
                            <p:stCondLst>
                              <p:cond delay="575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25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72D225-89C4-408F-BC33-52BB4D599586}"/>
              </a:ext>
            </a:extLst>
          </p:cNvPr>
          <p:cNvSpPr>
            <a:spLocks noGrp="1"/>
          </p:cNvSpPr>
          <p:nvPr>
            <p:ph type="title"/>
          </p:nvPr>
        </p:nvSpPr>
        <p:spPr>
          <a:xfrm>
            <a:off x="745134" y="1061996"/>
            <a:ext cx="10701732" cy="1454961"/>
          </a:xfrm>
        </p:spPr>
        <p:txBody>
          <a:bodyPr>
            <a:noAutofit/>
          </a:bodyPr>
          <a:lstStyle/>
          <a:p>
            <a:pPr algn="ctr"/>
            <a:r>
              <a:rPr lang="he-IL" sz="12500" b="1" dirty="0">
                <a:ln w="6350">
                  <a:solidFill>
                    <a:schemeClr val="tx1"/>
                  </a:solidFill>
                </a:ln>
                <a:solidFill>
                  <a:srgbClr val="7030A0"/>
                </a:solidFill>
                <a:latin typeface="FbKapriza" panose="02020503050405020304" pitchFamily="18" charset="-79"/>
                <a:cs typeface="FbKapriza" panose="02020503050405020304" pitchFamily="18" charset="-79"/>
                <a:hlinkClick r:id="rId2" action="ppaction://hlinksldjump"/>
              </a:rPr>
              <a:t>הצלחת, כל הכבוד!</a:t>
            </a:r>
          </a:p>
        </p:txBody>
      </p:sp>
      <p:pic>
        <p:nvPicPr>
          <p:cNvPr id="1026" name="Picture 2" descr="×ª××¦××ª ×ª××× × ×¢×××¨ ××××">
            <a:hlinkClick r:id="rId3" action="ppaction://hlinksldjump"/>
            <a:extLst>
              <a:ext uri="{FF2B5EF4-FFF2-40B4-BE49-F238E27FC236}">
                <a16:creationId xmlns:a16="http://schemas.microsoft.com/office/drawing/2014/main" id="{4AA66FE3-87F8-45F3-AE7E-98F4A71E477B}"/>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8100" y="897528"/>
            <a:ext cx="5305425" cy="4460436"/>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43647138-5FC9-45D3-8C38-59859BD2DF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61" y="-23302"/>
            <a:ext cx="2121830" cy="1502599"/>
          </a:xfrm>
          <a:prstGeom prst="rect">
            <a:avLst/>
          </a:prstGeom>
        </p:spPr>
      </p:pic>
      <p:sp>
        <p:nvSpPr>
          <p:cNvPr id="5" name="חץ: שמאלה 3">
            <a:hlinkClick r:id="rId3" action="ppaction://hlinksldjump"/>
            <a:extLst>
              <a:ext uri="{FF2B5EF4-FFF2-40B4-BE49-F238E27FC236}">
                <a16:creationId xmlns:a16="http://schemas.microsoft.com/office/drawing/2014/main" id="{5599C046-E033-4804-8538-EAB02AE5ED22}"/>
              </a:ext>
            </a:extLst>
          </p:cNvPr>
          <p:cNvSpPr/>
          <p:nvPr/>
        </p:nvSpPr>
        <p:spPr>
          <a:xfrm>
            <a:off x="3256889" y="4793226"/>
            <a:ext cx="6140600" cy="2064774"/>
          </a:xfrm>
          <a:prstGeom prst="leftArrow">
            <a:avLst/>
          </a:prstGeom>
          <a:solidFill>
            <a:srgbClr val="B57BB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000" b="1" dirty="0" smtClean="0">
                <a:solidFill>
                  <a:schemeClr val="tx1"/>
                </a:solidFill>
              </a:rPr>
              <a:t>למה אתם צודקים?</a:t>
            </a:r>
            <a:endParaRPr lang="he-IL" sz="4000" b="1" dirty="0">
              <a:solidFill>
                <a:schemeClr val="tx1"/>
              </a:solidFill>
            </a:endParaRPr>
          </a:p>
        </p:txBody>
      </p:sp>
    </p:spTree>
    <p:extLst>
      <p:ext uri="{BB962C8B-B14F-4D97-AF65-F5344CB8AC3E}">
        <p14:creationId xmlns:p14="http://schemas.microsoft.com/office/powerpoint/2010/main" val="21744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t>מה הכוונה במילים "מגע אש"?</a:t>
            </a:r>
          </a:p>
        </p:txBody>
      </p:sp>
      <p:sp>
        <p:nvSpPr>
          <p:cNvPr id="4" name="מלבן: פינות מעוגלות 3">
            <a:hlinkClick r:id="rId2" action="ppaction://hlinksldjump"/>
            <a:extLst>
              <a:ext uri="{FF2B5EF4-FFF2-40B4-BE49-F238E27FC236}">
                <a16:creationId xmlns:a16="http://schemas.microsoft.com/office/drawing/2014/main" id="{5B50F17D-16A2-4933-BF25-F35834453D02}"/>
              </a:ext>
            </a:extLst>
          </p:cNvPr>
          <p:cNvSpPr/>
          <p:nvPr/>
        </p:nvSpPr>
        <p:spPr>
          <a:xfrm>
            <a:off x="7965721" y="2818614"/>
            <a:ext cx="3148481" cy="3358349"/>
          </a:xfrm>
          <a:prstGeom prst="roundRect">
            <a:avLst/>
          </a:prstGeom>
          <a:solidFill>
            <a:srgbClr val="B57BB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400" b="1" dirty="0">
                <a:solidFill>
                  <a:schemeClr val="tx1"/>
                </a:solidFill>
                <a:latin typeface="Lucida Sans Unicode" panose="020B0602030504020204" pitchFamily="34" charset="0"/>
                <a:cs typeface="Lucida Sans Unicode" panose="020B0602030504020204" pitchFamily="34" charset="0"/>
              </a:rPr>
              <a:t>"ונשמרתם מאוד לנפשותיכם"- לכן אסור לנגוע באש.</a:t>
            </a:r>
          </a:p>
        </p:txBody>
      </p:sp>
      <p:sp>
        <p:nvSpPr>
          <p:cNvPr id="5" name="מלבן: פינות מעוגלות 4">
            <a:hlinkClick r:id="rId3" action="ppaction://hlinksldjump"/>
            <a:extLst>
              <a:ext uri="{FF2B5EF4-FFF2-40B4-BE49-F238E27FC236}">
                <a16:creationId xmlns:a16="http://schemas.microsoft.com/office/drawing/2014/main" id="{266B1E79-5EC4-4AA7-8C3A-5600FFDF7C6B}"/>
              </a:ext>
            </a:extLst>
          </p:cNvPr>
          <p:cNvSpPr/>
          <p:nvPr/>
        </p:nvSpPr>
        <p:spPr>
          <a:xfrm>
            <a:off x="1007883" y="2818614"/>
            <a:ext cx="3148481" cy="3358350"/>
          </a:xfrm>
          <a:prstGeom prst="roundRect">
            <a:avLst/>
          </a:prstGeom>
          <a:solidFill>
            <a:schemeClr val="accent6">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800" b="1" dirty="0">
              <a:solidFill>
                <a:schemeClr val="tx1"/>
              </a:solidFill>
              <a:latin typeface="Lucida Sans Unicode" panose="020B0602030504020204" pitchFamily="34" charset="0"/>
              <a:cs typeface="Lucida Sans Unicode" panose="020B0602030504020204" pitchFamily="34" charset="0"/>
            </a:endParaRPr>
          </a:p>
          <a:p>
            <a:pPr algn="ctr"/>
            <a:r>
              <a:rPr lang="he-IL" sz="2800" b="1" dirty="0">
                <a:solidFill>
                  <a:schemeClr val="tx1"/>
                </a:solidFill>
                <a:latin typeface="Lucida Sans Unicode" panose="020B0602030504020204" pitchFamily="34" charset="0"/>
                <a:cs typeface="Lucida Sans Unicode" panose="020B0602030504020204" pitchFamily="34" charset="0"/>
              </a:rPr>
              <a:t>ראשי תיבות: </a:t>
            </a:r>
            <a:r>
              <a:rPr lang="he-IL" sz="2800" b="1" u="sng" dirty="0">
                <a:solidFill>
                  <a:schemeClr val="tx1"/>
                </a:solidFill>
                <a:latin typeface="Lucida Sans Unicode" panose="020B0602030504020204" pitchFamily="34" charset="0"/>
                <a:cs typeface="Lucida Sans Unicode" panose="020B0602030504020204" pitchFamily="34" charset="0"/>
              </a:rPr>
              <a:t>מ</a:t>
            </a:r>
            <a:r>
              <a:rPr lang="he-IL" sz="2800" b="1" dirty="0">
                <a:solidFill>
                  <a:schemeClr val="tx1"/>
                </a:solidFill>
                <a:latin typeface="Lucida Sans Unicode" panose="020B0602030504020204" pitchFamily="34" charset="0"/>
                <a:cs typeface="Lucida Sans Unicode" panose="020B0602030504020204" pitchFamily="34" charset="0"/>
              </a:rPr>
              <a:t>זונות, </a:t>
            </a:r>
            <a:r>
              <a:rPr lang="he-IL" sz="2800" b="1" u="sng" dirty="0">
                <a:solidFill>
                  <a:schemeClr val="tx1"/>
                </a:solidFill>
                <a:latin typeface="Lucida Sans Unicode" panose="020B0602030504020204" pitchFamily="34" charset="0"/>
                <a:cs typeface="Lucida Sans Unicode" panose="020B0602030504020204" pitchFamily="34" charset="0"/>
              </a:rPr>
              <a:t>ג</a:t>
            </a:r>
            <a:r>
              <a:rPr lang="he-IL" sz="2800" b="1" dirty="0">
                <a:solidFill>
                  <a:schemeClr val="tx1"/>
                </a:solidFill>
                <a:latin typeface="Lucida Sans Unicode" panose="020B0602030504020204" pitchFamily="34" charset="0"/>
                <a:cs typeface="Lucida Sans Unicode" panose="020B0602030504020204" pitchFamily="34" charset="0"/>
              </a:rPr>
              <a:t>פן, </a:t>
            </a:r>
            <a:r>
              <a:rPr lang="he-IL" sz="2800" b="1" u="sng" dirty="0">
                <a:solidFill>
                  <a:schemeClr val="tx1"/>
                </a:solidFill>
                <a:latin typeface="Lucida Sans Unicode" panose="020B0602030504020204" pitchFamily="34" charset="0"/>
                <a:cs typeface="Lucida Sans Unicode" panose="020B0602030504020204" pitchFamily="34" charset="0"/>
              </a:rPr>
              <a:t>ע</a:t>
            </a:r>
            <a:r>
              <a:rPr lang="he-IL" sz="2800" b="1" dirty="0">
                <a:solidFill>
                  <a:schemeClr val="tx1"/>
                </a:solidFill>
                <a:latin typeface="Lucida Sans Unicode" panose="020B0602030504020204" pitchFamily="34" charset="0"/>
                <a:cs typeface="Lucida Sans Unicode" panose="020B0602030504020204" pitchFamily="34" charset="0"/>
              </a:rPr>
              <a:t>ץ, </a:t>
            </a:r>
            <a:r>
              <a:rPr lang="he-IL" sz="2800" b="1" u="sng" dirty="0">
                <a:solidFill>
                  <a:schemeClr val="tx1"/>
                </a:solidFill>
                <a:latin typeface="Lucida Sans Unicode" panose="020B0602030504020204" pitchFamily="34" charset="0"/>
                <a:cs typeface="Lucida Sans Unicode" panose="020B0602030504020204" pitchFamily="34" charset="0"/>
              </a:rPr>
              <a:t>א</a:t>
            </a:r>
            <a:r>
              <a:rPr lang="he-IL" sz="2800" b="1" dirty="0">
                <a:solidFill>
                  <a:schemeClr val="tx1"/>
                </a:solidFill>
                <a:latin typeface="Lucida Sans Unicode" panose="020B0602030504020204" pitchFamily="34" charset="0"/>
                <a:cs typeface="Lucida Sans Unicode" panose="020B0602030504020204" pitchFamily="34" charset="0"/>
              </a:rPr>
              <a:t>דמה, </a:t>
            </a:r>
            <a:r>
              <a:rPr lang="he-IL" sz="2800" b="1" u="sng" dirty="0" err="1">
                <a:solidFill>
                  <a:schemeClr val="tx1"/>
                </a:solidFill>
                <a:latin typeface="Lucida Sans Unicode" panose="020B0602030504020204" pitchFamily="34" charset="0"/>
                <a:cs typeface="Lucida Sans Unicode" panose="020B0602030504020204" pitchFamily="34" charset="0"/>
              </a:rPr>
              <a:t>ש</a:t>
            </a:r>
            <a:r>
              <a:rPr lang="he-IL" sz="2800" b="1" dirty="0" err="1">
                <a:solidFill>
                  <a:schemeClr val="tx1"/>
                </a:solidFill>
                <a:latin typeface="Lucida Sans Unicode" panose="020B0602030504020204" pitchFamily="34" charset="0"/>
                <a:cs typeface="Lucida Sans Unicode" panose="020B0602030504020204" pitchFamily="34" charset="0"/>
              </a:rPr>
              <a:t>הכל</a:t>
            </a:r>
            <a:r>
              <a:rPr lang="he-IL" sz="2800" b="1" dirty="0">
                <a:solidFill>
                  <a:schemeClr val="tx1"/>
                </a:solidFill>
                <a:latin typeface="Lucida Sans Unicode" panose="020B0602030504020204" pitchFamily="34" charset="0"/>
                <a:cs typeface="Lucida Sans Unicode" panose="020B0602030504020204" pitchFamily="34" charset="0"/>
              </a:rPr>
              <a:t>- המלמדים אותנו סדר קדימה בברכות.</a:t>
            </a:r>
          </a:p>
          <a:p>
            <a:pPr algn="ctr"/>
            <a:endParaRPr lang="he-IL" sz="3600" b="1" dirty="0">
              <a:solidFill>
                <a:schemeClr val="tx1"/>
              </a:solidFill>
            </a:endParaRPr>
          </a:p>
        </p:txBody>
      </p:sp>
      <p:sp>
        <p:nvSpPr>
          <p:cNvPr id="6" name="מלבן: פינות מעוגלות 5">
            <a:hlinkClick r:id="rId2" action="ppaction://hlinksldjump"/>
            <a:extLst>
              <a:ext uri="{FF2B5EF4-FFF2-40B4-BE49-F238E27FC236}">
                <a16:creationId xmlns:a16="http://schemas.microsoft.com/office/drawing/2014/main" id="{0DF37080-606C-4E06-8FC4-F8401469BF10}"/>
              </a:ext>
            </a:extLst>
          </p:cNvPr>
          <p:cNvSpPr/>
          <p:nvPr/>
        </p:nvSpPr>
        <p:spPr>
          <a:xfrm>
            <a:off x="4360683" y="2818614"/>
            <a:ext cx="3148481" cy="3358349"/>
          </a:xfrm>
          <a:prstGeom prst="roundRect">
            <a:avLst/>
          </a:prstGeom>
          <a:solidFill>
            <a:schemeClr val="accent5">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400" b="1" dirty="0">
                <a:solidFill>
                  <a:schemeClr val="tx1"/>
                </a:solidFill>
                <a:latin typeface="Lucida Sans Unicode" panose="020B0602030504020204" pitchFamily="34" charset="0"/>
                <a:cs typeface="Lucida Sans Unicode" panose="020B0602030504020204" pitchFamily="34" charset="0"/>
              </a:rPr>
              <a:t>ראשי תיבות: הבה נראה </a:t>
            </a:r>
            <a:r>
              <a:rPr lang="he-IL" sz="3400" b="1" u="sng" dirty="0">
                <a:solidFill>
                  <a:schemeClr val="tx1"/>
                </a:solidFill>
                <a:latin typeface="Lucida Sans Unicode" panose="020B0602030504020204" pitchFamily="34" charset="0"/>
                <a:cs typeface="Lucida Sans Unicode" panose="020B0602030504020204" pitchFamily="34" charset="0"/>
              </a:rPr>
              <a:t>מ</a:t>
            </a:r>
            <a:r>
              <a:rPr lang="he-IL" sz="3400" b="1" dirty="0">
                <a:solidFill>
                  <a:schemeClr val="tx1"/>
                </a:solidFill>
                <a:latin typeface="Lucida Sans Unicode" panose="020B0602030504020204" pitchFamily="34" charset="0"/>
                <a:cs typeface="Lucida Sans Unicode" panose="020B0602030504020204" pitchFamily="34" charset="0"/>
              </a:rPr>
              <a:t>י </a:t>
            </a:r>
            <a:r>
              <a:rPr lang="he-IL" sz="3400" b="1" u="sng" dirty="0">
                <a:solidFill>
                  <a:schemeClr val="tx1"/>
                </a:solidFill>
                <a:latin typeface="Lucida Sans Unicode" panose="020B0602030504020204" pitchFamily="34" charset="0"/>
                <a:cs typeface="Lucida Sans Unicode" panose="020B0602030504020204" pitchFamily="34" charset="0"/>
              </a:rPr>
              <a:t>ג</a:t>
            </a:r>
            <a:r>
              <a:rPr lang="he-IL" sz="3400" b="1" dirty="0">
                <a:solidFill>
                  <a:schemeClr val="tx1"/>
                </a:solidFill>
                <a:latin typeface="Lucida Sans Unicode" panose="020B0602030504020204" pitchFamily="34" charset="0"/>
                <a:cs typeface="Lucida Sans Unicode" panose="020B0602030504020204" pitchFamily="34" charset="0"/>
              </a:rPr>
              <a:t>דול </a:t>
            </a:r>
            <a:r>
              <a:rPr lang="he-IL" sz="3400" b="1" u="sng" dirty="0">
                <a:solidFill>
                  <a:schemeClr val="tx1"/>
                </a:solidFill>
                <a:latin typeface="Lucida Sans Unicode" panose="020B0602030504020204" pitchFamily="34" charset="0"/>
                <a:cs typeface="Lucida Sans Unicode" panose="020B0602030504020204" pitchFamily="34" charset="0"/>
              </a:rPr>
              <a:t>ע</a:t>
            </a:r>
            <a:r>
              <a:rPr lang="he-IL" sz="3400" b="1" dirty="0">
                <a:solidFill>
                  <a:schemeClr val="tx1"/>
                </a:solidFill>
                <a:latin typeface="Lucida Sans Unicode" panose="020B0602030504020204" pitchFamily="34" charset="0"/>
                <a:cs typeface="Lucida Sans Unicode" panose="020B0602030504020204" pitchFamily="34" charset="0"/>
              </a:rPr>
              <a:t>ורך </a:t>
            </a:r>
            <a:r>
              <a:rPr lang="he-IL" sz="3400" b="1" u="sng" dirty="0">
                <a:solidFill>
                  <a:schemeClr val="tx1"/>
                </a:solidFill>
                <a:latin typeface="Lucida Sans Unicode" panose="020B0602030504020204" pitchFamily="34" charset="0"/>
                <a:cs typeface="Lucida Sans Unicode" panose="020B0602030504020204" pitchFamily="34" charset="0"/>
              </a:rPr>
              <a:t>א</a:t>
            </a:r>
            <a:r>
              <a:rPr lang="he-IL" sz="3400" b="1" dirty="0">
                <a:solidFill>
                  <a:schemeClr val="tx1"/>
                </a:solidFill>
                <a:latin typeface="Lucida Sans Unicode" panose="020B0602030504020204" pitchFamily="34" charset="0"/>
                <a:cs typeface="Lucida Sans Unicode" panose="020B0602030504020204" pitchFamily="34" charset="0"/>
              </a:rPr>
              <a:t>ת </a:t>
            </a:r>
            <a:r>
              <a:rPr lang="he-IL" sz="3400" b="1" u="sng" dirty="0">
                <a:solidFill>
                  <a:schemeClr val="tx1"/>
                </a:solidFill>
                <a:latin typeface="Lucida Sans Unicode" panose="020B0602030504020204" pitchFamily="34" charset="0"/>
                <a:cs typeface="Lucida Sans Unicode" panose="020B0602030504020204" pitchFamily="34" charset="0"/>
              </a:rPr>
              <a:t>ש</a:t>
            </a:r>
            <a:r>
              <a:rPr lang="he-IL" sz="3400" b="1" dirty="0">
                <a:solidFill>
                  <a:schemeClr val="tx1"/>
                </a:solidFill>
                <a:latin typeface="Lucida Sans Unicode" panose="020B0602030504020204" pitchFamily="34" charset="0"/>
                <a:cs typeface="Lucida Sans Unicode" panose="020B0602030504020204" pitchFamily="34" charset="0"/>
              </a:rPr>
              <a:t>ולחן שבת.</a:t>
            </a:r>
          </a:p>
        </p:txBody>
      </p:sp>
      <p:pic>
        <p:nvPicPr>
          <p:cNvPr id="7" name="מציין מיקום תוכן 6" descr="C:\Users\User\AppData\Local\Microsoft\Windows\INetCache\Content.MSO\D15BBA43.tmp">
            <a:extLst>
              <a:ext uri="{FF2B5EF4-FFF2-40B4-BE49-F238E27FC236}">
                <a16:creationId xmlns:a16="http://schemas.microsoft.com/office/drawing/2014/main" id="{4F5B6824-233F-49AE-9CA1-3B7D30A5176E}"/>
              </a:ext>
            </a:extLst>
          </p:cNvPr>
          <p:cNvPicPr>
            <a:picLocks noGrp="1"/>
          </p:cNvPicPr>
          <p:nvPr>
            <p:ph idx="1"/>
          </p:nvPr>
        </p:nvPicPr>
        <p:blipFill>
          <a:blip r:embed="rId4">
            <a:extLst>
              <a:ext uri="{BEBA8EAE-BF5A-486C-A8C5-ECC9F3942E4B}">
                <a14:imgProps xmlns:a14="http://schemas.microsoft.com/office/drawing/2010/main">
                  <a14:imgLayer r:embed="rId5">
                    <a14:imgEffect>
                      <a14:backgroundRemoval t="9821" b="100000" l="9778" r="89778"/>
                    </a14:imgEffect>
                  </a14:imgLayer>
                </a14:imgProps>
              </a:ext>
              <a:ext uri="{28A0092B-C50C-407E-A947-70E740481C1C}">
                <a14:useLocalDpi xmlns:a14="http://schemas.microsoft.com/office/drawing/2010/main" val="0"/>
              </a:ext>
            </a:extLst>
          </a:blip>
          <a:srcRect/>
          <a:stretch>
            <a:fillRect/>
          </a:stretch>
        </p:blipFill>
        <p:spPr bwMode="auto">
          <a:xfrm>
            <a:off x="1797457" y="1588739"/>
            <a:ext cx="1640711" cy="1650989"/>
          </a:xfrm>
          <a:prstGeom prst="rect">
            <a:avLst/>
          </a:prstGeom>
          <a:noFill/>
          <a:ln>
            <a:noFill/>
          </a:ln>
        </p:spPr>
      </p:pic>
      <p:pic>
        <p:nvPicPr>
          <p:cNvPr id="8" name="תמונה 7" descr="×ª××¦××ª ×ª××× × ×¢×××¨ ×××¤×¤××">
            <a:extLst>
              <a:ext uri="{FF2B5EF4-FFF2-40B4-BE49-F238E27FC236}">
                <a16:creationId xmlns:a16="http://schemas.microsoft.com/office/drawing/2014/main" id="{8D07F9CE-DB73-470B-A522-532ADA1BED47}"/>
              </a:ext>
            </a:extLst>
          </p:cNvPr>
          <p:cNvPicPr/>
          <p:nvPr/>
        </p:nvPicPr>
        <p:blipFill rotWithShape="1">
          <a:blip r:embed="rId6">
            <a:extLst>
              <a:ext uri="{BEBA8EAE-BF5A-486C-A8C5-ECC9F3942E4B}">
                <a14:imgProps xmlns:a14="http://schemas.microsoft.com/office/drawing/2010/main">
                  <a14:imgLayer r:embed="rId7">
                    <a14:imgEffect>
                      <a14:backgroundRemoval t="40984" b="68852" l="19636" r="80000"/>
                    </a14:imgEffect>
                  </a14:imgLayer>
                </a14:imgProps>
              </a:ext>
              <a:ext uri="{28A0092B-C50C-407E-A947-70E740481C1C}">
                <a14:useLocalDpi xmlns:a14="http://schemas.microsoft.com/office/drawing/2010/main" val="0"/>
              </a:ext>
            </a:extLst>
          </a:blip>
          <a:srcRect l="13191" t="38007" r="19134" b="27624"/>
          <a:stretch/>
        </p:blipFill>
        <p:spPr bwMode="auto">
          <a:xfrm rot="3227886">
            <a:off x="9226766" y="2173521"/>
            <a:ext cx="2335554" cy="919987"/>
          </a:xfrm>
          <a:prstGeom prst="rect">
            <a:avLst/>
          </a:prstGeom>
          <a:noFill/>
          <a:ln>
            <a:noFill/>
          </a:ln>
          <a:extLst>
            <a:ext uri="{53640926-AAD7-44D8-BBD7-CCE9431645EC}">
              <a14:shadowObscured xmlns:a14="http://schemas.microsoft.com/office/drawing/2010/main"/>
            </a:ext>
          </a:extLst>
        </p:spPr>
      </p:pic>
      <p:pic>
        <p:nvPicPr>
          <p:cNvPr id="9" name="תמונה 8" descr="C:\Users\User\AppData\Local\Microsoft\Windows\INetCache\Content.MSO\A3C28C9E.tmp">
            <a:extLst>
              <a:ext uri="{FF2B5EF4-FFF2-40B4-BE49-F238E27FC236}">
                <a16:creationId xmlns:a16="http://schemas.microsoft.com/office/drawing/2014/main" id="{28E973A9-0AC5-448D-A75F-B4F02B923A63}"/>
              </a:ext>
            </a:extLst>
          </p:cNvPr>
          <p:cNvPicPr/>
          <p:nvPr/>
        </p:nvPicPr>
        <p:blipFill>
          <a:blip r:embed="rId8">
            <a:extLst>
              <a:ext uri="{BEBA8EAE-BF5A-486C-A8C5-ECC9F3942E4B}">
                <a14:imgProps xmlns:a14="http://schemas.microsoft.com/office/drawing/2010/main">
                  <a14:imgLayer r:embed="rId9">
                    <a14:imgEffect>
                      <a14:backgroundRemoval t="10000" b="100000" l="556" r="97222"/>
                    </a14:imgEffect>
                  </a14:imgLayer>
                </a14:imgProps>
              </a:ext>
              <a:ext uri="{28A0092B-C50C-407E-A947-70E740481C1C}">
                <a14:useLocalDpi xmlns:a14="http://schemas.microsoft.com/office/drawing/2010/main" val="0"/>
              </a:ext>
            </a:extLst>
          </a:blip>
          <a:srcRect/>
          <a:stretch>
            <a:fillRect/>
          </a:stretch>
        </p:blipFill>
        <p:spPr bwMode="auto">
          <a:xfrm>
            <a:off x="5115621" y="1884219"/>
            <a:ext cx="1534767" cy="1498590"/>
          </a:xfrm>
          <a:prstGeom prst="rect">
            <a:avLst/>
          </a:prstGeom>
          <a:noFill/>
          <a:ln>
            <a:noFill/>
          </a:ln>
        </p:spPr>
      </p:pic>
      <p:pic>
        <p:nvPicPr>
          <p:cNvPr id="10" name="תמונה 9">
            <a:extLst>
              <a:ext uri="{FF2B5EF4-FFF2-40B4-BE49-F238E27FC236}">
                <a16:creationId xmlns:a16="http://schemas.microsoft.com/office/drawing/2014/main" id="{E0624B3D-3D7F-4DD0-87CF-1C3EF1E378E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661" y="-23302"/>
            <a:ext cx="2121830" cy="1502599"/>
          </a:xfrm>
          <a:prstGeom prst="rect">
            <a:avLst/>
          </a:prstGeom>
        </p:spPr>
      </p:pic>
    </p:spTree>
    <p:extLst>
      <p:ext uri="{BB962C8B-B14F-4D97-AF65-F5344CB8AC3E}">
        <p14:creationId xmlns:p14="http://schemas.microsoft.com/office/powerpoint/2010/main" val="357742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3250"/>
                                        <p:tgtEl>
                                          <p:spTgt spid="2"/>
                                        </p:tgtEl>
                                      </p:cBhvr>
                                    </p:animEffect>
                                  </p:childTnLst>
                                </p:cTn>
                              </p:par>
                            </p:childTnLst>
                          </p:cTn>
                        </p:par>
                        <p:par>
                          <p:cTn id="8" fill="hold">
                            <p:stCondLst>
                              <p:cond delay="325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25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250"/>
                                        <p:tgtEl>
                                          <p:spTgt spid="4"/>
                                        </p:tgtEl>
                                      </p:cBhvr>
                                    </p:animEffect>
                                  </p:childTnLst>
                                </p:cTn>
                              </p:par>
                            </p:childTnLst>
                          </p:cTn>
                        </p:par>
                        <p:par>
                          <p:cTn id="15" fill="hold">
                            <p:stCondLst>
                              <p:cond delay="45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25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250"/>
                                        <p:tgtEl>
                                          <p:spTgt spid="6"/>
                                        </p:tgtEl>
                                      </p:cBhvr>
                                    </p:animEffect>
                                  </p:childTnLst>
                                </p:cTn>
                              </p:par>
                            </p:childTnLst>
                          </p:cTn>
                        </p:par>
                        <p:par>
                          <p:cTn id="22" fill="hold">
                            <p:stCondLst>
                              <p:cond delay="575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25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72D225-89C4-408F-BC33-52BB4D599586}"/>
              </a:ext>
            </a:extLst>
          </p:cNvPr>
          <p:cNvSpPr>
            <a:spLocks noGrp="1"/>
          </p:cNvSpPr>
          <p:nvPr>
            <p:ph type="title"/>
          </p:nvPr>
        </p:nvSpPr>
        <p:spPr>
          <a:xfrm>
            <a:off x="1018094" y="1061997"/>
            <a:ext cx="10428771" cy="1568082"/>
          </a:xfrm>
        </p:spPr>
        <p:txBody>
          <a:bodyPr>
            <a:normAutofit/>
          </a:bodyPr>
          <a:lstStyle/>
          <a:p>
            <a:pPr algn="ctr"/>
            <a:r>
              <a:rPr lang="he-IL" sz="9600" b="1" dirty="0">
                <a:ln w="6350">
                  <a:solidFill>
                    <a:schemeClr val="tx1"/>
                  </a:solidFill>
                </a:ln>
                <a:solidFill>
                  <a:srgbClr val="7030A0"/>
                </a:solidFill>
                <a:latin typeface="Guttman Hatzvi" panose="02010401010101010101" pitchFamily="2" charset="-79"/>
                <a:cs typeface="Guttman Hatzvi" panose="02010401010101010101" pitchFamily="2" charset="-79"/>
                <a:hlinkClick r:id="rId2" action="ppaction://hlinksldjump"/>
              </a:rPr>
              <a:t>נסו שנית!</a:t>
            </a:r>
          </a:p>
        </p:txBody>
      </p:sp>
      <p:pic>
        <p:nvPicPr>
          <p:cNvPr id="16386" name="Picture 2" descr="×ª××¦××ª ×ª××× × ×¢×××¨ ××××¨">
            <a:hlinkClick r:id="rId3" action="ppaction://hlinksldjump"/>
            <a:extLst>
              <a:ext uri="{FF2B5EF4-FFF2-40B4-BE49-F238E27FC236}">
                <a16:creationId xmlns:a16="http://schemas.microsoft.com/office/drawing/2014/main" id="{7A4C1CA3-7AB0-4DB9-8E84-1421DF9A1B47}"/>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5343" y="2780195"/>
            <a:ext cx="3661135" cy="3661135"/>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35F0BA48-6AD2-4F44-B717-65E4660DB0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61" y="-23302"/>
            <a:ext cx="2121830" cy="1502599"/>
          </a:xfrm>
          <a:prstGeom prst="rect">
            <a:avLst/>
          </a:prstGeom>
        </p:spPr>
      </p:pic>
    </p:spTree>
    <p:extLst>
      <p:ext uri="{BB962C8B-B14F-4D97-AF65-F5344CB8AC3E}">
        <p14:creationId xmlns:p14="http://schemas.microsoft.com/office/powerpoint/2010/main" val="174702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496D74A-E3DD-4815-8A81-FF4693FDC315}"/>
              </a:ext>
            </a:extLst>
          </p:cNvPr>
          <p:cNvSpPr>
            <a:spLocks noGrp="1"/>
          </p:cNvSpPr>
          <p:nvPr>
            <p:ph type="title"/>
          </p:nvPr>
        </p:nvSpPr>
        <p:spPr/>
        <p:txBody>
          <a:bodyPr/>
          <a:lstStyle/>
          <a:p>
            <a:r>
              <a:rPr lang="he-IL" i="1" dirty="0"/>
              <a:t>תשובה</a:t>
            </a:r>
          </a:p>
        </p:txBody>
      </p:sp>
      <p:sp>
        <p:nvSpPr>
          <p:cNvPr id="3" name="מציין מיקום תוכן 2">
            <a:extLst>
              <a:ext uri="{FF2B5EF4-FFF2-40B4-BE49-F238E27FC236}">
                <a16:creationId xmlns:a16="http://schemas.microsoft.com/office/drawing/2014/main" id="{5CCA1281-C9C0-4718-A149-EAC0DBA63688}"/>
              </a:ext>
            </a:extLst>
          </p:cNvPr>
          <p:cNvSpPr>
            <a:spLocks noGrp="1"/>
          </p:cNvSpPr>
          <p:nvPr>
            <p:ph idx="1"/>
          </p:nvPr>
        </p:nvSpPr>
        <p:spPr/>
        <p:txBody>
          <a:bodyPr>
            <a:normAutofit/>
          </a:bodyPr>
          <a:lstStyle/>
          <a:p>
            <a:pPr marL="0" indent="0">
              <a:buNone/>
            </a:pPr>
            <a:r>
              <a:rPr lang="he-IL" sz="4000" dirty="0" smtClean="0">
                <a:latin typeface="David" pitchFamily="34" charset="-79"/>
                <a:cs typeface="David" pitchFamily="34" charset="-79"/>
              </a:rPr>
              <a:t>כי ברכת החלות קודמת לברכת היין, שהחלות </a:t>
            </a:r>
            <a:r>
              <a:rPr lang="he-IL" sz="4000" dirty="0">
                <a:latin typeface="David" pitchFamily="34" charset="-79"/>
                <a:cs typeface="David" pitchFamily="34" charset="-79"/>
              </a:rPr>
              <a:t>לא יתביישו שמברכים קודם על היין.</a:t>
            </a:r>
          </a:p>
          <a:p>
            <a:endParaRPr lang="he-IL" sz="3200" dirty="0">
              <a:latin typeface="David" pitchFamily="34" charset="-79"/>
              <a:cs typeface="David" pitchFamily="34" charset="-79"/>
            </a:endParaRPr>
          </a:p>
        </p:txBody>
      </p:sp>
      <p:pic>
        <p:nvPicPr>
          <p:cNvPr id="4" name="תמונה 3">
            <a:extLst>
              <a:ext uri="{FF2B5EF4-FFF2-40B4-BE49-F238E27FC236}">
                <a16:creationId xmlns:a16="http://schemas.microsoft.com/office/drawing/2014/main" id="{B2A79612-E78E-4F1E-B8DE-9E7CF82F2B08}"/>
              </a:ext>
            </a:extLst>
          </p:cNvPr>
          <p:cNvPicPr>
            <a:picLocks noChangeAspect="1"/>
          </p:cNvPicPr>
          <p:nvPr/>
        </p:nvPicPr>
        <p:blipFill>
          <a:blip r:embed="rId2" cstate="print"/>
          <a:stretch>
            <a:fillRect/>
          </a:stretch>
        </p:blipFill>
        <p:spPr>
          <a:xfrm>
            <a:off x="2642308" y="3046856"/>
            <a:ext cx="7090263" cy="2938527"/>
          </a:xfrm>
          <a:prstGeom prst="rect">
            <a:avLst/>
          </a:prstGeom>
        </p:spPr>
      </p:pic>
    </p:spTree>
    <p:extLst>
      <p:ext uri="{BB962C8B-B14F-4D97-AF65-F5344CB8AC3E}">
        <p14:creationId xmlns:p14="http://schemas.microsoft.com/office/powerpoint/2010/main" val="254118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245097"/>
            <a:ext cx="10515600" cy="1414021"/>
          </a:xfrm>
        </p:spPr>
        <p:txBody>
          <a:bodyPr>
            <a:normAutofit fontScale="90000"/>
          </a:bodyPr>
          <a:lstStyle/>
          <a:p>
            <a:pPr marL="0" indent="0" algn="ctr"/>
            <a:r>
              <a:rPr lang="he-IL" dirty="0"/>
              <a:t>" </a:t>
            </a:r>
            <a:r>
              <a:rPr lang="he-IL" dirty="0">
                <a:latin typeface="Lucida Sans Unicode" panose="020B0602030504020204" pitchFamily="34" charset="0"/>
                <a:cs typeface="Lucida Sans Unicode" panose="020B0602030504020204" pitchFamily="34" charset="0"/>
              </a:rPr>
              <a:t>ארץ חיטה, שעורה, גפן, תאנה ורימון, </a:t>
            </a:r>
            <a:br>
              <a:rPr lang="he-IL" dirty="0">
                <a:latin typeface="Lucida Sans Unicode" panose="020B0602030504020204" pitchFamily="34" charset="0"/>
                <a:cs typeface="Lucida Sans Unicode" panose="020B0602030504020204" pitchFamily="34" charset="0"/>
              </a:rPr>
            </a:br>
            <a:r>
              <a:rPr lang="he-IL" dirty="0">
                <a:latin typeface="Lucida Sans Unicode" panose="020B0602030504020204" pitchFamily="34" charset="0"/>
                <a:cs typeface="Lucida Sans Unicode" panose="020B0602030504020204" pitchFamily="34" charset="0"/>
              </a:rPr>
              <a:t>ארץ זית שמן ודבש"</a:t>
            </a:r>
            <a:br>
              <a:rPr lang="he-IL" dirty="0">
                <a:latin typeface="Lucida Sans Unicode" panose="020B0602030504020204" pitchFamily="34" charset="0"/>
                <a:cs typeface="Lucida Sans Unicode" panose="020B0602030504020204" pitchFamily="34" charset="0"/>
              </a:rPr>
            </a:br>
            <a:endParaRPr lang="he-IL" dirty="0">
              <a:latin typeface="Lucida Sans Unicode" panose="020B0602030504020204" pitchFamily="34" charset="0"/>
              <a:cs typeface="Lucida Sans Unicode" panose="020B0602030504020204" pitchFamily="34" charset="0"/>
            </a:endParaRPr>
          </a:p>
        </p:txBody>
      </p:sp>
      <p:sp>
        <p:nvSpPr>
          <p:cNvPr id="3" name="מציין מיקום תוכן 2"/>
          <p:cNvSpPr>
            <a:spLocks noGrp="1"/>
          </p:cNvSpPr>
          <p:nvPr>
            <p:ph idx="1"/>
          </p:nvPr>
        </p:nvSpPr>
        <p:spPr>
          <a:solidFill>
            <a:schemeClr val="accent4">
              <a:lumMod val="60000"/>
              <a:lumOff val="40000"/>
            </a:schemeClr>
          </a:solidFill>
        </p:spPr>
        <p:txBody>
          <a:bodyPr/>
          <a:lstStyle/>
          <a:p>
            <a:pPr marL="0" indent="0">
              <a:buNone/>
            </a:pPr>
            <a:endParaRPr lang="he-IL" dirty="0"/>
          </a:p>
          <a:p>
            <a:pPr marL="0" indent="0">
              <a:buNone/>
            </a:pPr>
            <a:endParaRPr lang="he-IL" dirty="0"/>
          </a:p>
        </p:txBody>
      </p:sp>
      <p:graphicFrame>
        <p:nvGraphicFramePr>
          <p:cNvPr id="7" name="טבלה 6">
            <a:extLst>
              <a:ext uri="{FF2B5EF4-FFF2-40B4-BE49-F238E27FC236}">
                <a16:creationId xmlns:a16="http://schemas.microsoft.com/office/drawing/2014/main" id="{03E29B01-14F0-487A-9E81-A2853CABCC36}"/>
              </a:ext>
            </a:extLst>
          </p:cNvPr>
          <p:cNvGraphicFramePr>
            <a:graphicFrameLocks noGrp="1"/>
          </p:cNvGraphicFramePr>
          <p:nvPr>
            <p:extLst>
              <p:ext uri="{D42A27DB-BD31-4B8C-83A1-F6EECF244321}">
                <p14:modId xmlns:p14="http://schemas.microsoft.com/office/powerpoint/2010/main" val="2277372779"/>
              </p:ext>
            </p:extLst>
          </p:nvPr>
        </p:nvGraphicFramePr>
        <p:xfrm>
          <a:off x="1187777" y="2458335"/>
          <a:ext cx="9923568" cy="3078480"/>
        </p:xfrm>
        <a:graphic>
          <a:graphicData uri="http://schemas.openxmlformats.org/drawingml/2006/table">
            <a:tbl>
              <a:tblPr rtl="1" firstRow="1" bandRow="1">
                <a:tableStyleId>{2D5ABB26-0587-4C30-8999-92F81FD0307C}</a:tableStyleId>
              </a:tblPr>
              <a:tblGrid>
                <a:gridCol w="1606158">
                  <a:extLst>
                    <a:ext uri="{9D8B030D-6E8A-4147-A177-3AD203B41FA5}">
                      <a16:colId xmlns:a16="http://schemas.microsoft.com/office/drawing/2014/main" val="3782090773"/>
                    </a:ext>
                  </a:extLst>
                </a:gridCol>
                <a:gridCol w="1663482">
                  <a:extLst>
                    <a:ext uri="{9D8B030D-6E8A-4147-A177-3AD203B41FA5}">
                      <a16:colId xmlns:a16="http://schemas.microsoft.com/office/drawing/2014/main" val="653750010"/>
                    </a:ext>
                  </a:extLst>
                </a:gridCol>
                <a:gridCol w="1925814">
                  <a:extLst>
                    <a:ext uri="{9D8B030D-6E8A-4147-A177-3AD203B41FA5}">
                      <a16:colId xmlns:a16="http://schemas.microsoft.com/office/drawing/2014/main" val="2725018688"/>
                    </a:ext>
                  </a:extLst>
                </a:gridCol>
                <a:gridCol w="1401150">
                  <a:extLst>
                    <a:ext uri="{9D8B030D-6E8A-4147-A177-3AD203B41FA5}">
                      <a16:colId xmlns:a16="http://schemas.microsoft.com/office/drawing/2014/main" val="3031758472"/>
                    </a:ext>
                  </a:extLst>
                </a:gridCol>
                <a:gridCol w="1663482">
                  <a:extLst>
                    <a:ext uri="{9D8B030D-6E8A-4147-A177-3AD203B41FA5}">
                      <a16:colId xmlns:a16="http://schemas.microsoft.com/office/drawing/2014/main" val="3633518250"/>
                    </a:ext>
                  </a:extLst>
                </a:gridCol>
                <a:gridCol w="1663482">
                  <a:extLst>
                    <a:ext uri="{9D8B030D-6E8A-4147-A177-3AD203B41FA5}">
                      <a16:colId xmlns:a16="http://schemas.microsoft.com/office/drawing/2014/main" val="2080557553"/>
                    </a:ext>
                  </a:extLst>
                </a:gridCol>
              </a:tblGrid>
              <a:tr h="138173">
                <a:tc>
                  <a:txBody>
                    <a:bodyPr/>
                    <a:lstStyle/>
                    <a:p>
                      <a:pPr rtl="1"/>
                      <a:endParaRPr lang="he-IL" sz="3600" b="1" i="1" dirty="0">
                        <a:solidFill>
                          <a:srgbClr val="C00000"/>
                        </a:solidFill>
                      </a:endParaRPr>
                    </a:p>
                  </a:txBody>
                  <a:tcPr/>
                </a:tc>
                <a:tc>
                  <a:txBody>
                    <a:bodyPr/>
                    <a:lstStyle/>
                    <a:p>
                      <a:pPr algn="ctr" rtl="1"/>
                      <a:r>
                        <a:rPr lang="he-IL" sz="2800" dirty="0"/>
                        <a:t>1</a:t>
                      </a:r>
                    </a:p>
                  </a:txBody>
                  <a:tcPr/>
                </a:tc>
                <a:tc>
                  <a:txBody>
                    <a:bodyPr/>
                    <a:lstStyle/>
                    <a:p>
                      <a:pPr algn="ctr" rtl="1"/>
                      <a:r>
                        <a:rPr lang="he-IL" sz="2800" dirty="0"/>
                        <a:t>2</a:t>
                      </a:r>
                    </a:p>
                  </a:txBody>
                  <a:tcPr/>
                </a:tc>
                <a:tc>
                  <a:txBody>
                    <a:bodyPr/>
                    <a:lstStyle/>
                    <a:p>
                      <a:pPr algn="ctr" rtl="1"/>
                      <a:r>
                        <a:rPr lang="he-IL" sz="2800" dirty="0"/>
                        <a:t>3</a:t>
                      </a:r>
                    </a:p>
                  </a:txBody>
                  <a:tcPr/>
                </a:tc>
                <a:tc>
                  <a:txBody>
                    <a:bodyPr/>
                    <a:lstStyle/>
                    <a:p>
                      <a:pPr algn="ctr" rtl="1"/>
                      <a:r>
                        <a:rPr lang="he-IL" sz="2800" dirty="0"/>
                        <a:t>4</a:t>
                      </a:r>
                    </a:p>
                  </a:txBody>
                  <a:tcPr/>
                </a:tc>
                <a:tc>
                  <a:txBody>
                    <a:bodyPr/>
                    <a:lstStyle/>
                    <a:p>
                      <a:pPr algn="ctr" rtl="1"/>
                      <a:r>
                        <a:rPr lang="he-IL" sz="2800" dirty="0"/>
                        <a:t>5</a:t>
                      </a:r>
                    </a:p>
                  </a:txBody>
                  <a:tcPr/>
                </a:tc>
                <a:extLst>
                  <a:ext uri="{0D108BD9-81ED-4DB2-BD59-A6C34878D82A}">
                    <a16:rowId xmlns:a16="http://schemas.microsoft.com/office/drawing/2014/main" val="408868272"/>
                  </a:ext>
                </a:extLst>
              </a:tr>
              <a:tr h="370840">
                <a:tc>
                  <a:txBody>
                    <a:bodyPr/>
                    <a:lstStyle/>
                    <a:p>
                      <a:pPr algn="ctr" rtl="1"/>
                      <a:r>
                        <a:rPr lang="he-IL" sz="3600" dirty="0">
                          <a:latin typeface="Lucida Sans Unicode" panose="020B0602030504020204" pitchFamily="34" charset="0"/>
                          <a:cs typeface="Lucida Sans Unicode" panose="020B0602030504020204" pitchFamily="34" charset="0"/>
                        </a:rPr>
                        <a:t>ארץ</a:t>
                      </a:r>
                      <a:endParaRPr lang="he-IL" sz="3600" b="1" i="1" dirty="0">
                        <a:solidFill>
                          <a:srgbClr val="C00000"/>
                        </a:solidFill>
                        <a:latin typeface="Lucida Sans Unicode" panose="020B0602030504020204" pitchFamily="34" charset="0"/>
                        <a:cs typeface="Lucida Sans Unicode" panose="020B0602030504020204" pitchFamily="34" charset="0"/>
                      </a:endParaRPr>
                    </a:p>
                  </a:txBody>
                  <a:tcPr/>
                </a:tc>
                <a:tc>
                  <a:txBody>
                    <a:bodyPr/>
                    <a:lstStyle/>
                    <a:p>
                      <a:pPr algn="ctr" rtl="1"/>
                      <a:r>
                        <a:rPr lang="he-IL" sz="2800" dirty="0">
                          <a:latin typeface="Lucida Sans Unicode" panose="020B0602030504020204" pitchFamily="34" charset="0"/>
                          <a:cs typeface="Lucida Sans Unicode" panose="020B0602030504020204" pitchFamily="34" charset="0"/>
                        </a:rPr>
                        <a:t>חיטה</a:t>
                      </a:r>
                    </a:p>
                  </a:txBody>
                  <a:tcPr/>
                </a:tc>
                <a:tc>
                  <a:txBody>
                    <a:bodyPr/>
                    <a:lstStyle/>
                    <a:p>
                      <a:pPr algn="ctr" rtl="1"/>
                      <a:r>
                        <a:rPr lang="he-IL" sz="2800" dirty="0">
                          <a:latin typeface="Lucida Sans Unicode" panose="020B0602030504020204" pitchFamily="34" charset="0"/>
                          <a:cs typeface="Lucida Sans Unicode" panose="020B0602030504020204" pitchFamily="34" charset="0"/>
                        </a:rPr>
                        <a:t>שעורה</a:t>
                      </a:r>
                    </a:p>
                  </a:txBody>
                  <a:tcPr/>
                </a:tc>
                <a:tc>
                  <a:txBody>
                    <a:bodyPr/>
                    <a:lstStyle/>
                    <a:p>
                      <a:pPr algn="ctr" rtl="1"/>
                      <a:r>
                        <a:rPr lang="he-IL" sz="2800" dirty="0">
                          <a:latin typeface="Lucida Sans Unicode" panose="020B0602030504020204" pitchFamily="34" charset="0"/>
                          <a:cs typeface="Lucida Sans Unicode" panose="020B0602030504020204" pitchFamily="34" charset="0"/>
                        </a:rPr>
                        <a:t>גפן</a:t>
                      </a:r>
                    </a:p>
                  </a:txBody>
                  <a:tcPr/>
                </a:tc>
                <a:tc>
                  <a:txBody>
                    <a:bodyPr/>
                    <a:lstStyle/>
                    <a:p>
                      <a:pPr algn="ctr" rtl="1"/>
                      <a:r>
                        <a:rPr lang="he-IL" sz="2800" dirty="0">
                          <a:latin typeface="Lucida Sans Unicode" panose="020B0602030504020204" pitchFamily="34" charset="0"/>
                          <a:cs typeface="Lucida Sans Unicode" panose="020B0602030504020204" pitchFamily="34" charset="0"/>
                        </a:rPr>
                        <a:t>תאנה</a:t>
                      </a:r>
                    </a:p>
                  </a:txBody>
                  <a:tcPr/>
                </a:tc>
                <a:tc>
                  <a:txBody>
                    <a:bodyPr/>
                    <a:lstStyle/>
                    <a:p>
                      <a:pPr algn="ctr" rtl="1"/>
                      <a:r>
                        <a:rPr lang="he-IL" sz="2800" dirty="0">
                          <a:latin typeface="Lucida Sans Unicode" panose="020B0602030504020204" pitchFamily="34" charset="0"/>
                          <a:cs typeface="Lucida Sans Unicode" panose="020B0602030504020204" pitchFamily="34" charset="0"/>
                        </a:rPr>
                        <a:t>רימון</a:t>
                      </a:r>
                    </a:p>
                  </a:txBody>
                  <a:tcPr/>
                </a:tc>
                <a:extLst>
                  <a:ext uri="{0D108BD9-81ED-4DB2-BD59-A6C34878D82A}">
                    <a16:rowId xmlns:a16="http://schemas.microsoft.com/office/drawing/2014/main" val="2513288733"/>
                  </a:ext>
                </a:extLst>
              </a:tr>
              <a:tr h="370840">
                <a:tc>
                  <a:txBody>
                    <a:bodyPr/>
                    <a:lstStyle/>
                    <a:p>
                      <a:pPr rtl="1"/>
                      <a:endParaRPr lang="he-IL" sz="3600" b="1" i="1" dirty="0">
                        <a:solidFill>
                          <a:srgbClr val="C00000"/>
                        </a:solidFill>
                      </a:endParaRPr>
                    </a:p>
                  </a:txBody>
                  <a:tcPr/>
                </a:tc>
                <a:tc>
                  <a:txBody>
                    <a:bodyPr/>
                    <a:lstStyle/>
                    <a:p>
                      <a:pPr rtl="1"/>
                      <a:endParaRPr lang="he-IL" sz="2800" dirty="0"/>
                    </a:p>
                  </a:txBody>
                  <a:tcPr/>
                </a:tc>
                <a:tc>
                  <a:txBody>
                    <a:bodyPr/>
                    <a:lstStyle/>
                    <a:p>
                      <a:pPr rtl="1"/>
                      <a:endParaRPr lang="he-IL" sz="2800" dirty="0"/>
                    </a:p>
                  </a:txBody>
                  <a:tcPr/>
                </a:tc>
                <a:tc>
                  <a:txBody>
                    <a:bodyPr/>
                    <a:lstStyle/>
                    <a:p>
                      <a:pPr rtl="1"/>
                      <a:endParaRPr lang="he-IL" sz="2800" dirty="0"/>
                    </a:p>
                  </a:txBody>
                  <a:tcPr/>
                </a:tc>
                <a:tc>
                  <a:txBody>
                    <a:bodyPr/>
                    <a:lstStyle/>
                    <a:p>
                      <a:pPr rtl="1"/>
                      <a:endParaRPr lang="he-IL" sz="2800" dirty="0"/>
                    </a:p>
                  </a:txBody>
                  <a:tcPr/>
                </a:tc>
                <a:tc>
                  <a:txBody>
                    <a:bodyPr/>
                    <a:lstStyle/>
                    <a:p>
                      <a:pPr rtl="1"/>
                      <a:endParaRPr lang="he-IL" sz="2800" dirty="0"/>
                    </a:p>
                  </a:txBody>
                  <a:tcPr/>
                </a:tc>
                <a:extLst>
                  <a:ext uri="{0D108BD9-81ED-4DB2-BD59-A6C34878D82A}">
                    <a16:rowId xmlns:a16="http://schemas.microsoft.com/office/drawing/2014/main" val="306374380"/>
                  </a:ext>
                </a:extLst>
              </a:tr>
              <a:tr h="370840">
                <a:tc>
                  <a:txBody>
                    <a:bodyPr/>
                    <a:lstStyle/>
                    <a:p>
                      <a:pPr rtl="1"/>
                      <a:endParaRPr lang="he-IL" sz="2800" b="1" kern="1200" dirty="0">
                        <a:solidFill>
                          <a:schemeClr val="lt1"/>
                        </a:solidFill>
                        <a:latin typeface="+mn-lt"/>
                        <a:ea typeface="+mn-ea"/>
                        <a:cs typeface="+mn-cs"/>
                      </a:endParaRPr>
                    </a:p>
                  </a:txBody>
                  <a:tcPr/>
                </a:tc>
                <a:tc>
                  <a:txBody>
                    <a:bodyPr/>
                    <a:lstStyle/>
                    <a:p>
                      <a:pPr algn="ctr" rtl="1"/>
                      <a:r>
                        <a:rPr lang="he-IL" sz="2800" kern="1200" dirty="0"/>
                        <a:t>1</a:t>
                      </a:r>
                      <a:endParaRPr lang="he-IL" sz="2800" b="1" kern="1200" dirty="0">
                        <a:solidFill>
                          <a:schemeClr val="lt1"/>
                        </a:solidFill>
                        <a:latin typeface="+mn-lt"/>
                        <a:ea typeface="+mn-ea"/>
                        <a:cs typeface="+mn-cs"/>
                      </a:endParaRPr>
                    </a:p>
                  </a:txBody>
                  <a:tcPr/>
                </a:tc>
                <a:tc>
                  <a:txBody>
                    <a:bodyPr/>
                    <a:lstStyle/>
                    <a:p>
                      <a:pPr algn="ctr" rtl="1"/>
                      <a:r>
                        <a:rPr lang="he-IL" sz="2800" kern="1200" dirty="0"/>
                        <a:t>2</a:t>
                      </a:r>
                      <a:endParaRPr lang="he-IL" sz="2800" b="1" kern="1200" dirty="0">
                        <a:solidFill>
                          <a:schemeClr val="lt1"/>
                        </a:solidFill>
                        <a:latin typeface="+mn-lt"/>
                        <a:ea typeface="+mn-ea"/>
                        <a:cs typeface="+mn-cs"/>
                      </a:endParaRPr>
                    </a:p>
                  </a:txBody>
                  <a:tcPr/>
                </a:tc>
                <a:tc>
                  <a:txBody>
                    <a:bodyPr/>
                    <a:lstStyle/>
                    <a:p>
                      <a:pPr rtl="1"/>
                      <a:endParaRPr lang="he-IL" sz="2800" b="1" kern="1200">
                        <a:solidFill>
                          <a:schemeClr val="lt1"/>
                        </a:solidFill>
                        <a:latin typeface="+mn-lt"/>
                        <a:ea typeface="+mn-ea"/>
                        <a:cs typeface="+mn-cs"/>
                      </a:endParaRPr>
                    </a:p>
                  </a:txBody>
                  <a:tcPr/>
                </a:tc>
                <a:tc>
                  <a:txBody>
                    <a:bodyPr/>
                    <a:lstStyle/>
                    <a:p>
                      <a:pPr rtl="1"/>
                      <a:endParaRPr lang="he-IL" sz="2800" b="1" kern="1200">
                        <a:solidFill>
                          <a:schemeClr val="lt1"/>
                        </a:solidFill>
                        <a:latin typeface="+mn-lt"/>
                        <a:ea typeface="+mn-ea"/>
                        <a:cs typeface="+mn-cs"/>
                      </a:endParaRPr>
                    </a:p>
                  </a:txBody>
                  <a:tcPr/>
                </a:tc>
                <a:tc>
                  <a:txBody>
                    <a:bodyPr/>
                    <a:lstStyle/>
                    <a:p>
                      <a:pPr rtl="1"/>
                      <a:endParaRPr lang="he-IL" sz="2800" b="1" kern="1200" dirty="0">
                        <a:solidFill>
                          <a:schemeClr val="lt1"/>
                        </a:solidFill>
                        <a:latin typeface="+mn-lt"/>
                        <a:ea typeface="+mn-ea"/>
                        <a:cs typeface="+mn-cs"/>
                      </a:endParaRPr>
                    </a:p>
                  </a:txBody>
                  <a:tcPr/>
                </a:tc>
                <a:extLst>
                  <a:ext uri="{0D108BD9-81ED-4DB2-BD59-A6C34878D82A}">
                    <a16:rowId xmlns:a16="http://schemas.microsoft.com/office/drawing/2014/main" val="1668575410"/>
                  </a:ext>
                </a:extLst>
              </a:tr>
              <a:tr h="370840">
                <a:tc>
                  <a:txBody>
                    <a:bodyPr/>
                    <a:lstStyle/>
                    <a:p>
                      <a:pPr rtl="1"/>
                      <a:r>
                        <a:rPr lang="he-IL" sz="3600" dirty="0">
                          <a:latin typeface="Lucida Sans Unicode" panose="020B0602030504020204" pitchFamily="34" charset="0"/>
                          <a:cs typeface="Lucida Sans Unicode" panose="020B0602030504020204" pitchFamily="34" charset="0"/>
                        </a:rPr>
                        <a:t>ארץ</a:t>
                      </a:r>
                      <a:endParaRPr lang="he-IL" sz="3600" b="1" i="1" dirty="0">
                        <a:solidFill>
                          <a:srgbClr val="C00000"/>
                        </a:solidFill>
                        <a:latin typeface="Lucida Sans Unicode" panose="020B0602030504020204" pitchFamily="34" charset="0"/>
                        <a:cs typeface="Lucida Sans Unicode" panose="020B0602030504020204" pitchFamily="34" charset="0"/>
                      </a:endParaRPr>
                    </a:p>
                  </a:txBody>
                  <a:tcPr/>
                </a:tc>
                <a:tc>
                  <a:txBody>
                    <a:bodyPr/>
                    <a:lstStyle/>
                    <a:p>
                      <a:pPr rtl="1"/>
                      <a:r>
                        <a:rPr lang="he-IL" sz="2800" dirty="0">
                          <a:latin typeface="Lucida Sans Unicode" panose="020B0602030504020204" pitchFamily="34" charset="0"/>
                          <a:cs typeface="Lucida Sans Unicode" panose="020B0602030504020204" pitchFamily="34" charset="0"/>
                        </a:rPr>
                        <a:t>זית [שמן]</a:t>
                      </a:r>
                    </a:p>
                  </a:txBody>
                  <a:tcPr/>
                </a:tc>
                <a:tc>
                  <a:txBody>
                    <a:bodyPr/>
                    <a:lstStyle/>
                    <a:p>
                      <a:pPr rtl="1"/>
                      <a:r>
                        <a:rPr lang="he-IL" sz="2800" dirty="0">
                          <a:latin typeface="Lucida Sans Unicode" panose="020B0602030504020204" pitchFamily="34" charset="0"/>
                          <a:cs typeface="Lucida Sans Unicode" panose="020B0602030504020204" pitchFamily="34" charset="0"/>
                        </a:rPr>
                        <a:t>דבש [תמר]</a:t>
                      </a:r>
                    </a:p>
                  </a:txBody>
                  <a:tcPr/>
                </a:tc>
                <a:tc>
                  <a:txBody>
                    <a:bodyPr/>
                    <a:lstStyle/>
                    <a:p>
                      <a:pPr rtl="1"/>
                      <a:endParaRPr lang="he-IL" sz="2800" dirty="0"/>
                    </a:p>
                  </a:txBody>
                  <a:tcPr/>
                </a:tc>
                <a:tc>
                  <a:txBody>
                    <a:bodyPr/>
                    <a:lstStyle/>
                    <a:p>
                      <a:pPr rtl="1"/>
                      <a:endParaRPr lang="he-IL" sz="2800" dirty="0"/>
                    </a:p>
                  </a:txBody>
                  <a:tcPr/>
                </a:tc>
                <a:tc>
                  <a:txBody>
                    <a:bodyPr/>
                    <a:lstStyle/>
                    <a:p>
                      <a:pPr rtl="1"/>
                      <a:endParaRPr lang="he-IL" sz="2800" dirty="0"/>
                    </a:p>
                  </a:txBody>
                  <a:tcPr/>
                </a:tc>
                <a:extLst>
                  <a:ext uri="{0D108BD9-81ED-4DB2-BD59-A6C34878D82A}">
                    <a16:rowId xmlns:a16="http://schemas.microsoft.com/office/drawing/2014/main" val="3979329503"/>
                  </a:ext>
                </a:extLst>
              </a:tr>
            </a:tbl>
          </a:graphicData>
        </a:graphic>
      </p:graphicFrame>
      <p:sp>
        <p:nvSpPr>
          <p:cNvPr id="8" name="פיצוץ: 8 נקודות 7">
            <a:extLst>
              <a:ext uri="{FF2B5EF4-FFF2-40B4-BE49-F238E27FC236}">
                <a16:creationId xmlns:a16="http://schemas.microsoft.com/office/drawing/2014/main" id="{4D80CB30-A3F7-4E32-8669-54BB03E10F14}"/>
              </a:ext>
            </a:extLst>
          </p:cNvPr>
          <p:cNvSpPr/>
          <p:nvPr/>
        </p:nvSpPr>
        <p:spPr>
          <a:xfrm rot="1933331">
            <a:off x="9469228" y="570329"/>
            <a:ext cx="2681671" cy="187789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chemeClr val="tx1"/>
                </a:solidFill>
              </a:rPr>
              <a:t>להזכירכן</a:t>
            </a:r>
            <a:endParaRPr lang="he-IL" b="1" dirty="0">
              <a:solidFill>
                <a:schemeClr val="tx1"/>
              </a:solidFill>
            </a:endParaRPr>
          </a:p>
        </p:txBody>
      </p:sp>
      <p:pic>
        <p:nvPicPr>
          <p:cNvPr id="9" name="תמונה 8">
            <a:extLst>
              <a:ext uri="{FF2B5EF4-FFF2-40B4-BE49-F238E27FC236}">
                <a16:creationId xmlns:a16="http://schemas.microsoft.com/office/drawing/2014/main" id="{77209D26-4584-4C30-BC72-7CAD84D9D637}"/>
              </a:ext>
            </a:extLst>
          </p:cNvPr>
          <p:cNvPicPr>
            <a:picLocks noChangeAspect="1"/>
          </p:cNvPicPr>
          <p:nvPr/>
        </p:nvPicPr>
        <p:blipFill>
          <a:blip r:embed="rId2" cstate="print">
            <a:clrChange>
              <a:clrFrom>
                <a:srgbClr val="FFFFFF"/>
              </a:clrFrom>
              <a:clrTo>
                <a:srgbClr val="FFFFFF">
                  <a:alpha val="0"/>
                </a:srgbClr>
              </a:clrTo>
            </a:clrChange>
          </a:blip>
          <a:stretch>
            <a:fillRect/>
          </a:stretch>
        </p:blipFill>
        <p:spPr>
          <a:xfrm>
            <a:off x="1187777" y="3704735"/>
            <a:ext cx="3082565" cy="2604052"/>
          </a:xfrm>
          <a:prstGeom prst="rect">
            <a:avLst/>
          </a:prstGeom>
        </p:spPr>
      </p:pic>
    </p:spTree>
    <p:extLst>
      <p:ext uri="{BB962C8B-B14F-4D97-AF65-F5344CB8AC3E}">
        <p14:creationId xmlns:p14="http://schemas.microsoft.com/office/powerpoint/2010/main" val="113173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3200" dirty="0">
                <a:latin typeface="Fb Kanuba" panose="02020503050405020304" pitchFamily="18" charset="-79"/>
                <a:cs typeface="Fb Kanuba" panose="02020503050405020304" pitchFamily="18" charset="-79"/>
              </a:rPr>
              <a:t>בסדר ט"ו בשבט המשפחתי היו מונחים בקערה –תמרים, זיתים וצימוקים, את כולם אני אוהבת במידה שווה. על איזה פרי אברך?</a:t>
            </a:r>
            <a:endParaRPr lang="he-IL" sz="3200" b="1" dirty="0">
              <a:latin typeface="Fb Kanuba" panose="02020503050405020304" pitchFamily="18" charset="-79"/>
              <a:cs typeface="Fb Kanuba" panose="02020503050405020304" pitchFamily="18" charset="-79"/>
            </a:endParaRPr>
          </a:p>
        </p:txBody>
      </p:sp>
      <p:sp>
        <p:nvSpPr>
          <p:cNvPr id="4" name="מלבן: פינות מעוגלות 3">
            <a:hlinkClick r:id="rId2" action="ppaction://hlinksldjump"/>
            <a:extLst>
              <a:ext uri="{FF2B5EF4-FFF2-40B4-BE49-F238E27FC236}">
                <a16:creationId xmlns:a16="http://schemas.microsoft.com/office/drawing/2014/main" id="{5B50F17D-16A2-4933-BF25-F35834453D02}"/>
              </a:ext>
            </a:extLst>
          </p:cNvPr>
          <p:cNvSpPr/>
          <p:nvPr/>
        </p:nvSpPr>
        <p:spPr>
          <a:xfrm>
            <a:off x="7965721" y="2818614"/>
            <a:ext cx="3148481" cy="3358349"/>
          </a:xfrm>
          <a:prstGeom prst="roundRect">
            <a:avLst/>
          </a:prstGeom>
          <a:solidFill>
            <a:srgbClr val="B57BB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lnSpc>
                <a:spcPct val="90000"/>
              </a:lnSpc>
              <a:spcBef>
                <a:spcPts val="1000"/>
              </a:spcBef>
            </a:pPr>
            <a:r>
              <a:rPr lang="he-IL" sz="3200" b="1" dirty="0">
                <a:solidFill>
                  <a:prstClr val="black"/>
                </a:solidFill>
                <a:latin typeface="Lucida Sans Unicode" panose="020B0602030504020204" pitchFamily="34" charset="0"/>
                <a:cs typeface="Lucida Sans Unicode" panose="020B0602030504020204" pitchFamily="34" charset="0"/>
              </a:rPr>
              <a:t>תמר</a:t>
            </a:r>
          </a:p>
        </p:txBody>
      </p:sp>
      <p:sp>
        <p:nvSpPr>
          <p:cNvPr id="5" name="מלבן: פינות מעוגלות 4">
            <a:hlinkClick r:id="rId3" action="ppaction://hlinksldjump"/>
            <a:extLst>
              <a:ext uri="{FF2B5EF4-FFF2-40B4-BE49-F238E27FC236}">
                <a16:creationId xmlns:a16="http://schemas.microsoft.com/office/drawing/2014/main" id="{266B1E79-5EC4-4AA7-8C3A-5600FFDF7C6B}"/>
              </a:ext>
            </a:extLst>
          </p:cNvPr>
          <p:cNvSpPr/>
          <p:nvPr/>
        </p:nvSpPr>
        <p:spPr>
          <a:xfrm>
            <a:off x="1007883" y="2818614"/>
            <a:ext cx="3148481" cy="3358350"/>
          </a:xfrm>
          <a:prstGeom prst="roundRect">
            <a:avLst/>
          </a:prstGeom>
          <a:solidFill>
            <a:schemeClr val="accent6">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lnSpc>
                <a:spcPct val="90000"/>
              </a:lnSpc>
              <a:spcBef>
                <a:spcPts val="1000"/>
              </a:spcBef>
            </a:pPr>
            <a:r>
              <a:rPr lang="he-IL" sz="2800" b="1" dirty="0">
                <a:solidFill>
                  <a:prstClr val="black"/>
                </a:solidFill>
                <a:latin typeface="Lucida Sans Unicode" panose="020B0602030504020204" pitchFamily="34" charset="0"/>
                <a:cs typeface="Lucida Sans Unicode" panose="020B0602030504020204" pitchFamily="34" charset="0"/>
              </a:rPr>
              <a:t>זית</a:t>
            </a:r>
          </a:p>
        </p:txBody>
      </p:sp>
      <p:sp>
        <p:nvSpPr>
          <p:cNvPr id="6" name="מלבן: פינות מעוגלות 5">
            <a:hlinkClick r:id="rId2" action="ppaction://hlinksldjump"/>
            <a:extLst>
              <a:ext uri="{FF2B5EF4-FFF2-40B4-BE49-F238E27FC236}">
                <a16:creationId xmlns:a16="http://schemas.microsoft.com/office/drawing/2014/main" id="{0DF37080-606C-4E06-8FC4-F8401469BF10}"/>
              </a:ext>
            </a:extLst>
          </p:cNvPr>
          <p:cNvSpPr/>
          <p:nvPr/>
        </p:nvSpPr>
        <p:spPr>
          <a:xfrm>
            <a:off x="4360683" y="2818614"/>
            <a:ext cx="3148481" cy="3358349"/>
          </a:xfrm>
          <a:prstGeom prst="roundRect">
            <a:avLst/>
          </a:prstGeom>
          <a:solidFill>
            <a:schemeClr val="accent5">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lnSpc>
                <a:spcPct val="90000"/>
              </a:lnSpc>
              <a:spcBef>
                <a:spcPts val="1000"/>
              </a:spcBef>
            </a:pPr>
            <a:r>
              <a:rPr lang="he-IL" sz="2800" b="1" dirty="0">
                <a:solidFill>
                  <a:prstClr val="black"/>
                </a:solidFill>
                <a:latin typeface="Lucida Sans Unicode" panose="020B0602030504020204" pitchFamily="34" charset="0"/>
                <a:cs typeface="Lucida Sans Unicode" panose="020B0602030504020204" pitchFamily="34" charset="0"/>
              </a:rPr>
              <a:t>צימוקים</a:t>
            </a:r>
          </a:p>
        </p:txBody>
      </p:sp>
      <p:pic>
        <p:nvPicPr>
          <p:cNvPr id="7" name="מציין מיקום תוכן 6" descr="C:\Users\User\AppData\Local\Microsoft\Windows\INetCache\Content.MSO\D15BBA43.tmp">
            <a:extLst>
              <a:ext uri="{FF2B5EF4-FFF2-40B4-BE49-F238E27FC236}">
                <a16:creationId xmlns:a16="http://schemas.microsoft.com/office/drawing/2014/main" id="{4F5B6824-233F-49AE-9CA1-3B7D30A5176E}"/>
              </a:ext>
            </a:extLst>
          </p:cNvPr>
          <p:cNvPicPr>
            <a:picLocks noGrp="1"/>
          </p:cNvPicPr>
          <p:nvPr>
            <p:ph idx="1"/>
          </p:nvPr>
        </p:nvPicPr>
        <p:blipFill>
          <a:blip r:embed="rId4">
            <a:extLst>
              <a:ext uri="{BEBA8EAE-BF5A-486C-A8C5-ECC9F3942E4B}">
                <a14:imgProps xmlns:a14="http://schemas.microsoft.com/office/drawing/2010/main">
                  <a14:imgLayer r:embed="rId5">
                    <a14:imgEffect>
                      <a14:backgroundRemoval t="9821" b="100000" l="9778" r="89778"/>
                    </a14:imgEffect>
                  </a14:imgLayer>
                </a14:imgProps>
              </a:ext>
              <a:ext uri="{28A0092B-C50C-407E-A947-70E740481C1C}">
                <a14:useLocalDpi xmlns:a14="http://schemas.microsoft.com/office/drawing/2010/main" val="0"/>
              </a:ext>
            </a:extLst>
          </a:blip>
          <a:srcRect/>
          <a:stretch>
            <a:fillRect/>
          </a:stretch>
        </p:blipFill>
        <p:spPr bwMode="auto">
          <a:xfrm>
            <a:off x="1797457" y="1588739"/>
            <a:ext cx="1640711" cy="1650989"/>
          </a:xfrm>
          <a:prstGeom prst="rect">
            <a:avLst/>
          </a:prstGeom>
          <a:noFill/>
          <a:ln>
            <a:noFill/>
          </a:ln>
        </p:spPr>
      </p:pic>
      <p:pic>
        <p:nvPicPr>
          <p:cNvPr id="8" name="תמונה 7" descr="×ª××¦××ª ×ª××× × ×¢×××¨ ×××¤×¤××">
            <a:extLst>
              <a:ext uri="{FF2B5EF4-FFF2-40B4-BE49-F238E27FC236}">
                <a16:creationId xmlns:a16="http://schemas.microsoft.com/office/drawing/2014/main" id="{8D07F9CE-DB73-470B-A522-532ADA1BED47}"/>
              </a:ext>
            </a:extLst>
          </p:cNvPr>
          <p:cNvPicPr/>
          <p:nvPr/>
        </p:nvPicPr>
        <p:blipFill rotWithShape="1">
          <a:blip r:embed="rId6">
            <a:extLst>
              <a:ext uri="{BEBA8EAE-BF5A-486C-A8C5-ECC9F3942E4B}">
                <a14:imgProps xmlns:a14="http://schemas.microsoft.com/office/drawing/2010/main">
                  <a14:imgLayer r:embed="rId7">
                    <a14:imgEffect>
                      <a14:backgroundRemoval t="40984" b="68852" l="19636" r="80000"/>
                    </a14:imgEffect>
                  </a14:imgLayer>
                </a14:imgProps>
              </a:ext>
              <a:ext uri="{28A0092B-C50C-407E-A947-70E740481C1C}">
                <a14:useLocalDpi xmlns:a14="http://schemas.microsoft.com/office/drawing/2010/main" val="0"/>
              </a:ext>
            </a:extLst>
          </a:blip>
          <a:srcRect l="13191" t="38007" r="19134" b="27624"/>
          <a:stretch/>
        </p:blipFill>
        <p:spPr bwMode="auto">
          <a:xfrm rot="3227886">
            <a:off x="9226766" y="2173521"/>
            <a:ext cx="2335554" cy="919987"/>
          </a:xfrm>
          <a:prstGeom prst="rect">
            <a:avLst/>
          </a:prstGeom>
          <a:noFill/>
          <a:ln>
            <a:noFill/>
          </a:ln>
          <a:extLst>
            <a:ext uri="{53640926-AAD7-44D8-BBD7-CCE9431645EC}">
              <a14:shadowObscured xmlns:a14="http://schemas.microsoft.com/office/drawing/2010/main"/>
            </a:ext>
          </a:extLst>
        </p:spPr>
      </p:pic>
      <p:pic>
        <p:nvPicPr>
          <p:cNvPr id="9" name="תמונה 8" descr="C:\Users\User\AppData\Local\Microsoft\Windows\INetCache\Content.MSO\A3C28C9E.tmp">
            <a:extLst>
              <a:ext uri="{FF2B5EF4-FFF2-40B4-BE49-F238E27FC236}">
                <a16:creationId xmlns:a16="http://schemas.microsoft.com/office/drawing/2014/main" id="{28E973A9-0AC5-448D-A75F-B4F02B923A63}"/>
              </a:ext>
            </a:extLst>
          </p:cNvPr>
          <p:cNvPicPr/>
          <p:nvPr/>
        </p:nvPicPr>
        <p:blipFill>
          <a:blip r:embed="rId8">
            <a:extLst>
              <a:ext uri="{BEBA8EAE-BF5A-486C-A8C5-ECC9F3942E4B}">
                <a14:imgProps xmlns:a14="http://schemas.microsoft.com/office/drawing/2010/main">
                  <a14:imgLayer r:embed="rId9">
                    <a14:imgEffect>
                      <a14:backgroundRemoval t="10000" b="100000" l="556" r="97222"/>
                    </a14:imgEffect>
                  </a14:imgLayer>
                </a14:imgProps>
              </a:ext>
              <a:ext uri="{28A0092B-C50C-407E-A947-70E740481C1C}">
                <a14:useLocalDpi xmlns:a14="http://schemas.microsoft.com/office/drawing/2010/main" val="0"/>
              </a:ext>
            </a:extLst>
          </a:blip>
          <a:srcRect/>
          <a:stretch>
            <a:fillRect/>
          </a:stretch>
        </p:blipFill>
        <p:spPr bwMode="auto">
          <a:xfrm>
            <a:off x="5115621" y="1884219"/>
            <a:ext cx="1534767" cy="1498590"/>
          </a:xfrm>
          <a:prstGeom prst="rect">
            <a:avLst/>
          </a:prstGeom>
          <a:noFill/>
          <a:ln>
            <a:noFill/>
          </a:ln>
        </p:spPr>
      </p:pic>
    </p:spTree>
    <p:extLst>
      <p:ext uri="{BB962C8B-B14F-4D97-AF65-F5344CB8AC3E}">
        <p14:creationId xmlns:p14="http://schemas.microsoft.com/office/powerpoint/2010/main" val="76480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3250"/>
                                        <p:tgtEl>
                                          <p:spTgt spid="2"/>
                                        </p:tgtEl>
                                      </p:cBhvr>
                                    </p:animEffect>
                                  </p:childTnLst>
                                </p:cTn>
                              </p:par>
                            </p:childTnLst>
                          </p:cTn>
                        </p:par>
                        <p:par>
                          <p:cTn id="8" fill="hold">
                            <p:stCondLst>
                              <p:cond delay="325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25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250"/>
                                        <p:tgtEl>
                                          <p:spTgt spid="4"/>
                                        </p:tgtEl>
                                      </p:cBhvr>
                                    </p:animEffect>
                                  </p:childTnLst>
                                </p:cTn>
                              </p:par>
                            </p:childTnLst>
                          </p:cTn>
                        </p:par>
                        <p:par>
                          <p:cTn id="15" fill="hold">
                            <p:stCondLst>
                              <p:cond delay="45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25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250"/>
                                        <p:tgtEl>
                                          <p:spTgt spid="6"/>
                                        </p:tgtEl>
                                      </p:cBhvr>
                                    </p:animEffect>
                                  </p:childTnLst>
                                </p:cTn>
                              </p:par>
                            </p:childTnLst>
                          </p:cTn>
                        </p:par>
                        <p:par>
                          <p:cTn id="22" fill="hold">
                            <p:stCondLst>
                              <p:cond delay="575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25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72D225-89C4-408F-BC33-52BB4D599586}"/>
              </a:ext>
            </a:extLst>
          </p:cNvPr>
          <p:cNvSpPr>
            <a:spLocks noGrp="1"/>
          </p:cNvSpPr>
          <p:nvPr>
            <p:ph type="title"/>
          </p:nvPr>
        </p:nvSpPr>
        <p:spPr>
          <a:xfrm>
            <a:off x="745134" y="1061996"/>
            <a:ext cx="10701732" cy="1454961"/>
          </a:xfrm>
        </p:spPr>
        <p:txBody>
          <a:bodyPr>
            <a:noAutofit/>
          </a:bodyPr>
          <a:lstStyle/>
          <a:p>
            <a:pPr algn="ctr"/>
            <a:r>
              <a:rPr lang="he-IL" sz="12500" b="1" dirty="0">
                <a:ln w="6350">
                  <a:solidFill>
                    <a:schemeClr val="tx1"/>
                  </a:solidFill>
                </a:ln>
                <a:solidFill>
                  <a:srgbClr val="7030A0"/>
                </a:solidFill>
                <a:latin typeface="FbKapriza" panose="02020503050405020304" pitchFamily="18" charset="-79"/>
                <a:cs typeface="FbKapriza" panose="02020503050405020304" pitchFamily="18" charset="-79"/>
                <a:hlinkClick r:id="rId2" action="ppaction://hlinksldjump"/>
              </a:rPr>
              <a:t>הצלחת, כל הכבוד!</a:t>
            </a:r>
          </a:p>
        </p:txBody>
      </p:sp>
      <p:pic>
        <p:nvPicPr>
          <p:cNvPr id="1026" name="Picture 2" descr="×ª××¦××ª ×ª××× × ×¢×××¨ ××××">
            <a:hlinkClick r:id="rId3" action="ppaction://hlinksldjump"/>
            <a:extLst>
              <a:ext uri="{FF2B5EF4-FFF2-40B4-BE49-F238E27FC236}">
                <a16:creationId xmlns:a16="http://schemas.microsoft.com/office/drawing/2014/main" id="{4AA66FE3-87F8-45F3-AE7E-98F4A71E477B}"/>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2252" y="1297577"/>
            <a:ext cx="6143673" cy="5165177"/>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43647138-5FC9-45D3-8C38-59859BD2DF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61" y="-23302"/>
            <a:ext cx="2121830" cy="1502599"/>
          </a:xfrm>
          <a:prstGeom prst="rect">
            <a:avLst/>
          </a:prstGeom>
        </p:spPr>
      </p:pic>
    </p:spTree>
    <p:extLst>
      <p:ext uri="{BB962C8B-B14F-4D97-AF65-F5344CB8AC3E}">
        <p14:creationId xmlns:p14="http://schemas.microsoft.com/office/powerpoint/2010/main" val="286812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72D225-89C4-408F-BC33-52BB4D599586}"/>
              </a:ext>
            </a:extLst>
          </p:cNvPr>
          <p:cNvSpPr>
            <a:spLocks noGrp="1"/>
          </p:cNvSpPr>
          <p:nvPr>
            <p:ph type="title"/>
          </p:nvPr>
        </p:nvSpPr>
        <p:spPr>
          <a:xfrm>
            <a:off x="1018094" y="1061997"/>
            <a:ext cx="10428771" cy="1568082"/>
          </a:xfrm>
        </p:spPr>
        <p:txBody>
          <a:bodyPr>
            <a:normAutofit/>
          </a:bodyPr>
          <a:lstStyle/>
          <a:p>
            <a:pPr algn="ctr"/>
            <a:r>
              <a:rPr lang="he-IL" sz="9600" b="1" dirty="0">
                <a:ln w="6350">
                  <a:solidFill>
                    <a:schemeClr val="tx1"/>
                  </a:solidFill>
                </a:ln>
                <a:solidFill>
                  <a:srgbClr val="7030A0"/>
                </a:solidFill>
                <a:latin typeface="Guttman Hatzvi" panose="02010401010101010101" pitchFamily="2" charset="-79"/>
                <a:cs typeface="Guttman Hatzvi" panose="02010401010101010101" pitchFamily="2" charset="-79"/>
                <a:hlinkClick r:id="rId2" action="ppaction://hlinksldjump"/>
              </a:rPr>
              <a:t>נסו שנית!</a:t>
            </a:r>
          </a:p>
        </p:txBody>
      </p:sp>
      <p:pic>
        <p:nvPicPr>
          <p:cNvPr id="16386" name="Picture 2" descr="×ª××¦××ª ×ª××× × ×¢×××¨ ××××¨">
            <a:hlinkClick r:id="rId3" action="ppaction://hlinksldjump"/>
            <a:extLst>
              <a:ext uri="{FF2B5EF4-FFF2-40B4-BE49-F238E27FC236}">
                <a16:creationId xmlns:a16="http://schemas.microsoft.com/office/drawing/2014/main" id="{7A4C1CA3-7AB0-4DB9-8E84-1421DF9A1B47}"/>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5343" y="2780195"/>
            <a:ext cx="3661135" cy="3661135"/>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35F0BA48-6AD2-4F44-B717-65E4660DB0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61" y="-23302"/>
            <a:ext cx="2121830" cy="1502599"/>
          </a:xfrm>
          <a:prstGeom prst="rect">
            <a:avLst/>
          </a:prstGeom>
        </p:spPr>
      </p:pic>
    </p:spTree>
    <p:extLst>
      <p:ext uri="{BB962C8B-B14F-4D97-AF65-F5344CB8AC3E}">
        <p14:creationId xmlns:p14="http://schemas.microsoft.com/office/powerpoint/2010/main" val="314470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i="1" dirty="0"/>
              <a:t>תשובה</a:t>
            </a:r>
          </a:p>
        </p:txBody>
      </p:sp>
      <p:sp>
        <p:nvSpPr>
          <p:cNvPr id="3" name="מציין מיקום תוכן 2"/>
          <p:cNvSpPr>
            <a:spLocks noGrp="1"/>
          </p:cNvSpPr>
          <p:nvPr>
            <p:ph idx="1"/>
          </p:nvPr>
        </p:nvSpPr>
        <p:spPr/>
        <p:txBody>
          <a:bodyPr>
            <a:normAutofit/>
          </a:bodyPr>
          <a:lstStyle/>
          <a:p>
            <a:pPr marL="0" indent="0">
              <a:buNone/>
            </a:pPr>
            <a:r>
              <a:rPr lang="he-IL" sz="3200" dirty="0">
                <a:latin typeface="David" pitchFamily="34" charset="-79"/>
                <a:cs typeface="David" pitchFamily="34" charset="-79"/>
              </a:rPr>
              <a:t>כמובן שעל הזית, מכיוון שהוא הכי קרוב למילה "ארץ" (</a:t>
            </a:r>
            <a:r>
              <a:rPr lang="he-IL" sz="3200" dirty="0" err="1">
                <a:latin typeface="David" pitchFamily="34" charset="-79"/>
                <a:cs typeface="David" pitchFamily="34" charset="-79"/>
              </a:rPr>
              <a:t>השניה</a:t>
            </a:r>
            <a:r>
              <a:rPr lang="he-IL" sz="3200" dirty="0">
                <a:latin typeface="David" pitchFamily="34" charset="-79"/>
                <a:cs typeface="David" pitchFamily="34" charset="-79"/>
              </a:rPr>
              <a:t>).</a:t>
            </a:r>
          </a:p>
        </p:txBody>
      </p:sp>
      <p:pic>
        <p:nvPicPr>
          <p:cNvPr id="4" name="תמונה 3">
            <a:hlinkClick r:id="rId2" action="ppaction://hlinksldjump"/>
            <a:extLst>
              <a:ext uri="{FF2B5EF4-FFF2-40B4-BE49-F238E27FC236}">
                <a16:creationId xmlns:a16="http://schemas.microsoft.com/office/drawing/2014/main" id="{6E40C4FB-6874-4514-91F2-3D0146390BA8}"/>
              </a:ext>
            </a:extLst>
          </p:cNvPr>
          <p:cNvPicPr>
            <a:picLocks noChangeAspect="1"/>
          </p:cNvPicPr>
          <p:nvPr/>
        </p:nvPicPr>
        <p:blipFill>
          <a:blip r:embed="rId3" cstate="print"/>
          <a:stretch>
            <a:fillRect/>
          </a:stretch>
        </p:blipFill>
        <p:spPr>
          <a:xfrm>
            <a:off x="2550868" y="3373373"/>
            <a:ext cx="7090263" cy="2938527"/>
          </a:xfrm>
          <a:prstGeom prst="rect">
            <a:avLst/>
          </a:prstGeom>
        </p:spPr>
      </p:pic>
    </p:spTree>
    <p:extLst>
      <p:ext uri="{BB962C8B-B14F-4D97-AF65-F5344CB8AC3E}">
        <p14:creationId xmlns:p14="http://schemas.microsoft.com/office/powerpoint/2010/main" val="49381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a:r>
              <a:rPr lang="he-IL" sz="3200" b="1" dirty="0" err="1">
                <a:latin typeface="Fb Kanuba" panose="02020503050405020304" pitchFamily="18" charset="-79"/>
                <a:cs typeface="Fb Kanuba" panose="02020503050405020304" pitchFamily="18" charset="-79"/>
              </a:rPr>
              <a:t>אמא</a:t>
            </a:r>
            <a:r>
              <a:rPr lang="he-IL" sz="3200" b="1" dirty="0">
                <a:latin typeface="Fb Kanuba" panose="02020503050405020304" pitchFamily="18" charset="-79"/>
                <a:cs typeface="Fb Kanuba" panose="02020503050405020304" pitchFamily="18" charset="-79"/>
              </a:rPr>
              <a:t> טוענת שמאוד חשוב לכלול בתפריט ירקות ופירות ולכן הביאה לי לבית הספר קופסא עם סלט פירות הכולל- תפוחים, תפוזים וצימוקים. </a:t>
            </a:r>
            <a:br>
              <a:rPr lang="he-IL" sz="3200" b="1" dirty="0">
                <a:latin typeface="Fb Kanuba" panose="02020503050405020304" pitchFamily="18" charset="-79"/>
                <a:cs typeface="Fb Kanuba" panose="02020503050405020304" pitchFamily="18" charset="-79"/>
              </a:rPr>
            </a:br>
            <a:r>
              <a:rPr lang="he-IL" sz="3200" b="1" dirty="0">
                <a:latin typeface="Fb Kanuba" panose="02020503050405020304" pitchFamily="18" charset="-79"/>
                <a:cs typeface="Fb Kanuba" panose="02020503050405020304" pitchFamily="18" charset="-79"/>
              </a:rPr>
              <a:t>על מה אברך?</a:t>
            </a:r>
            <a:r>
              <a:rPr lang="he-IL" sz="2800" b="1" dirty="0">
                <a:latin typeface="Fb Kanuba" panose="02020503050405020304" pitchFamily="18" charset="-79"/>
                <a:cs typeface="Fb Kanuba" panose="02020503050405020304" pitchFamily="18" charset="-79"/>
              </a:rPr>
              <a:t/>
            </a:r>
            <a:br>
              <a:rPr lang="he-IL" sz="2800" b="1" dirty="0">
                <a:latin typeface="Fb Kanuba" panose="02020503050405020304" pitchFamily="18" charset="-79"/>
                <a:cs typeface="Fb Kanuba" panose="02020503050405020304" pitchFamily="18" charset="-79"/>
              </a:rPr>
            </a:br>
            <a:endParaRPr lang="he-IL" sz="3200" b="1" dirty="0">
              <a:latin typeface="Fb Kanuba" panose="02020503050405020304" pitchFamily="18" charset="-79"/>
              <a:cs typeface="Fb Kanuba" panose="02020503050405020304" pitchFamily="18" charset="-79"/>
            </a:endParaRPr>
          </a:p>
        </p:txBody>
      </p:sp>
      <p:sp>
        <p:nvSpPr>
          <p:cNvPr id="4" name="מלבן: פינות מעוגלות 3">
            <a:hlinkClick r:id="rId2" action="ppaction://hlinksldjump"/>
            <a:extLst>
              <a:ext uri="{FF2B5EF4-FFF2-40B4-BE49-F238E27FC236}">
                <a16:creationId xmlns:a16="http://schemas.microsoft.com/office/drawing/2014/main" id="{5B50F17D-16A2-4933-BF25-F35834453D02}"/>
              </a:ext>
            </a:extLst>
          </p:cNvPr>
          <p:cNvSpPr/>
          <p:nvPr/>
        </p:nvSpPr>
        <p:spPr>
          <a:xfrm>
            <a:off x="7965721" y="2818614"/>
            <a:ext cx="3148481" cy="3358349"/>
          </a:xfrm>
          <a:prstGeom prst="roundRect">
            <a:avLst/>
          </a:prstGeom>
          <a:solidFill>
            <a:srgbClr val="B57BB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prstClr val="black"/>
                </a:solidFill>
                <a:latin typeface="Lucida Sans Unicode" panose="020B0602030504020204" pitchFamily="34" charset="0"/>
                <a:cs typeface="Lucida Sans Unicode" panose="020B0602030504020204" pitchFamily="34" charset="0"/>
              </a:rPr>
              <a:t>כמובן שעל התפוח ראשון כדי שלא ישחיר</a:t>
            </a:r>
            <a:endParaRPr lang="he-IL" sz="3200" b="1" dirty="0">
              <a:latin typeface="Lucida Sans Unicode" panose="020B0602030504020204" pitchFamily="34" charset="0"/>
              <a:cs typeface="Lucida Sans Unicode" panose="020B0602030504020204" pitchFamily="34" charset="0"/>
            </a:endParaRPr>
          </a:p>
        </p:txBody>
      </p:sp>
      <p:sp>
        <p:nvSpPr>
          <p:cNvPr id="5" name="מלבן: פינות מעוגלות 4">
            <a:hlinkClick r:id="rId3" action="ppaction://hlinksldjump"/>
            <a:extLst>
              <a:ext uri="{FF2B5EF4-FFF2-40B4-BE49-F238E27FC236}">
                <a16:creationId xmlns:a16="http://schemas.microsoft.com/office/drawing/2014/main" id="{266B1E79-5EC4-4AA7-8C3A-5600FFDF7C6B}"/>
              </a:ext>
            </a:extLst>
          </p:cNvPr>
          <p:cNvSpPr/>
          <p:nvPr/>
        </p:nvSpPr>
        <p:spPr>
          <a:xfrm>
            <a:off x="1007883" y="2818614"/>
            <a:ext cx="3148481" cy="3358350"/>
          </a:xfrm>
          <a:prstGeom prst="roundRect">
            <a:avLst/>
          </a:prstGeom>
          <a:solidFill>
            <a:schemeClr val="accent6">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lnSpc>
                <a:spcPct val="90000"/>
              </a:lnSpc>
              <a:spcBef>
                <a:spcPts val="1000"/>
              </a:spcBef>
            </a:pPr>
            <a:r>
              <a:rPr lang="he-IL" sz="2800" b="1" dirty="0">
                <a:solidFill>
                  <a:prstClr val="black"/>
                </a:solidFill>
                <a:latin typeface="Lucida Sans Unicode" panose="020B0602030504020204" pitchFamily="34" charset="0"/>
                <a:cs typeface="Lucida Sans Unicode" panose="020B0602030504020204" pitchFamily="34" charset="0"/>
              </a:rPr>
              <a:t>על הצימוקים כי הם משבעת המינים.</a:t>
            </a:r>
          </a:p>
        </p:txBody>
      </p:sp>
      <p:sp>
        <p:nvSpPr>
          <p:cNvPr id="6" name="מלבן: פינות מעוגלות 5">
            <a:hlinkClick r:id="rId2" action="ppaction://hlinksldjump"/>
            <a:extLst>
              <a:ext uri="{FF2B5EF4-FFF2-40B4-BE49-F238E27FC236}">
                <a16:creationId xmlns:a16="http://schemas.microsoft.com/office/drawing/2014/main" id="{0DF37080-606C-4E06-8FC4-F8401469BF10}"/>
              </a:ext>
            </a:extLst>
          </p:cNvPr>
          <p:cNvSpPr/>
          <p:nvPr/>
        </p:nvSpPr>
        <p:spPr>
          <a:xfrm>
            <a:off x="4360683" y="2818614"/>
            <a:ext cx="3148481" cy="3358349"/>
          </a:xfrm>
          <a:prstGeom prst="roundRect">
            <a:avLst/>
          </a:prstGeom>
          <a:solidFill>
            <a:schemeClr val="accent5">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lnSpc>
                <a:spcPct val="90000"/>
              </a:lnSpc>
              <a:spcBef>
                <a:spcPts val="1000"/>
              </a:spcBef>
            </a:pPr>
            <a:r>
              <a:rPr lang="he-IL" sz="2800" b="1" dirty="0">
                <a:solidFill>
                  <a:prstClr val="black"/>
                </a:solidFill>
                <a:latin typeface="Lucida Sans Unicode" panose="020B0602030504020204" pitchFamily="34" charset="0"/>
                <a:cs typeface="Lucida Sans Unicode" panose="020B0602030504020204" pitchFamily="34" charset="0"/>
              </a:rPr>
              <a:t>על התפוז כי הוא ממשפ' פירות ההדר.</a:t>
            </a:r>
          </a:p>
        </p:txBody>
      </p:sp>
      <p:pic>
        <p:nvPicPr>
          <p:cNvPr id="7" name="מציין מיקום תוכן 6" descr="C:\Users\User\AppData\Local\Microsoft\Windows\INetCache\Content.MSO\D15BBA43.tmp">
            <a:extLst>
              <a:ext uri="{FF2B5EF4-FFF2-40B4-BE49-F238E27FC236}">
                <a16:creationId xmlns:a16="http://schemas.microsoft.com/office/drawing/2014/main" id="{4F5B6824-233F-49AE-9CA1-3B7D30A5176E}"/>
              </a:ext>
            </a:extLst>
          </p:cNvPr>
          <p:cNvPicPr>
            <a:picLocks noGrp="1"/>
          </p:cNvPicPr>
          <p:nvPr>
            <p:ph idx="1"/>
          </p:nvPr>
        </p:nvPicPr>
        <p:blipFill>
          <a:blip r:embed="rId4">
            <a:extLst>
              <a:ext uri="{BEBA8EAE-BF5A-486C-A8C5-ECC9F3942E4B}">
                <a14:imgProps xmlns:a14="http://schemas.microsoft.com/office/drawing/2010/main">
                  <a14:imgLayer r:embed="rId5">
                    <a14:imgEffect>
                      <a14:backgroundRemoval t="9821" b="100000" l="9778" r="89778"/>
                    </a14:imgEffect>
                  </a14:imgLayer>
                </a14:imgProps>
              </a:ext>
              <a:ext uri="{28A0092B-C50C-407E-A947-70E740481C1C}">
                <a14:useLocalDpi xmlns:a14="http://schemas.microsoft.com/office/drawing/2010/main" val="0"/>
              </a:ext>
            </a:extLst>
          </a:blip>
          <a:srcRect/>
          <a:stretch>
            <a:fillRect/>
          </a:stretch>
        </p:blipFill>
        <p:spPr bwMode="auto">
          <a:xfrm>
            <a:off x="1797457" y="1588739"/>
            <a:ext cx="1640711" cy="1650989"/>
          </a:xfrm>
          <a:prstGeom prst="rect">
            <a:avLst/>
          </a:prstGeom>
          <a:noFill/>
          <a:ln>
            <a:noFill/>
          </a:ln>
        </p:spPr>
      </p:pic>
      <p:pic>
        <p:nvPicPr>
          <p:cNvPr id="8" name="תמונה 7" descr="×ª××¦××ª ×ª××× × ×¢×××¨ ×××¤×¤××">
            <a:extLst>
              <a:ext uri="{FF2B5EF4-FFF2-40B4-BE49-F238E27FC236}">
                <a16:creationId xmlns:a16="http://schemas.microsoft.com/office/drawing/2014/main" id="{8D07F9CE-DB73-470B-A522-532ADA1BED47}"/>
              </a:ext>
            </a:extLst>
          </p:cNvPr>
          <p:cNvPicPr/>
          <p:nvPr/>
        </p:nvPicPr>
        <p:blipFill rotWithShape="1">
          <a:blip r:embed="rId6">
            <a:extLst>
              <a:ext uri="{BEBA8EAE-BF5A-486C-A8C5-ECC9F3942E4B}">
                <a14:imgProps xmlns:a14="http://schemas.microsoft.com/office/drawing/2010/main">
                  <a14:imgLayer r:embed="rId7">
                    <a14:imgEffect>
                      <a14:backgroundRemoval t="40984" b="68852" l="19636" r="80000"/>
                    </a14:imgEffect>
                  </a14:imgLayer>
                </a14:imgProps>
              </a:ext>
              <a:ext uri="{28A0092B-C50C-407E-A947-70E740481C1C}">
                <a14:useLocalDpi xmlns:a14="http://schemas.microsoft.com/office/drawing/2010/main" val="0"/>
              </a:ext>
            </a:extLst>
          </a:blip>
          <a:srcRect l="13191" t="38007" r="19134" b="27624"/>
          <a:stretch/>
        </p:blipFill>
        <p:spPr bwMode="auto">
          <a:xfrm rot="3227886">
            <a:off x="9226766" y="2173521"/>
            <a:ext cx="2335554" cy="919987"/>
          </a:xfrm>
          <a:prstGeom prst="rect">
            <a:avLst/>
          </a:prstGeom>
          <a:noFill/>
          <a:ln>
            <a:noFill/>
          </a:ln>
          <a:extLst>
            <a:ext uri="{53640926-AAD7-44D8-BBD7-CCE9431645EC}">
              <a14:shadowObscured xmlns:a14="http://schemas.microsoft.com/office/drawing/2010/main"/>
            </a:ext>
          </a:extLst>
        </p:spPr>
      </p:pic>
      <p:pic>
        <p:nvPicPr>
          <p:cNvPr id="9" name="תמונה 8" descr="C:\Users\User\AppData\Local\Microsoft\Windows\INetCache\Content.MSO\A3C28C9E.tmp">
            <a:extLst>
              <a:ext uri="{FF2B5EF4-FFF2-40B4-BE49-F238E27FC236}">
                <a16:creationId xmlns:a16="http://schemas.microsoft.com/office/drawing/2014/main" id="{28E973A9-0AC5-448D-A75F-B4F02B923A63}"/>
              </a:ext>
            </a:extLst>
          </p:cNvPr>
          <p:cNvPicPr/>
          <p:nvPr/>
        </p:nvPicPr>
        <p:blipFill>
          <a:blip r:embed="rId8">
            <a:extLst>
              <a:ext uri="{BEBA8EAE-BF5A-486C-A8C5-ECC9F3942E4B}">
                <a14:imgProps xmlns:a14="http://schemas.microsoft.com/office/drawing/2010/main">
                  <a14:imgLayer r:embed="rId9">
                    <a14:imgEffect>
                      <a14:backgroundRemoval t="10000" b="100000" l="556" r="97222"/>
                    </a14:imgEffect>
                  </a14:imgLayer>
                </a14:imgProps>
              </a:ext>
              <a:ext uri="{28A0092B-C50C-407E-A947-70E740481C1C}">
                <a14:useLocalDpi xmlns:a14="http://schemas.microsoft.com/office/drawing/2010/main" val="0"/>
              </a:ext>
            </a:extLst>
          </a:blip>
          <a:srcRect/>
          <a:stretch>
            <a:fillRect/>
          </a:stretch>
        </p:blipFill>
        <p:spPr bwMode="auto">
          <a:xfrm>
            <a:off x="5115621" y="1884219"/>
            <a:ext cx="1534767" cy="1498590"/>
          </a:xfrm>
          <a:prstGeom prst="rect">
            <a:avLst/>
          </a:prstGeom>
          <a:noFill/>
          <a:ln>
            <a:noFill/>
          </a:ln>
        </p:spPr>
      </p:pic>
    </p:spTree>
    <p:extLst>
      <p:ext uri="{BB962C8B-B14F-4D97-AF65-F5344CB8AC3E}">
        <p14:creationId xmlns:p14="http://schemas.microsoft.com/office/powerpoint/2010/main" val="239932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3250"/>
                                        <p:tgtEl>
                                          <p:spTgt spid="2"/>
                                        </p:tgtEl>
                                      </p:cBhvr>
                                    </p:animEffect>
                                  </p:childTnLst>
                                </p:cTn>
                              </p:par>
                            </p:childTnLst>
                          </p:cTn>
                        </p:par>
                        <p:par>
                          <p:cTn id="8" fill="hold">
                            <p:stCondLst>
                              <p:cond delay="325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25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250"/>
                                        <p:tgtEl>
                                          <p:spTgt spid="4"/>
                                        </p:tgtEl>
                                      </p:cBhvr>
                                    </p:animEffect>
                                  </p:childTnLst>
                                </p:cTn>
                              </p:par>
                            </p:childTnLst>
                          </p:cTn>
                        </p:par>
                        <p:par>
                          <p:cTn id="15" fill="hold">
                            <p:stCondLst>
                              <p:cond delay="45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25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250"/>
                                        <p:tgtEl>
                                          <p:spTgt spid="6"/>
                                        </p:tgtEl>
                                      </p:cBhvr>
                                    </p:animEffect>
                                  </p:childTnLst>
                                </p:cTn>
                              </p:par>
                            </p:childTnLst>
                          </p:cTn>
                        </p:par>
                        <p:par>
                          <p:cTn id="22" fill="hold">
                            <p:stCondLst>
                              <p:cond delay="575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25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72D225-89C4-408F-BC33-52BB4D599586}"/>
              </a:ext>
            </a:extLst>
          </p:cNvPr>
          <p:cNvSpPr>
            <a:spLocks noGrp="1"/>
          </p:cNvSpPr>
          <p:nvPr>
            <p:ph type="title"/>
          </p:nvPr>
        </p:nvSpPr>
        <p:spPr>
          <a:xfrm>
            <a:off x="745134" y="1061996"/>
            <a:ext cx="10701732" cy="1454961"/>
          </a:xfrm>
        </p:spPr>
        <p:txBody>
          <a:bodyPr>
            <a:noAutofit/>
          </a:bodyPr>
          <a:lstStyle/>
          <a:p>
            <a:pPr algn="ctr"/>
            <a:r>
              <a:rPr lang="he-IL" sz="12500" b="1" dirty="0">
                <a:ln w="6350">
                  <a:solidFill>
                    <a:schemeClr val="tx1"/>
                  </a:solidFill>
                </a:ln>
                <a:solidFill>
                  <a:srgbClr val="7030A0"/>
                </a:solidFill>
                <a:latin typeface="FbKapriza" panose="02020503050405020304" pitchFamily="18" charset="-79"/>
                <a:cs typeface="FbKapriza" panose="02020503050405020304" pitchFamily="18" charset="-79"/>
                <a:hlinkClick r:id="rId2" action="ppaction://hlinksldjump"/>
              </a:rPr>
              <a:t>הצלחת, כל הכבוד!</a:t>
            </a:r>
          </a:p>
        </p:txBody>
      </p:sp>
      <p:pic>
        <p:nvPicPr>
          <p:cNvPr id="1026" name="Picture 2" descr="×ª××¦××ª ×ª××× × ×¢×××¨ ××××">
            <a:hlinkClick r:id="rId3" action="ppaction://hlinksldjump"/>
            <a:extLst>
              <a:ext uri="{FF2B5EF4-FFF2-40B4-BE49-F238E27FC236}">
                <a16:creationId xmlns:a16="http://schemas.microsoft.com/office/drawing/2014/main" id="{4AA66FE3-87F8-45F3-AE7E-98F4A71E477B}"/>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2252" y="1297577"/>
            <a:ext cx="6143673" cy="5165177"/>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43647138-5FC9-45D3-8C38-59859BD2DF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61" y="-23302"/>
            <a:ext cx="2121830" cy="1502599"/>
          </a:xfrm>
          <a:prstGeom prst="rect">
            <a:avLst/>
          </a:prstGeom>
        </p:spPr>
      </p:pic>
    </p:spTree>
    <p:extLst>
      <p:ext uri="{BB962C8B-B14F-4D97-AF65-F5344CB8AC3E}">
        <p14:creationId xmlns:p14="http://schemas.microsoft.com/office/powerpoint/2010/main" val="111672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72D225-89C4-408F-BC33-52BB4D599586}"/>
              </a:ext>
            </a:extLst>
          </p:cNvPr>
          <p:cNvSpPr>
            <a:spLocks noGrp="1"/>
          </p:cNvSpPr>
          <p:nvPr>
            <p:ph type="title"/>
          </p:nvPr>
        </p:nvSpPr>
        <p:spPr>
          <a:xfrm>
            <a:off x="1018094" y="1061997"/>
            <a:ext cx="10428771" cy="1568082"/>
          </a:xfrm>
        </p:spPr>
        <p:txBody>
          <a:bodyPr>
            <a:normAutofit/>
          </a:bodyPr>
          <a:lstStyle/>
          <a:p>
            <a:pPr algn="ctr"/>
            <a:r>
              <a:rPr lang="he-IL" sz="9600" b="1" dirty="0">
                <a:ln w="6350">
                  <a:solidFill>
                    <a:schemeClr val="tx1"/>
                  </a:solidFill>
                </a:ln>
                <a:solidFill>
                  <a:srgbClr val="7030A0"/>
                </a:solidFill>
                <a:latin typeface="Guttman Hatzvi" panose="02010401010101010101" pitchFamily="2" charset="-79"/>
                <a:cs typeface="Guttman Hatzvi" panose="02010401010101010101" pitchFamily="2" charset="-79"/>
                <a:hlinkClick r:id="rId2" action="ppaction://hlinksldjump"/>
              </a:rPr>
              <a:t>נסו שנית!</a:t>
            </a:r>
          </a:p>
        </p:txBody>
      </p:sp>
      <p:pic>
        <p:nvPicPr>
          <p:cNvPr id="16386" name="Picture 2" descr="×ª××¦××ª ×ª××× × ×¢×××¨ ××××¨">
            <a:hlinkClick r:id="rId3" action="ppaction://hlinksldjump"/>
            <a:extLst>
              <a:ext uri="{FF2B5EF4-FFF2-40B4-BE49-F238E27FC236}">
                <a16:creationId xmlns:a16="http://schemas.microsoft.com/office/drawing/2014/main" id="{7A4C1CA3-7AB0-4DB9-8E84-1421DF9A1B47}"/>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5343" y="2780195"/>
            <a:ext cx="3661135" cy="3661135"/>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35F0BA48-6AD2-4F44-B717-65E4660DB0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61" y="-23302"/>
            <a:ext cx="2121830" cy="1502599"/>
          </a:xfrm>
          <a:prstGeom prst="rect">
            <a:avLst/>
          </a:prstGeom>
        </p:spPr>
      </p:pic>
    </p:spTree>
    <p:extLst>
      <p:ext uri="{BB962C8B-B14F-4D97-AF65-F5344CB8AC3E}">
        <p14:creationId xmlns:p14="http://schemas.microsoft.com/office/powerpoint/2010/main" val="209788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72D225-89C4-408F-BC33-52BB4D599586}"/>
              </a:ext>
            </a:extLst>
          </p:cNvPr>
          <p:cNvSpPr>
            <a:spLocks noGrp="1"/>
          </p:cNvSpPr>
          <p:nvPr>
            <p:ph type="title"/>
          </p:nvPr>
        </p:nvSpPr>
        <p:spPr>
          <a:xfrm>
            <a:off x="745134" y="1061996"/>
            <a:ext cx="10701732" cy="1454961"/>
          </a:xfrm>
        </p:spPr>
        <p:txBody>
          <a:bodyPr>
            <a:noAutofit/>
          </a:bodyPr>
          <a:lstStyle/>
          <a:p>
            <a:pPr algn="ctr"/>
            <a:r>
              <a:rPr lang="he-IL" sz="12500" b="1" dirty="0">
                <a:ln w="6350">
                  <a:solidFill>
                    <a:schemeClr val="tx1"/>
                  </a:solidFill>
                </a:ln>
                <a:solidFill>
                  <a:srgbClr val="7030A0"/>
                </a:solidFill>
                <a:latin typeface="FbKapriza" panose="02020503050405020304" pitchFamily="18" charset="-79"/>
                <a:cs typeface="FbKapriza" panose="02020503050405020304" pitchFamily="18" charset="-79"/>
                <a:hlinkClick r:id="rId2" action="ppaction://hlinksldjump"/>
              </a:rPr>
              <a:t>הצלחת, כל הכבוד!</a:t>
            </a:r>
          </a:p>
        </p:txBody>
      </p:sp>
      <p:pic>
        <p:nvPicPr>
          <p:cNvPr id="1026" name="Picture 2" descr="×ª××¦××ª ×ª××× × ×¢×××¨ ××××">
            <a:hlinkClick r:id="rId2" action="ppaction://hlinksldjump"/>
            <a:extLst>
              <a:ext uri="{FF2B5EF4-FFF2-40B4-BE49-F238E27FC236}">
                <a16:creationId xmlns:a16="http://schemas.microsoft.com/office/drawing/2014/main" id="{4AA66FE3-87F8-45F3-AE7E-98F4A71E477B}"/>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5526" y="1479297"/>
            <a:ext cx="4085304" cy="3434642"/>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43647138-5FC9-45D3-8C38-59859BD2DF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61" y="-23302"/>
            <a:ext cx="2121830" cy="1502599"/>
          </a:xfrm>
          <a:prstGeom prst="rect">
            <a:avLst/>
          </a:prstGeom>
        </p:spPr>
      </p:pic>
      <p:sp>
        <p:nvSpPr>
          <p:cNvPr id="5" name="חץ: שמאלה 3">
            <a:hlinkClick r:id="rId2" action="ppaction://hlinksldjump"/>
            <a:extLst>
              <a:ext uri="{FF2B5EF4-FFF2-40B4-BE49-F238E27FC236}">
                <a16:creationId xmlns:a16="http://schemas.microsoft.com/office/drawing/2014/main" id="{5599C046-E033-4804-8538-EAB02AE5ED22}"/>
              </a:ext>
            </a:extLst>
          </p:cNvPr>
          <p:cNvSpPr/>
          <p:nvPr/>
        </p:nvSpPr>
        <p:spPr>
          <a:xfrm>
            <a:off x="3767878" y="4675239"/>
            <a:ext cx="6140600" cy="2064774"/>
          </a:xfrm>
          <a:prstGeom prst="leftArrow">
            <a:avLst/>
          </a:prstGeom>
          <a:solidFill>
            <a:srgbClr val="B57BB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000" b="1" dirty="0">
                <a:solidFill>
                  <a:schemeClr val="tx1"/>
                </a:solidFill>
              </a:rPr>
              <a:t>לשאלה הבאה</a:t>
            </a:r>
          </a:p>
        </p:txBody>
      </p:sp>
    </p:spTree>
    <p:extLst>
      <p:ext uri="{BB962C8B-B14F-4D97-AF65-F5344CB8AC3E}">
        <p14:creationId xmlns:p14="http://schemas.microsoft.com/office/powerpoint/2010/main" val="387489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225F4F-568E-4F42-BABB-CBD30E3C0BC1}"/>
              </a:ext>
            </a:extLst>
          </p:cNvPr>
          <p:cNvSpPr>
            <a:spLocks noGrp="1"/>
          </p:cNvSpPr>
          <p:nvPr>
            <p:ph type="title"/>
          </p:nvPr>
        </p:nvSpPr>
        <p:spPr/>
        <p:txBody>
          <a:bodyPr/>
          <a:lstStyle/>
          <a:p>
            <a:r>
              <a:rPr lang="he-IL" i="1" dirty="0"/>
              <a:t>תשובה</a:t>
            </a:r>
          </a:p>
        </p:txBody>
      </p:sp>
      <p:sp>
        <p:nvSpPr>
          <p:cNvPr id="3" name="מציין מיקום תוכן 2">
            <a:extLst>
              <a:ext uri="{FF2B5EF4-FFF2-40B4-BE49-F238E27FC236}">
                <a16:creationId xmlns:a16="http://schemas.microsoft.com/office/drawing/2014/main" id="{D6BDD863-B7DF-4EA4-B669-A93A6520728E}"/>
              </a:ext>
            </a:extLst>
          </p:cNvPr>
          <p:cNvSpPr>
            <a:spLocks noGrp="1"/>
          </p:cNvSpPr>
          <p:nvPr>
            <p:ph idx="1"/>
          </p:nvPr>
        </p:nvSpPr>
        <p:spPr/>
        <p:txBody>
          <a:bodyPr>
            <a:normAutofit/>
          </a:bodyPr>
          <a:lstStyle/>
          <a:p>
            <a:r>
              <a:rPr lang="he-IL" sz="3200" dirty="0">
                <a:latin typeface="David" pitchFamily="34" charset="-79"/>
                <a:cs typeface="David" pitchFamily="34" charset="-79"/>
              </a:rPr>
              <a:t>יש לברך תחילה על הצימוקים כי הם משבעת המינים. ופרי משבעת המינים קודם בברכתו לפרי שאינו משבעת המינים.</a:t>
            </a:r>
          </a:p>
        </p:txBody>
      </p:sp>
      <p:pic>
        <p:nvPicPr>
          <p:cNvPr id="4" name="תמונה 3">
            <a:hlinkClick r:id="rId2" action="ppaction://hlinksldjump"/>
            <a:extLst>
              <a:ext uri="{FF2B5EF4-FFF2-40B4-BE49-F238E27FC236}">
                <a16:creationId xmlns:a16="http://schemas.microsoft.com/office/drawing/2014/main" id="{89FC12FE-F4F8-40D9-9247-F091E75A715D}"/>
              </a:ext>
            </a:extLst>
          </p:cNvPr>
          <p:cNvPicPr>
            <a:picLocks noChangeAspect="1"/>
          </p:cNvPicPr>
          <p:nvPr/>
        </p:nvPicPr>
        <p:blipFill>
          <a:blip r:embed="rId3" cstate="print"/>
          <a:stretch>
            <a:fillRect/>
          </a:stretch>
        </p:blipFill>
        <p:spPr>
          <a:xfrm>
            <a:off x="2909087" y="3684842"/>
            <a:ext cx="7090263" cy="2938527"/>
          </a:xfrm>
          <a:prstGeom prst="rect">
            <a:avLst/>
          </a:prstGeom>
        </p:spPr>
      </p:pic>
    </p:spTree>
    <p:extLst>
      <p:ext uri="{BB962C8B-B14F-4D97-AF65-F5344CB8AC3E}">
        <p14:creationId xmlns:p14="http://schemas.microsoft.com/office/powerpoint/2010/main" val="272360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a:r>
              <a:rPr lang="he-IL" sz="3200" b="1" dirty="0">
                <a:latin typeface="Fb Kanuba" panose="02020503050405020304" pitchFamily="18" charset="-79"/>
                <a:cs typeface="Fb Kanuba" panose="02020503050405020304" pitchFamily="18" charset="-79"/>
              </a:rPr>
              <a:t>כאשר רינה הגיעה ללמוד איתי למבחן בחשבון הגישה לנו </a:t>
            </a:r>
            <a:r>
              <a:rPr lang="he-IL" sz="3200" b="1" dirty="0" err="1">
                <a:latin typeface="Fb Kanuba" panose="02020503050405020304" pitchFamily="18" charset="-79"/>
                <a:cs typeface="Fb Kanuba" panose="02020503050405020304" pitchFamily="18" charset="-79"/>
              </a:rPr>
              <a:t>אמא</a:t>
            </a:r>
            <a:r>
              <a:rPr lang="he-IL" sz="3200" b="1" dirty="0">
                <a:latin typeface="Fb Kanuba" panose="02020503050405020304" pitchFamily="18" charset="-79"/>
                <a:cs typeface="Fb Kanuba" panose="02020503050405020304" pitchFamily="18" charset="-79"/>
              </a:rPr>
              <a:t> צלחת עם פירות קיץ. בצלחת היו כמה משמשים שלמים וכן קוביות אפרסקים וקוביות של שזיפים. על מה אברך תחילה?</a:t>
            </a:r>
          </a:p>
        </p:txBody>
      </p:sp>
      <p:sp>
        <p:nvSpPr>
          <p:cNvPr id="4" name="מלבן: פינות מעוגלות 3">
            <a:hlinkClick r:id="rId2" action="ppaction://hlinksldjump"/>
            <a:extLst>
              <a:ext uri="{FF2B5EF4-FFF2-40B4-BE49-F238E27FC236}">
                <a16:creationId xmlns:a16="http://schemas.microsoft.com/office/drawing/2014/main" id="{5B50F17D-16A2-4933-BF25-F35834453D02}"/>
              </a:ext>
            </a:extLst>
          </p:cNvPr>
          <p:cNvSpPr/>
          <p:nvPr/>
        </p:nvSpPr>
        <p:spPr>
          <a:xfrm>
            <a:off x="7965721" y="2818614"/>
            <a:ext cx="3148481" cy="3358349"/>
          </a:xfrm>
          <a:prstGeom prst="roundRect">
            <a:avLst/>
          </a:prstGeom>
          <a:solidFill>
            <a:srgbClr val="B57BB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lnSpc>
                <a:spcPct val="90000"/>
              </a:lnSpc>
              <a:spcBef>
                <a:spcPts val="1000"/>
              </a:spcBef>
            </a:pPr>
            <a:r>
              <a:rPr lang="he-IL" sz="3200" b="1" dirty="0">
                <a:solidFill>
                  <a:prstClr val="black"/>
                </a:solidFill>
                <a:latin typeface="Lucida Sans Unicode" panose="020B0602030504020204" pitchFamily="34" charset="0"/>
                <a:cs typeface="Lucida Sans Unicode" panose="020B0602030504020204" pitchFamily="34" charset="0"/>
              </a:rPr>
              <a:t>על המשמש כיוון שהוא שלם.</a:t>
            </a:r>
          </a:p>
        </p:txBody>
      </p:sp>
      <p:sp>
        <p:nvSpPr>
          <p:cNvPr id="5" name="מלבן: פינות מעוגלות 4">
            <a:hlinkClick r:id="rId3" action="ppaction://hlinksldjump"/>
            <a:extLst>
              <a:ext uri="{FF2B5EF4-FFF2-40B4-BE49-F238E27FC236}">
                <a16:creationId xmlns:a16="http://schemas.microsoft.com/office/drawing/2014/main" id="{266B1E79-5EC4-4AA7-8C3A-5600FFDF7C6B}"/>
              </a:ext>
            </a:extLst>
          </p:cNvPr>
          <p:cNvSpPr/>
          <p:nvPr/>
        </p:nvSpPr>
        <p:spPr>
          <a:xfrm>
            <a:off x="1007883" y="2818614"/>
            <a:ext cx="3148481" cy="3358350"/>
          </a:xfrm>
          <a:prstGeom prst="roundRect">
            <a:avLst/>
          </a:prstGeom>
          <a:solidFill>
            <a:schemeClr val="accent6">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lnSpc>
                <a:spcPct val="90000"/>
              </a:lnSpc>
              <a:spcBef>
                <a:spcPts val="1000"/>
              </a:spcBef>
            </a:pPr>
            <a:r>
              <a:rPr lang="he-IL" sz="2800" b="1" dirty="0">
                <a:solidFill>
                  <a:prstClr val="black"/>
                </a:solidFill>
                <a:latin typeface="Lucida Sans Unicode" panose="020B0602030504020204" pitchFamily="34" charset="0"/>
                <a:cs typeface="Lucida Sans Unicode" panose="020B0602030504020204" pitchFamily="34" charset="0"/>
              </a:rPr>
              <a:t>על האפרסק כיון שהוא הפרי הכי גדול.</a:t>
            </a:r>
          </a:p>
        </p:txBody>
      </p:sp>
      <p:sp>
        <p:nvSpPr>
          <p:cNvPr id="6" name="מלבן: פינות מעוגלות 5">
            <a:hlinkClick r:id="rId3" action="ppaction://hlinksldjump"/>
            <a:extLst>
              <a:ext uri="{FF2B5EF4-FFF2-40B4-BE49-F238E27FC236}">
                <a16:creationId xmlns:a16="http://schemas.microsoft.com/office/drawing/2014/main" id="{0DF37080-606C-4E06-8FC4-F8401469BF10}"/>
              </a:ext>
            </a:extLst>
          </p:cNvPr>
          <p:cNvSpPr/>
          <p:nvPr/>
        </p:nvSpPr>
        <p:spPr>
          <a:xfrm>
            <a:off x="4360683" y="2818614"/>
            <a:ext cx="3148481" cy="3358349"/>
          </a:xfrm>
          <a:prstGeom prst="roundRect">
            <a:avLst/>
          </a:prstGeom>
          <a:solidFill>
            <a:schemeClr val="accent5">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lnSpc>
                <a:spcPct val="90000"/>
              </a:lnSpc>
              <a:spcBef>
                <a:spcPts val="1000"/>
              </a:spcBef>
            </a:pPr>
            <a:r>
              <a:rPr lang="he-IL" sz="2800" b="1" dirty="0">
                <a:solidFill>
                  <a:prstClr val="black"/>
                </a:solidFill>
                <a:latin typeface="Lucida Sans Unicode" panose="020B0602030504020204" pitchFamily="34" charset="0"/>
                <a:cs typeface="Lucida Sans Unicode" panose="020B0602030504020204" pitchFamily="34" charset="0"/>
              </a:rPr>
              <a:t>על השזיפים כי מהם מכינים ריבה משובחת.</a:t>
            </a:r>
          </a:p>
        </p:txBody>
      </p:sp>
      <p:pic>
        <p:nvPicPr>
          <p:cNvPr id="7" name="מציין מיקום תוכן 6" descr="C:\Users\User\AppData\Local\Microsoft\Windows\INetCache\Content.MSO\D15BBA43.tmp">
            <a:extLst>
              <a:ext uri="{FF2B5EF4-FFF2-40B4-BE49-F238E27FC236}">
                <a16:creationId xmlns:a16="http://schemas.microsoft.com/office/drawing/2014/main" id="{4F5B6824-233F-49AE-9CA1-3B7D30A5176E}"/>
              </a:ext>
            </a:extLst>
          </p:cNvPr>
          <p:cNvPicPr>
            <a:picLocks noGrp="1"/>
          </p:cNvPicPr>
          <p:nvPr>
            <p:ph idx="1"/>
          </p:nvPr>
        </p:nvPicPr>
        <p:blipFill>
          <a:blip r:embed="rId4">
            <a:extLst>
              <a:ext uri="{BEBA8EAE-BF5A-486C-A8C5-ECC9F3942E4B}">
                <a14:imgProps xmlns:a14="http://schemas.microsoft.com/office/drawing/2010/main">
                  <a14:imgLayer r:embed="rId5">
                    <a14:imgEffect>
                      <a14:backgroundRemoval t="9821" b="100000" l="9778" r="89778"/>
                    </a14:imgEffect>
                  </a14:imgLayer>
                </a14:imgProps>
              </a:ext>
              <a:ext uri="{28A0092B-C50C-407E-A947-70E740481C1C}">
                <a14:useLocalDpi xmlns:a14="http://schemas.microsoft.com/office/drawing/2010/main" val="0"/>
              </a:ext>
            </a:extLst>
          </a:blip>
          <a:srcRect/>
          <a:stretch>
            <a:fillRect/>
          </a:stretch>
        </p:blipFill>
        <p:spPr bwMode="auto">
          <a:xfrm>
            <a:off x="1797457" y="1588739"/>
            <a:ext cx="1640711" cy="1650989"/>
          </a:xfrm>
          <a:prstGeom prst="rect">
            <a:avLst/>
          </a:prstGeom>
          <a:noFill/>
          <a:ln>
            <a:noFill/>
          </a:ln>
        </p:spPr>
      </p:pic>
      <p:pic>
        <p:nvPicPr>
          <p:cNvPr id="8" name="תמונה 7" descr="×ª××¦××ª ×ª××× × ×¢×××¨ ×××¤×¤××">
            <a:extLst>
              <a:ext uri="{FF2B5EF4-FFF2-40B4-BE49-F238E27FC236}">
                <a16:creationId xmlns:a16="http://schemas.microsoft.com/office/drawing/2014/main" id="{8D07F9CE-DB73-470B-A522-532ADA1BED47}"/>
              </a:ext>
            </a:extLst>
          </p:cNvPr>
          <p:cNvPicPr/>
          <p:nvPr/>
        </p:nvPicPr>
        <p:blipFill rotWithShape="1">
          <a:blip r:embed="rId6">
            <a:extLst>
              <a:ext uri="{BEBA8EAE-BF5A-486C-A8C5-ECC9F3942E4B}">
                <a14:imgProps xmlns:a14="http://schemas.microsoft.com/office/drawing/2010/main">
                  <a14:imgLayer r:embed="rId7">
                    <a14:imgEffect>
                      <a14:backgroundRemoval t="40984" b="68852" l="19636" r="80000"/>
                    </a14:imgEffect>
                  </a14:imgLayer>
                </a14:imgProps>
              </a:ext>
              <a:ext uri="{28A0092B-C50C-407E-A947-70E740481C1C}">
                <a14:useLocalDpi xmlns:a14="http://schemas.microsoft.com/office/drawing/2010/main" val="0"/>
              </a:ext>
            </a:extLst>
          </a:blip>
          <a:srcRect l="13191" t="38007" r="19134" b="27624"/>
          <a:stretch/>
        </p:blipFill>
        <p:spPr bwMode="auto">
          <a:xfrm rot="3227886">
            <a:off x="9226766" y="2173521"/>
            <a:ext cx="2335554" cy="919987"/>
          </a:xfrm>
          <a:prstGeom prst="rect">
            <a:avLst/>
          </a:prstGeom>
          <a:noFill/>
          <a:ln>
            <a:noFill/>
          </a:ln>
          <a:extLst>
            <a:ext uri="{53640926-AAD7-44D8-BBD7-CCE9431645EC}">
              <a14:shadowObscured xmlns:a14="http://schemas.microsoft.com/office/drawing/2010/main"/>
            </a:ext>
          </a:extLst>
        </p:spPr>
      </p:pic>
      <p:pic>
        <p:nvPicPr>
          <p:cNvPr id="9" name="תמונה 8" descr="C:\Users\User\AppData\Local\Microsoft\Windows\INetCache\Content.MSO\A3C28C9E.tmp">
            <a:extLst>
              <a:ext uri="{FF2B5EF4-FFF2-40B4-BE49-F238E27FC236}">
                <a16:creationId xmlns:a16="http://schemas.microsoft.com/office/drawing/2014/main" id="{28E973A9-0AC5-448D-A75F-B4F02B923A63}"/>
              </a:ext>
            </a:extLst>
          </p:cNvPr>
          <p:cNvPicPr/>
          <p:nvPr/>
        </p:nvPicPr>
        <p:blipFill>
          <a:blip r:embed="rId8">
            <a:extLst>
              <a:ext uri="{BEBA8EAE-BF5A-486C-A8C5-ECC9F3942E4B}">
                <a14:imgProps xmlns:a14="http://schemas.microsoft.com/office/drawing/2010/main">
                  <a14:imgLayer r:embed="rId9">
                    <a14:imgEffect>
                      <a14:backgroundRemoval t="10000" b="100000" l="556" r="97222"/>
                    </a14:imgEffect>
                  </a14:imgLayer>
                </a14:imgProps>
              </a:ext>
              <a:ext uri="{28A0092B-C50C-407E-A947-70E740481C1C}">
                <a14:useLocalDpi xmlns:a14="http://schemas.microsoft.com/office/drawing/2010/main" val="0"/>
              </a:ext>
            </a:extLst>
          </a:blip>
          <a:srcRect/>
          <a:stretch>
            <a:fillRect/>
          </a:stretch>
        </p:blipFill>
        <p:spPr bwMode="auto">
          <a:xfrm>
            <a:off x="5115621" y="1884219"/>
            <a:ext cx="1534767" cy="1498590"/>
          </a:xfrm>
          <a:prstGeom prst="rect">
            <a:avLst/>
          </a:prstGeom>
          <a:noFill/>
          <a:ln>
            <a:noFill/>
          </a:ln>
        </p:spPr>
      </p:pic>
    </p:spTree>
    <p:extLst>
      <p:ext uri="{BB962C8B-B14F-4D97-AF65-F5344CB8AC3E}">
        <p14:creationId xmlns:p14="http://schemas.microsoft.com/office/powerpoint/2010/main" val="69788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3250"/>
                                        <p:tgtEl>
                                          <p:spTgt spid="2"/>
                                        </p:tgtEl>
                                      </p:cBhvr>
                                    </p:animEffect>
                                  </p:childTnLst>
                                </p:cTn>
                              </p:par>
                            </p:childTnLst>
                          </p:cTn>
                        </p:par>
                        <p:par>
                          <p:cTn id="8" fill="hold">
                            <p:stCondLst>
                              <p:cond delay="325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25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250"/>
                                        <p:tgtEl>
                                          <p:spTgt spid="4"/>
                                        </p:tgtEl>
                                      </p:cBhvr>
                                    </p:animEffect>
                                  </p:childTnLst>
                                </p:cTn>
                              </p:par>
                            </p:childTnLst>
                          </p:cTn>
                        </p:par>
                        <p:par>
                          <p:cTn id="15" fill="hold">
                            <p:stCondLst>
                              <p:cond delay="45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25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250"/>
                                        <p:tgtEl>
                                          <p:spTgt spid="6"/>
                                        </p:tgtEl>
                                      </p:cBhvr>
                                    </p:animEffect>
                                  </p:childTnLst>
                                </p:cTn>
                              </p:par>
                            </p:childTnLst>
                          </p:cTn>
                        </p:par>
                        <p:par>
                          <p:cTn id="22" fill="hold">
                            <p:stCondLst>
                              <p:cond delay="575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25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72D225-89C4-408F-BC33-52BB4D599586}"/>
              </a:ext>
            </a:extLst>
          </p:cNvPr>
          <p:cNvSpPr>
            <a:spLocks noGrp="1"/>
          </p:cNvSpPr>
          <p:nvPr>
            <p:ph type="title"/>
          </p:nvPr>
        </p:nvSpPr>
        <p:spPr>
          <a:xfrm>
            <a:off x="745134" y="1061996"/>
            <a:ext cx="10701732" cy="1454961"/>
          </a:xfrm>
        </p:spPr>
        <p:txBody>
          <a:bodyPr>
            <a:noAutofit/>
          </a:bodyPr>
          <a:lstStyle/>
          <a:p>
            <a:pPr algn="ctr"/>
            <a:r>
              <a:rPr lang="he-IL" sz="12500" b="1" dirty="0">
                <a:ln w="6350">
                  <a:solidFill>
                    <a:schemeClr val="tx1"/>
                  </a:solidFill>
                </a:ln>
                <a:solidFill>
                  <a:srgbClr val="7030A0"/>
                </a:solidFill>
                <a:latin typeface="FbKapriza" panose="02020503050405020304" pitchFamily="18" charset="-79"/>
                <a:cs typeface="FbKapriza" panose="02020503050405020304" pitchFamily="18" charset="-79"/>
                <a:hlinkClick r:id="rId2" action="ppaction://hlinksldjump"/>
              </a:rPr>
              <a:t>הצלחת, כל הכבוד!</a:t>
            </a:r>
          </a:p>
        </p:txBody>
      </p:sp>
      <p:pic>
        <p:nvPicPr>
          <p:cNvPr id="1026" name="Picture 2" descr="×ª××¦××ª ×ª××× × ×¢×××¨ ××××">
            <a:hlinkClick r:id="rId3" action="ppaction://hlinksldjump"/>
            <a:extLst>
              <a:ext uri="{FF2B5EF4-FFF2-40B4-BE49-F238E27FC236}">
                <a16:creationId xmlns:a16="http://schemas.microsoft.com/office/drawing/2014/main" id="{4AA66FE3-87F8-45F3-AE7E-98F4A71E477B}"/>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2252" y="1297577"/>
            <a:ext cx="6143673" cy="5165177"/>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43647138-5FC9-45D3-8C38-59859BD2DF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61" y="-23302"/>
            <a:ext cx="2121830" cy="1502599"/>
          </a:xfrm>
          <a:prstGeom prst="rect">
            <a:avLst/>
          </a:prstGeom>
        </p:spPr>
      </p:pic>
    </p:spTree>
    <p:extLst>
      <p:ext uri="{BB962C8B-B14F-4D97-AF65-F5344CB8AC3E}">
        <p14:creationId xmlns:p14="http://schemas.microsoft.com/office/powerpoint/2010/main" val="138587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72D225-89C4-408F-BC33-52BB4D599586}"/>
              </a:ext>
            </a:extLst>
          </p:cNvPr>
          <p:cNvSpPr>
            <a:spLocks noGrp="1"/>
          </p:cNvSpPr>
          <p:nvPr>
            <p:ph type="title"/>
          </p:nvPr>
        </p:nvSpPr>
        <p:spPr>
          <a:xfrm>
            <a:off x="1018094" y="1061997"/>
            <a:ext cx="10428771" cy="1568082"/>
          </a:xfrm>
        </p:spPr>
        <p:txBody>
          <a:bodyPr>
            <a:normAutofit/>
          </a:bodyPr>
          <a:lstStyle/>
          <a:p>
            <a:pPr algn="ctr"/>
            <a:r>
              <a:rPr lang="he-IL" sz="9600" b="1" dirty="0">
                <a:ln w="6350">
                  <a:solidFill>
                    <a:schemeClr val="tx1"/>
                  </a:solidFill>
                </a:ln>
                <a:solidFill>
                  <a:srgbClr val="7030A0"/>
                </a:solidFill>
                <a:latin typeface="Guttman Hatzvi" panose="02010401010101010101" pitchFamily="2" charset="-79"/>
                <a:cs typeface="Guttman Hatzvi" panose="02010401010101010101" pitchFamily="2" charset="-79"/>
                <a:hlinkClick r:id="rId2" action="ppaction://hlinksldjump"/>
              </a:rPr>
              <a:t>נסו שנית!</a:t>
            </a:r>
          </a:p>
        </p:txBody>
      </p:sp>
      <p:pic>
        <p:nvPicPr>
          <p:cNvPr id="16386" name="Picture 2" descr="×ª××¦××ª ×ª××× × ×¢×××¨ ××××¨">
            <a:hlinkClick r:id="rId3" action="ppaction://hlinksldjump"/>
            <a:extLst>
              <a:ext uri="{FF2B5EF4-FFF2-40B4-BE49-F238E27FC236}">
                <a16:creationId xmlns:a16="http://schemas.microsoft.com/office/drawing/2014/main" id="{7A4C1CA3-7AB0-4DB9-8E84-1421DF9A1B47}"/>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5343" y="2780195"/>
            <a:ext cx="3661135" cy="3661135"/>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35F0BA48-6AD2-4F44-B717-65E4660DB0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61" y="-23302"/>
            <a:ext cx="2121830" cy="1502599"/>
          </a:xfrm>
          <a:prstGeom prst="rect">
            <a:avLst/>
          </a:prstGeom>
        </p:spPr>
      </p:pic>
    </p:spTree>
    <p:extLst>
      <p:ext uri="{BB962C8B-B14F-4D97-AF65-F5344CB8AC3E}">
        <p14:creationId xmlns:p14="http://schemas.microsoft.com/office/powerpoint/2010/main" val="14722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A7F191-138F-4640-884B-96BE7EA8F4E3}"/>
              </a:ext>
            </a:extLst>
          </p:cNvPr>
          <p:cNvSpPr>
            <a:spLocks noGrp="1"/>
          </p:cNvSpPr>
          <p:nvPr>
            <p:ph type="title"/>
          </p:nvPr>
        </p:nvSpPr>
        <p:spPr/>
        <p:txBody>
          <a:bodyPr/>
          <a:lstStyle/>
          <a:p>
            <a:r>
              <a:rPr lang="he-IL" i="1" dirty="0"/>
              <a:t>תשובה</a:t>
            </a:r>
          </a:p>
        </p:txBody>
      </p:sp>
      <p:sp>
        <p:nvSpPr>
          <p:cNvPr id="3" name="מציין מיקום תוכן 2">
            <a:extLst>
              <a:ext uri="{FF2B5EF4-FFF2-40B4-BE49-F238E27FC236}">
                <a16:creationId xmlns:a16="http://schemas.microsoft.com/office/drawing/2014/main" id="{DF5105A2-4DB3-4523-8DDC-33E951BEB688}"/>
              </a:ext>
            </a:extLst>
          </p:cNvPr>
          <p:cNvSpPr>
            <a:spLocks noGrp="1"/>
          </p:cNvSpPr>
          <p:nvPr>
            <p:ph idx="1"/>
          </p:nvPr>
        </p:nvSpPr>
        <p:spPr/>
        <p:txBody>
          <a:bodyPr>
            <a:normAutofit/>
          </a:bodyPr>
          <a:lstStyle/>
          <a:p>
            <a:r>
              <a:rPr lang="he-IL" sz="3200" dirty="0">
                <a:latin typeface="David" pitchFamily="34" charset="-79"/>
                <a:cs typeface="David" pitchFamily="34" charset="-79"/>
              </a:rPr>
              <a:t>יש לברך על המשמש.</a:t>
            </a:r>
          </a:p>
          <a:p>
            <a:endParaRPr lang="he-IL" sz="3200" dirty="0">
              <a:latin typeface="David" pitchFamily="34" charset="-79"/>
              <a:cs typeface="David" pitchFamily="34" charset="-79"/>
            </a:endParaRPr>
          </a:p>
          <a:p>
            <a:r>
              <a:rPr lang="he-IL" sz="3200" dirty="0">
                <a:latin typeface="David" pitchFamily="34" charset="-79"/>
                <a:cs typeface="David" pitchFamily="34" charset="-79"/>
              </a:rPr>
              <a:t>כאשר מונחים לפניי פירות שלמים ופירות חתוכים- יש לברך על השלם. </a:t>
            </a:r>
          </a:p>
        </p:txBody>
      </p:sp>
      <p:pic>
        <p:nvPicPr>
          <p:cNvPr id="4" name="תמונה 3">
            <a:hlinkClick r:id="rId2" action="ppaction://hlinksldjump"/>
            <a:extLst>
              <a:ext uri="{FF2B5EF4-FFF2-40B4-BE49-F238E27FC236}">
                <a16:creationId xmlns:a16="http://schemas.microsoft.com/office/drawing/2014/main" id="{A6451DD1-6068-40E3-A4BC-E47301E297D7}"/>
              </a:ext>
            </a:extLst>
          </p:cNvPr>
          <p:cNvPicPr>
            <a:picLocks noChangeAspect="1"/>
          </p:cNvPicPr>
          <p:nvPr/>
        </p:nvPicPr>
        <p:blipFill>
          <a:blip r:embed="rId3" cstate="print"/>
          <a:stretch>
            <a:fillRect/>
          </a:stretch>
        </p:blipFill>
        <p:spPr>
          <a:xfrm>
            <a:off x="2642308" y="3554348"/>
            <a:ext cx="7090263" cy="2938527"/>
          </a:xfrm>
          <a:prstGeom prst="rect">
            <a:avLst/>
          </a:prstGeom>
        </p:spPr>
      </p:pic>
    </p:spTree>
    <p:extLst>
      <p:ext uri="{BB962C8B-B14F-4D97-AF65-F5344CB8AC3E}">
        <p14:creationId xmlns:p14="http://schemas.microsoft.com/office/powerpoint/2010/main" val="342035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3200" dirty="0">
                <a:latin typeface="Fb Kanuba" panose="02020503050405020304" pitchFamily="18" charset="-79"/>
                <a:cs typeface="Fb Kanuba" panose="02020503050405020304" pitchFamily="18" charset="-79"/>
              </a:rPr>
              <a:t>על איזה נוזל המופק משבעת המינים יש ברכה מיוחדת ולמה?</a:t>
            </a:r>
            <a:br>
              <a:rPr lang="he-IL" sz="3200" dirty="0">
                <a:latin typeface="Fb Kanuba" panose="02020503050405020304" pitchFamily="18" charset="-79"/>
                <a:cs typeface="Fb Kanuba" panose="02020503050405020304" pitchFamily="18" charset="-79"/>
              </a:rPr>
            </a:br>
            <a:endParaRPr lang="he-IL" sz="3200" b="1" dirty="0">
              <a:latin typeface="Fb Kanuba" panose="02020503050405020304" pitchFamily="18" charset="-79"/>
              <a:cs typeface="Fb Kanuba" panose="02020503050405020304" pitchFamily="18" charset="-79"/>
            </a:endParaRPr>
          </a:p>
        </p:txBody>
      </p:sp>
      <p:sp>
        <p:nvSpPr>
          <p:cNvPr id="4" name="מלבן: פינות מעוגלות 3">
            <a:hlinkClick r:id="rId2" action="ppaction://hlinksldjump"/>
            <a:extLst>
              <a:ext uri="{FF2B5EF4-FFF2-40B4-BE49-F238E27FC236}">
                <a16:creationId xmlns:a16="http://schemas.microsoft.com/office/drawing/2014/main" id="{5B50F17D-16A2-4933-BF25-F35834453D02}"/>
              </a:ext>
            </a:extLst>
          </p:cNvPr>
          <p:cNvSpPr/>
          <p:nvPr/>
        </p:nvSpPr>
        <p:spPr>
          <a:xfrm>
            <a:off x="7965721" y="2818614"/>
            <a:ext cx="3148481" cy="3358349"/>
          </a:xfrm>
          <a:prstGeom prst="roundRect">
            <a:avLst/>
          </a:prstGeom>
          <a:solidFill>
            <a:srgbClr val="B57BB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lnSpc>
                <a:spcPct val="90000"/>
              </a:lnSpc>
              <a:spcBef>
                <a:spcPts val="1000"/>
              </a:spcBef>
            </a:pPr>
            <a:r>
              <a:rPr lang="he-IL" sz="3200" b="1" dirty="0">
                <a:solidFill>
                  <a:prstClr val="black"/>
                </a:solidFill>
                <a:latin typeface="Lucida Sans Unicode" panose="020B0602030504020204" pitchFamily="34" charset="0"/>
                <a:cs typeface="Lucida Sans Unicode" panose="020B0602030504020204" pitchFamily="34" charset="0"/>
              </a:rPr>
              <a:t>שמן זית- כי הוא משקה מבריא.</a:t>
            </a:r>
          </a:p>
        </p:txBody>
      </p:sp>
      <p:sp>
        <p:nvSpPr>
          <p:cNvPr id="5" name="מלבן: פינות מעוגלות 4">
            <a:hlinkClick r:id="rId3" action="ppaction://hlinksldjump"/>
            <a:extLst>
              <a:ext uri="{FF2B5EF4-FFF2-40B4-BE49-F238E27FC236}">
                <a16:creationId xmlns:a16="http://schemas.microsoft.com/office/drawing/2014/main" id="{266B1E79-5EC4-4AA7-8C3A-5600FFDF7C6B}"/>
              </a:ext>
            </a:extLst>
          </p:cNvPr>
          <p:cNvSpPr/>
          <p:nvPr/>
        </p:nvSpPr>
        <p:spPr>
          <a:xfrm>
            <a:off x="1007883" y="2818614"/>
            <a:ext cx="3148481" cy="3358350"/>
          </a:xfrm>
          <a:prstGeom prst="roundRect">
            <a:avLst/>
          </a:prstGeom>
          <a:solidFill>
            <a:schemeClr val="accent6">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lnSpc>
                <a:spcPct val="90000"/>
              </a:lnSpc>
              <a:spcBef>
                <a:spcPts val="1000"/>
              </a:spcBef>
            </a:pPr>
            <a:r>
              <a:rPr lang="he-IL" sz="2800" b="1" dirty="0">
                <a:solidFill>
                  <a:prstClr val="black"/>
                </a:solidFill>
                <a:latin typeface="Lucida Sans Unicode" panose="020B0602030504020204" pitchFamily="34" charset="0"/>
                <a:cs typeface="Lucida Sans Unicode" panose="020B0602030504020204" pitchFamily="34" charset="0"/>
              </a:rPr>
              <a:t>יין- כי יין משמח לבב אנוש.</a:t>
            </a:r>
          </a:p>
        </p:txBody>
      </p:sp>
      <p:sp>
        <p:nvSpPr>
          <p:cNvPr id="6" name="מלבן: פינות מעוגלות 5">
            <a:hlinkClick r:id="rId2" action="ppaction://hlinksldjump"/>
            <a:extLst>
              <a:ext uri="{FF2B5EF4-FFF2-40B4-BE49-F238E27FC236}">
                <a16:creationId xmlns:a16="http://schemas.microsoft.com/office/drawing/2014/main" id="{0DF37080-606C-4E06-8FC4-F8401469BF10}"/>
              </a:ext>
            </a:extLst>
          </p:cNvPr>
          <p:cNvSpPr/>
          <p:nvPr/>
        </p:nvSpPr>
        <p:spPr>
          <a:xfrm>
            <a:off x="4360683" y="2818614"/>
            <a:ext cx="3148481" cy="3358349"/>
          </a:xfrm>
          <a:prstGeom prst="roundRect">
            <a:avLst/>
          </a:prstGeom>
          <a:solidFill>
            <a:schemeClr val="accent5">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lnSpc>
                <a:spcPct val="90000"/>
              </a:lnSpc>
              <a:spcBef>
                <a:spcPts val="1000"/>
              </a:spcBef>
            </a:pPr>
            <a:r>
              <a:rPr lang="he-IL" sz="2800" b="1" dirty="0">
                <a:solidFill>
                  <a:prstClr val="black"/>
                </a:solidFill>
                <a:latin typeface="Lucida Sans Unicode" panose="020B0602030504020204" pitchFamily="34" charset="0"/>
                <a:cs typeface="Lucida Sans Unicode" panose="020B0602030504020204" pitchFamily="34" charset="0"/>
              </a:rPr>
              <a:t>דבש תמרים- מכיוון שהוא מתוק ומרוכז</a:t>
            </a:r>
            <a:r>
              <a:rPr lang="he-IL" sz="2800" b="1" dirty="0">
                <a:solidFill>
                  <a:prstClr val="black"/>
                </a:solidFill>
              </a:rPr>
              <a:t>.</a:t>
            </a:r>
          </a:p>
        </p:txBody>
      </p:sp>
      <p:pic>
        <p:nvPicPr>
          <p:cNvPr id="7" name="מציין מיקום תוכן 6" descr="C:\Users\User\AppData\Local\Microsoft\Windows\INetCache\Content.MSO\D15BBA43.tmp">
            <a:extLst>
              <a:ext uri="{FF2B5EF4-FFF2-40B4-BE49-F238E27FC236}">
                <a16:creationId xmlns:a16="http://schemas.microsoft.com/office/drawing/2014/main" id="{4F5B6824-233F-49AE-9CA1-3B7D30A5176E}"/>
              </a:ext>
            </a:extLst>
          </p:cNvPr>
          <p:cNvPicPr>
            <a:picLocks noGrp="1"/>
          </p:cNvPicPr>
          <p:nvPr>
            <p:ph idx="1"/>
          </p:nvPr>
        </p:nvPicPr>
        <p:blipFill>
          <a:blip r:embed="rId4">
            <a:extLst>
              <a:ext uri="{BEBA8EAE-BF5A-486C-A8C5-ECC9F3942E4B}">
                <a14:imgProps xmlns:a14="http://schemas.microsoft.com/office/drawing/2010/main">
                  <a14:imgLayer r:embed="rId5">
                    <a14:imgEffect>
                      <a14:backgroundRemoval t="9821" b="100000" l="9778" r="89778"/>
                    </a14:imgEffect>
                  </a14:imgLayer>
                </a14:imgProps>
              </a:ext>
              <a:ext uri="{28A0092B-C50C-407E-A947-70E740481C1C}">
                <a14:useLocalDpi xmlns:a14="http://schemas.microsoft.com/office/drawing/2010/main" val="0"/>
              </a:ext>
            </a:extLst>
          </a:blip>
          <a:srcRect/>
          <a:stretch>
            <a:fillRect/>
          </a:stretch>
        </p:blipFill>
        <p:spPr bwMode="auto">
          <a:xfrm>
            <a:off x="1797457" y="1588739"/>
            <a:ext cx="1640711" cy="1650989"/>
          </a:xfrm>
          <a:prstGeom prst="rect">
            <a:avLst/>
          </a:prstGeom>
          <a:noFill/>
          <a:ln>
            <a:noFill/>
          </a:ln>
        </p:spPr>
      </p:pic>
      <p:pic>
        <p:nvPicPr>
          <p:cNvPr id="8" name="תמונה 7" descr="×ª××¦××ª ×ª××× × ×¢×××¨ ×××¤×¤××">
            <a:extLst>
              <a:ext uri="{FF2B5EF4-FFF2-40B4-BE49-F238E27FC236}">
                <a16:creationId xmlns:a16="http://schemas.microsoft.com/office/drawing/2014/main" id="{8D07F9CE-DB73-470B-A522-532ADA1BED47}"/>
              </a:ext>
            </a:extLst>
          </p:cNvPr>
          <p:cNvPicPr/>
          <p:nvPr/>
        </p:nvPicPr>
        <p:blipFill rotWithShape="1">
          <a:blip r:embed="rId6">
            <a:extLst>
              <a:ext uri="{BEBA8EAE-BF5A-486C-A8C5-ECC9F3942E4B}">
                <a14:imgProps xmlns:a14="http://schemas.microsoft.com/office/drawing/2010/main">
                  <a14:imgLayer r:embed="rId7">
                    <a14:imgEffect>
                      <a14:backgroundRemoval t="40984" b="68852" l="19636" r="80000"/>
                    </a14:imgEffect>
                  </a14:imgLayer>
                </a14:imgProps>
              </a:ext>
              <a:ext uri="{28A0092B-C50C-407E-A947-70E740481C1C}">
                <a14:useLocalDpi xmlns:a14="http://schemas.microsoft.com/office/drawing/2010/main" val="0"/>
              </a:ext>
            </a:extLst>
          </a:blip>
          <a:srcRect l="13191" t="38007" r="19134" b="27624"/>
          <a:stretch/>
        </p:blipFill>
        <p:spPr bwMode="auto">
          <a:xfrm rot="3227886">
            <a:off x="9226766" y="2173521"/>
            <a:ext cx="2335554" cy="919987"/>
          </a:xfrm>
          <a:prstGeom prst="rect">
            <a:avLst/>
          </a:prstGeom>
          <a:noFill/>
          <a:ln>
            <a:noFill/>
          </a:ln>
          <a:extLst>
            <a:ext uri="{53640926-AAD7-44D8-BBD7-CCE9431645EC}">
              <a14:shadowObscured xmlns:a14="http://schemas.microsoft.com/office/drawing/2010/main"/>
            </a:ext>
          </a:extLst>
        </p:spPr>
      </p:pic>
      <p:pic>
        <p:nvPicPr>
          <p:cNvPr id="9" name="תמונה 8" descr="C:\Users\User\AppData\Local\Microsoft\Windows\INetCache\Content.MSO\A3C28C9E.tmp">
            <a:extLst>
              <a:ext uri="{FF2B5EF4-FFF2-40B4-BE49-F238E27FC236}">
                <a16:creationId xmlns:a16="http://schemas.microsoft.com/office/drawing/2014/main" id="{28E973A9-0AC5-448D-A75F-B4F02B923A63}"/>
              </a:ext>
            </a:extLst>
          </p:cNvPr>
          <p:cNvPicPr/>
          <p:nvPr/>
        </p:nvPicPr>
        <p:blipFill>
          <a:blip r:embed="rId8">
            <a:extLst>
              <a:ext uri="{BEBA8EAE-BF5A-486C-A8C5-ECC9F3942E4B}">
                <a14:imgProps xmlns:a14="http://schemas.microsoft.com/office/drawing/2010/main">
                  <a14:imgLayer r:embed="rId9">
                    <a14:imgEffect>
                      <a14:backgroundRemoval t="10000" b="100000" l="556" r="97222"/>
                    </a14:imgEffect>
                  </a14:imgLayer>
                </a14:imgProps>
              </a:ext>
              <a:ext uri="{28A0092B-C50C-407E-A947-70E740481C1C}">
                <a14:useLocalDpi xmlns:a14="http://schemas.microsoft.com/office/drawing/2010/main" val="0"/>
              </a:ext>
            </a:extLst>
          </a:blip>
          <a:srcRect/>
          <a:stretch>
            <a:fillRect/>
          </a:stretch>
        </p:blipFill>
        <p:spPr bwMode="auto">
          <a:xfrm>
            <a:off x="5115621" y="1884219"/>
            <a:ext cx="1534767" cy="1498590"/>
          </a:xfrm>
          <a:prstGeom prst="rect">
            <a:avLst/>
          </a:prstGeom>
          <a:noFill/>
          <a:ln>
            <a:noFill/>
          </a:ln>
        </p:spPr>
      </p:pic>
    </p:spTree>
    <p:extLst>
      <p:ext uri="{BB962C8B-B14F-4D97-AF65-F5344CB8AC3E}">
        <p14:creationId xmlns:p14="http://schemas.microsoft.com/office/powerpoint/2010/main" val="126349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3250"/>
                                        <p:tgtEl>
                                          <p:spTgt spid="2"/>
                                        </p:tgtEl>
                                      </p:cBhvr>
                                    </p:animEffect>
                                  </p:childTnLst>
                                </p:cTn>
                              </p:par>
                            </p:childTnLst>
                          </p:cTn>
                        </p:par>
                        <p:par>
                          <p:cTn id="8" fill="hold">
                            <p:stCondLst>
                              <p:cond delay="325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25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250"/>
                                        <p:tgtEl>
                                          <p:spTgt spid="4"/>
                                        </p:tgtEl>
                                      </p:cBhvr>
                                    </p:animEffect>
                                  </p:childTnLst>
                                </p:cTn>
                              </p:par>
                            </p:childTnLst>
                          </p:cTn>
                        </p:par>
                        <p:par>
                          <p:cTn id="15" fill="hold">
                            <p:stCondLst>
                              <p:cond delay="45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25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250"/>
                                        <p:tgtEl>
                                          <p:spTgt spid="6"/>
                                        </p:tgtEl>
                                      </p:cBhvr>
                                    </p:animEffect>
                                  </p:childTnLst>
                                </p:cTn>
                              </p:par>
                            </p:childTnLst>
                          </p:cTn>
                        </p:par>
                        <p:par>
                          <p:cTn id="22" fill="hold">
                            <p:stCondLst>
                              <p:cond delay="575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25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72D225-89C4-408F-BC33-52BB4D599586}"/>
              </a:ext>
            </a:extLst>
          </p:cNvPr>
          <p:cNvSpPr>
            <a:spLocks noGrp="1"/>
          </p:cNvSpPr>
          <p:nvPr>
            <p:ph type="title"/>
          </p:nvPr>
        </p:nvSpPr>
        <p:spPr>
          <a:xfrm>
            <a:off x="745134" y="1061996"/>
            <a:ext cx="10701732" cy="1454961"/>
          </a:xfrm>
        </p:spPr>
        <p:txBody>
          <a:bodyPr>
            <a:noAutofit/>
          </a:bodyPr>
          <a:lstStyle/>
          <a:p>
            <a:pPr algn="ctr"/>
            <a:r>
              <a:rPr lang="he-IL" sz="12500" b="1" dirty="0">
                <a:ln w="6350">
                  <a:solidFill>
                    <a:schemeClr val="tx1"/>
                  </a:solidFill>
                </a:ln>
                <a:solidFill>
                  <a:srgbClr val="7030A0"/>
                </a:solidFill>
                <a:latin typeface="FbKapriza" panose="02020503050405020304" pitchFamily="18" charset="-79"/>
                <a:cs typeface="FbKapriza" panose="02020503050405020304" pitchFamily="18" charset="-79"/>
                <a:hlinkClick r:id="rId2" action="ppaction://hlinksldjump"/>
              </a:rPr>
              <a:t>הצלחת, כל הכבוד!</a:t>
            </a:r>
          </a:p>
        </p:txBody>
      </p:sp>
      <p:pic>
        <p:nvPicPr>
          <p:cNvPr id="1026" name="Picture 2" descr="×ª××¦××ª ×ª××× × ×¢×××¨ ××××">
            <a:hlinkClick r:id="rId3" action="ppaction://hlinksldjump"/>
            <a:extLst>
              <a:ext uri="{FF2B5EF4-FFF2-40B4-BE49-F238E27FC236}">
                <a16:creationId xmlns:a16="http://schemas.microsoft.com/office/drawing/2014/main" id="{4AA66FE3-87F8-45F3-AE7E-98F4A71E477B}"/>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2252" y="1297577"/>
            <a:ext cx="6143673" cy="5165177"/>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43647138-5FC9-45D3-8C38-59859BD2DF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61" y="-23302"/>
            <a:ext cx="2121830" cy="1502599"/>
          </a:xfrm>
          <a:prstGeom prst="rect">
            <a:avLst/>
          </a:prstGeom>
        </p:spPr>
      </p:pic>
    </p:spTree>
    <p:extLst>
      <p:ext uri="{BB962C8B-B14F-4D97-AF65-F5344CB8AC3E}">
        <p14:creationId xmlns:p14="http://schemas.microsoft.com/office/powerpoint/2010/main" val="19603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72D225-89C4-408F-BC33-52BB4D599586}"/>
              </a:ext>
            </a:extLst>
          </p:cNvPr>
          <p:cNvSpPr>
            <a:spLocks noGrp="1"/>
          </p:cNvSpPr>
          <p:nvPr>
            <p:ph type="title"/>
          </p:nvPr>
        </p:nvSpPr>
        <p:spPr>
          <a:xfrm>
            <a:off x="1018094" y="1061997"/>
            <a:ext cx="10428771" cy="1568082"/>
          </a:xfrm>
        </p:spPr>
        <p:txBody>
          <a:bodyPr>
            <a:normAutofit/>
          </a:bodyPr>
          <a:lstStyle/>
          <a:p>
            <a:pPr algn="ctr"/>
            <a:r>
              <a:rPr lang="he-IL" sz="9600" b="1" dirty="0">
                <a:ln w="6350">
                  <a:solidFill>
                    <a:schemeClr val="tx1"/>
                  </a:solidFill>
                </a:ln>
                <a:solidFill>
                  <a:srgbClr val="7030A0"/>
                </a:solidFill>
                <a:latin typeface="Guttman Hatzvi" panose="02010401010101010101" pitchFamily="2" charset="-79"/>
                <a:cs typeface="Guttman Hatzvi" panose="02010401010101010101" pitchFamily="2" charset="-79"/>
                <a:hlinkClick r:id="rId2" action="ppaction://hlinksldjump"/>
              </a:rPr>
              <a:t>נסו שנית!</a:t>
            </a:r>
          </a:p>
        </p:txBody>
      </p:sp>
      <p:pic>
        <p:nvPicPr>
          <p:cNvPr id="16386" name="Picture 2" descr="×ª××¦××ª ×ª××× × ×¢×××¨ ××××¨">
            <a:hlinkClick r:id="rId3" action="ppaction://hlinksldjump"/>
            <a:extLst>
              <a:ext uri="{FF2B5EF4-FFF2-40B4-BE49-F238E27FC236}">
                <a16:creationId xmlns:a16="http://schemas.microsoft.com/office/drawing/2014/main" id="{7A4C1CA3-7AB0-4DB9-8E84-1421DF9A1B47}"/>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5343" y="2780195"/>
            <a:ext cx="3661135" cy="3661135"/>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35F0BA48-6AD2-4F44-B717-65E4660DB0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61" y="-23302"/>
            <a:ext cx="2121830" cy="1502599"/>
          </a:xfrm>
          <a:prstGeom prst="rect">
            <a:avLst/>
          </a:prstGeom>
        </p:spPr>
      </p:pic>
    </p:spTree>
    <p:extLst>
      <p:ext uri="{BB962C8B-B14F-4D97-AF65-F5344CB8AC3E}">
        <p14:creationId xmlns:p14="http://schemas.microsoft.com/office/powerpoint/2010/main" val="71117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8E4C9BE-6BE5-46E0-896B-F137958E5F6A}"/>
              </a:ext>
            </a:extLst>
          </p:cNvPr>
          <p:cNvSpPr>
            <a:spLocks noGrp="1"/>
          </p:cNvSpPr>
          <p:nvPr>
            <p:ph type="title"/>
          </p:nvPr>
        </p:nvSpPr>
        <p:spPr/>
        <p:txBody>
          <a:bodyPr/>
          <a:lstStyle/>
          <a:p>
            <a:r>
              <a:rPr lang="he-IL" i="1" dirty="0"/>
              <a:t>תשובה</a:t>
            </a:r>
          </a:p>
        </p:txBody>
      </p:sp>
      <p:sp>
        <p:nvSpPr>
          <p:cNvPr id="3" name="מציין מיקום תוכן 2">
            <a:extLst>
              <a:ext uri="{FF2B5EF4-FFF2-40B4-BE49-F238E27FC236}">
                <a16:creationId xmlns:a16="http://schemas.microsoft.com/office/drawing/2014/main" id="{D13ED5ED-4127-4BDF-B60C-CF499CA7F0D0}"/>
              </a:ext>
            </a:extLst>
          </p:cNvPr>
          <p:cNvSpPr>
            <a:spLocks noGrp="1"/>
          </p:cNvSpPr>
          <p:nvPr>
            <p:ph idx="1"/>
          </p:nvPr>
        </p:nvSpPr>
        <p:spPr/>
        <p:txBody>
          <a:bodyPr>
            <a:normAutofit/>
          </a:bodyPr>
          <a:lstStyle/>
          <a:p>
            <a:r>
              <a:rPr lang="he-IL" sz="3200" dirty="0">
                <a:latin typeface="David" pitchFamily="34" charset="-79"/>
                <a:cs typeface="David" pitchFamily="34" charset="-79"/>
              </a:rPr>
              <a:t>על היין קבעו ברכה מיוחדת כי יין משמח לבב אנוש</a:t>
            </a:r>
          </a:p>
        </p:txBody>
      </p:sp>
      <p:pic>
        <p:nvPicPr>
          <p:cNvPr id="4" name="תמונה 3">
            <a:hlinkClick r:id="rId2" action="ppaction://hlinksldjump"/>
            <a:extLst>
              <a:ext uri="{FF2B5EF4-FFF2-40B4-BE49-F238E27FC236}">
                <a16:creationId xmlns:a16="http://schemas.microsoft.com/office/drawing/2014/main" id="{269B5D6A-07A4-4507-BB2C-10B1C6885E0A}"/>
              </a:ext>
            </a:extLst>
          </p:cNvPr>
          <p:cNvPicPr>
            <a:picLocks noChangeAspect="1"/>
          </p:cNvPicPr>
          <p:nvPr/>
        </p:nvPicPr>
        <p:blipFill>
          <a:blip r:embed="rId3" cstate="print"/>
          <a:stretch>
            <a:fillRect/>
          </a:stretch>
        </p:blipFill>
        <p:spPr>
          <a:xfrm>
            <a:off x="2550868" y="2975736"/>
            <a:ext cx="7090263" cy="2938527"/>
          </a:xfrm>
          <a:prstGeom prst="rect">
            <a:avLst/>
          </a:prstGeom>
        </p:spPr>
      </p:pic>
    </p:spTree>
    <p:extLst>
      <p:ext uri="{BB962C8B-B14F-4D97-AF65-F5344CB8AC3E}">
        <p14:creationId xmlns:p14="http://schemas.microsoft.com/office/powerpoint/2010/main" val="278550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pPr algn="ctr"/>
            <a:r>
              <a:rPr lang="he-IL" sz="2000" b="1" dirty="0">
                <a:latin typeface="Fb Kanuba" panose="02020503050405020304" pitchFamily="18" charset="-79"/>
                <a:cs typeface="Fb Kanuba" panose="02020503050405020304" pitchFamily="18" charset="-79"/>
              </a:rPr>
              <a:t>נפתחה </a:t>
            </a:r>
            <a:r>
              <a:rPr lang="he-IL" sz="2000" b="1" dirty="0" err="1">
                <a:latin typeface="Fb Kanuba" panose="02020503050405020304" pitchFamily="18" charset="-79"/>
                <a:cs typeface="Fb Kanuba" panose="02020503050405020304" pitchFamily="18" charset="-79"/>
              </a:rPr>
              <a:t>בשכונתינו</a:t>
            </a:r>
            <a:r>
              <a:rPr lang="he-IL" sz="2000" b="1" dirty="0">
                <a:latin typeface="Fb Kanuba" panose="02020503050405020304" pitchFamily="18" charset="-79"/>
                <a:cs typeface="Fb Kanuba" panose="02020503050405020304" pitchFamily="18" charset="-79"/>
              </a:rPr>
              <a:t> חנות משקאות. בעל החנות הציע טעימות מכל סוגי המשקאות שבחנות. על השולחן הונחו יין, מיץ תפוזים, מיץ אשכוליות, וקוקה קולה. אני וחברתי דיני החלטנו לטעום </a:t>
            </a:r>
            <a:r>
              <a:rPr lang="he-IL" sz="2000" b="1" dirty="0" err="1">
                <a:latin typeface="Fb Kanuba" panose="02020503050405020304" pitchFamily="18" charset="-79"/>
                <a:cs typeface="Fb Kanuba" panose="02020503050405020304" pitchFamily="18" charset="-79"/>
              </a:rPr>
              <a:t>מהכל</a:t>
            </a:r>
            <a:r>
              <a:rPr lang="he-IL" sz="2000" b="1" dirty="0">
                <a:latin typeface="Fb Kanuba" panose="02020503050405020304" pitchFamily="18" charset="-79"/>
                <a:cs typeface="Fb Kanuba" panose="02020503050405020304" pitchFamily="18" charset="-79"/>
              </a:rPr>
              <a:t>. דיני טעמה קודם מהמיץ תפוזים ואני קודם מהיין (כמובן שלא שכחנו לברך).</a:t>
            </a:r>
            <a:br>
              <a:rPr lang="he-IL" sz="2000" b="1" dirty="0">
                <a:latin typeface="Fb Kanuba" panose="02020503050405020304" pitchFamily="18" charset="-79"/>
                <a:cs typeface="Fb Kanuba" panose="02020503050405020304" pitchFamily="18" charset="-79"/>
              </a:rPr>
            </a:br>
            <a:r>
              <a:rPr lang="he-IL" sz="2000" b="1" dirty="0">
                <a:latin typeface="Fb Kanuba" panose="02020503050405020304" pitchFamily="18" charset="-79"/>
                <a:cs typeface="Fb Kanuba" panose="02020503050405020304" pitchFamily="18" charset="-79"/>
              </a:rPr>
              <a:t>מי צדקה?</a:t>
            </a:r>
            <a:br>
              <a:rPr lang="he-IL" sz="2000" b="1" dirty="0">
                <a:latin typeface="Fb Kanuba" panose="02020503050405020304" pitchFamily="18" charset="-79"/>
                <a:cs typeface="Fb Kanuba" panose="02020503050405020304" pitchFamily="18" charset="-79"/>
              </a:rPr>
            </a:br>
            <a:endParaRPr lang="he-IL" sz="2000" b="1" dirty="0">
              <a:latin typeface="Fb Kanuba" panose="02020503050405020304" pitchFamily="18" charset="-79"/>
              <a:cs typeface="Fb Kanuba" panose="02020503050405020304" pitchFamily="18" charset="-79"/>
            </a:endParaRPr>
          </a:p>
        </p:txBody>
      </p:sp>
      <p:sp>
        <p:nvSpPr>
          <p:cNvPr id="4" name="מלבן: פינות מעוגלות 3">
            <a:hlinkClick r:id="rId2" action="ppaction://hlinksldjump"/>
            <a:extLst>
              <a:ext uri="{FF2B5EF4-FFF2-40B4-BE49-F238E27FC236}">
                <a16:creationId xmlns:a16="http://schemas.microsoft.com/office/drawing/2014/main" id="{5B50F17D-16A2-4933-BF25-F35834453D02}"/>
              </a:ext>
            </a:extLst>
          </p:cNvPr>
          <p:cNvSpPr/>
          <p:nvPr/>
        </p:nvSpPr>
        <p:spPr>
          <a:xfrm>
            <a:off x="7965721" y="2818614"/>
            <a:ext cx="3148481" cy="3358349"/>
          </a:xfrm>
          <a:prstGeom prst="roundRect">
            <a:avLst/>
          </a:prstGeom>
          <a:solidFill>
            <a:srgbClr val="B57BB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lnSpc>
                <a:spcPct val="90000"/>
              </a:lnSpc>
              <a:spcBef>
                <a:spcPts val="1000"/>
              </a:spcBef>
            </a:pPr>
            <a:r>
              <a:rPr lang="he-IL" sz="3200" b="1" dirty="0">
                <a:solidFill>
                  <a:prstClr val="black"/>
                </a:solidFill>
                <a:latin typeface="Lucida Sans Unicode" panose="020B0602030504020204" pitchFamily="34" charset="0"/>
                <a:cs typeface="Lucida Sans Unicode" panose="020B0602030504020204" pitchFamily="34" charset="0"/>
              </a:rPr>
              <a:t>אני</a:t>
            </a:r>
          </a:p>
        </p:txBody>
      </p:sp>
      <p:sp>
        <p:nvSpPr>
          <p:cNvPr id="5" name="מלבן: פינות מעוגלות 4">
            <a:hlinkClick r:id="rId3" action="ppaction://hlinksldjump"/>
            <a:extLst>
              <a:ext uri="{FF2B5EF4-FFF2-40B4-BE49-F238E27FC236}">
                <a16:creationId xmlns:a16="http://schemas.microsoft.com/office/drawing/2014/main" id="{266B1E79-5EC4-4AA7-8C3A-5600FFDF7C6B}"/>
              </a:ext>
            </a:extLst>
          </p:cNvPr>
          <p:cNvSpPr/>
          <p:nvPr/>
        </p:nvSpPr>
        <p:spPr>
          <a:xfrm>
            <a:off x="1007883" y="2818614"/>
            <a:ext cx="3148481" cy="3358350"/>
          </a:xfrm>
          <a:prstGeom prst="roundRect">
            <a:avLst/>
          </a:prstGeom>
          <a:solidFill>
            <a:schemeClr val="accent6">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lnSpc>
                <a:spcPct val="90000"/>
              </a:lnSpc>
              <a:spcBef>
                <a:spcPts val="1000"/>
              </a:spcBef>
            </a:pPr>
            <a:r>
              <a:rPr lang="he-IL" sz="2800" b="1" dirty="0">
                <a:solidFill>
                  <a:prstClr val="black"/>
                </a:solidFill>
                <a:latin typeface="Lucida Sans Unicode" panose="020B0602030504020204" pitchFamily="34" charset="0"/>
                <a:cs typeface="Lucida Sans Unicode" panose="020B0602030504020204" pitchFamily="34" charset="0"/>
              </a:rPr>
              <a:t>אף אחת</a:t>
            </a:r>
          </a:p>
        </p:txBody>
      </p:sp>
      <p:sp>
        <p:nvSpPr>
          <p:cNvPr id="6" name="מלבן: פינות מעוגלות 5">
            <a:hlinkClick r:id="rId3" action="ppaction://hlinksldjump"/>
            <a:extLst>
              <a:ext uri="{FF2B5EF4-FFF2-40B4-BE49-F238E27FC236}">
                <a16:creationId xmlns:a16="http://schemas.microsoft.com/office/drawing/2014/main" id="{0DF37080-606C-4E06-8FC4-F8401469BF10}"/>
              </a:ext>
            </a:extLst>
          </p:cNvPr>
          <p:cNvSpPr/>
          <p:nvPr/>
        </p:nvSpPr>
        <p:spPr>
          <a:xfrm>
            <a:off x="4360683" y="2818614"/>
            <a:ext cx="3148481" cy="3358349"/>
          </a:xfrm>
          <a:prstGeom prst="roundRect">
            <a:avLst/>
          </a:prstGeom>
          <a:solidFill>
            <a:schemeClr val="accent5">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lnSpc>
                <a:spcPct val="90000"/>
              </a:lnSpc>
              <a:spcBef>
                <a:spcPts val="1000"/>
              </a:spcBef>
            </a:pPr>
            <a:r>
              <a:rPr lang="he-IL" sz="2800" b="1" dirty="0">
                <a:solidFill>
                  <a:prstClr val="black"/>
                </a:solidFill>
                <a:latin typeface="Lucida Sans Unicode" panose="020B0602030504020204" pitchFamily="34" charset="0"/>
                <a:cs typeface="Lucida Sans Unicode" panose="020B0602030504020204" pitchFamily="34" charset="0"/>
              </a:rPr>
              <a:t>דיני</a:t>
            </a:r>
            <a:endParaRPr lang="he-IL" sz="2800" b="1" dirty="0">
              <a:solidFill>
                <a:prstClr val="black"/>
              </a:solidFill>
            </a:endParaRPr>
          </a:p>
        </p:txBody>
      </p:sp>
      <p:pic>
        <p:nvPicPr>
          <p:cNvPr id="7" name="מציין מיקום תוכן 6" descr="C:\Users\User\AppData\Local\Microsoft\Windows\INetCache\Content.MSO\D15BBA43.tmp">
            <a:extLst>
              <a:ext uri="{FF2B5EF4-FFF2-40B4-BE49-F238E27FC236}">
                <a16:creationId xmlns:a16="http://schemas.microsoft.com/office/drawing/2014/main" id="{4F5B6824-233F-49AE-9CA1-3B7D30A5176E}"/>
              </a:ext>
            </a:extLst>
          </p:cNvPr>
          <p:cNvPicPr>
            <a:picLocks noGrp="1"/>
          </p:cNvPicPr>
          <p:nvPr>
            <p:ph idx="1"/>
          </p:nvPr>
        </p:nvPicPr>
        <p:blipFill>
          <a:blip r:embed="rId4">
            <a:extLst>
              <a:ext uri="{BEBA8EAE-BF5A-486C-A8C5-ECC9F3942E4B}">
                <a14:imgProps xmlns:a14="http://schemas.microsoft.com/office/drawing/2010/main">
                  <a14:imgLayer r:embed="rId5">
                    <a14:imgEffect>
                      <a14:backgroundRemoval t="9821" b="100000" l="9778" r="89778"/>
                    </a14:imgEffect>
                  </a14:imgLayer>
                </a14:imgProps>
              </a:ext>
              <a:ext uri="{28A0092B-C50C-407E-A947-70E740481C1C}">
                <a14:useLocalDpi xmlns:a14="http://schemas.microsoft.com/office/drawing/2010/main" val="0"/>
              </a:ext>
            </a:extLst>
          </a:blip>
          <a:srcRect/>
          <a:stretch>
            <a:fillRect/>
          </a:stretch>
        </p:blipFill>
        <p:spPr bwMode="auto">
          <a:xfrm>
            <a:off x="1797457" y="1588739"/>
            <a:ext cx="1640711" cy="1650989"/>
          </a:xfrm>
          <a:prstGeom prst="rect">
            <a:avLst/>
          </a:prstGeom>
          <a:noFill/>
          <a:ln>
            <a:noFill/>
          </a:ln>
        </p:spPr>
      </p:pic>
      <p:pic>
        <p:nvPicPr>
          <p:cNvPr id="8" name="תמונה 7" descr="×ª××¦××ª ×ª××× × ×¢×××¨ ×××¤×¤××">
            <a:extLst>
              <a:ext uri="{FF2B5EF4-FFF2-40B4-BE49-F238E27FC236}">
                <a16:creationId xmlns:a16="http://schemas.microsoft.com/office/drawing/2014/main" id="{8D07F9CE-DB73-470B-A522-532ADA1BED47}"/>
              </a:ext>
            </a:extLst>
          </p:cNvPr>
          <p:cNvPicPr/>
          <p:nvPr/>
        </p:nvPicPr>
        <p:blipFill rotWithShape="1">
          <a:blip r:embed="rId6">
            <a:extLst>
              <a:ext uri="{BEBA8EAE-BF5A-486C-A8C5-ECC9F3942E4B}">
                <a14:imgProps xmlns:a14="http://schemas.microsoft.com/office/drawing/2010/main">
                  <a14:imgLayer r:embed="rId7">
                    <a14:imgEffect>
                      <a14:backgroundRemoval t="40984" b="68852" l="19636" r="80000"/>
                    </a14:imgEffect>
                  </a14:imgLayer>
                </a14:imgProps>
              </a:ext>
              <a:ext uri="{28A0092B-C50C-407E-A947-70E740481C1C}">
                <a14:useLocalDpi xmlns:a14="http://schemas.microsoft.com/office/drawing/2010/main" val="0"/>
              </a:ext>
            </a:extLst>
          </a:blip>
          <a:srcRect l="13191" t="38007" r="19134" b="27624"/>
          <a:stretch/>
        </p:blipFill>
        <p:spPr bwMode="auto">
          <a:xfrm rot="3227886">
            <a:off x="9226766" y="2173521"/>
            <a:ext cx="2335554" cy="919987"/>
          </a:xfrm>
          <a:prstGeom prst="rect">
            <a:avLst/>
          </a:prstGeom>
          <a:noFill/>
          <a:ln>
            <a:noFill/>
          </a:ln>
          <a:extLst>
            <a:ext uri="{53640926-AAD7-44D8-BBD7-CCE9431645EC}">
              <a14:shadowObscured xmlns:a14="http://schemas.microsoft.com/office/drawing/2010/main"/>
            </a:ext>
          </a:extLst>
        </p:spPr>
      </p:pic>
      <p:pic>
        <p:nvPicPr>
          <p:cNvPr id="9" name="תמונה 8" descr="C:\Users\User\AppData\Local\Microsoft\Windows\INetCache\Content.MSO\A3C28C9E.tmp">
            <a:extLst>
              <a:ext uri="{FF2B5EF4-FFF2-40B4-BE49-F238E27FC236}">
                <a16:creationId xmlns:a16="http://schemas.microsoft.com/office/drawing/2014/main" id="{28E973A9-0AC5-448D-A75F-B4F02B923A63}"/>
              </a:ext>
            </a:extLst>
          </p:cNvPr>
          <p:cNvPicPr/>
          <p:nvPr/>
        </p:nvPicPr>
        <p:blipFill>
          <a:blip r:embed="rId8">
            <a:extLst>
              <a:ext uri="{BEBA8EAE-BF5A-486C-A8C5-ECC9F3942E4B}">
                <a14:imgProps xmlns:a14="http://schemas.microsoft.com/office/drawing/2010/main">
                  <a14:imgLayer r:embed="rId9">
                    <a14:imgEffect>
                      <a14:backgroundRemoval t="10000" b="100000" l="556" r="97222"/>
                    </a14:imgEffect>
                  </a14:imgLayer>
                </a14:imgProps>
              </a:ext>
              <a:ext uri="{28A0092B-C50C-407E-A947-70E740481C1C}">
                <a14:useLocalDpi xmlns:a14="http://schemas.microsoft.com/office/drawing/2010/main" val="0"/>
              </a:ext>
            </a:extLst>
          </a:blip>
          <a:srcRect/>
          <a:stretch>
            <a:fillRect/>
          </a:stretch>
        </p:blipFill>
        <p:spPr bwMode="auto">
          <a:xfrm>
            <a:off x="5115621" y="1884219"/>
            <a:ext cx="1534767" cy="1498590"/>
          </a:xfrm>
          <a:prstGeom prst="rect">
            <a:avLst/>
          </a:prstGeom>
          <a:noFill/>
          <a:ln>
            <a:noFill/>
          </a:ln>
        </p:spPr>
      </p:pic>
    </p:spTree>
    <p:extLst>
      <p:ext uri="{BB962C8B-B14F-4D97-AF65-F5344CB8AC3E}">
        <p14:creationId xmlns:p14="http://schemas.microsoft.com/office/powerpoint/2010/main" val="236210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3250"/>
                                        <p:tgtEl>
                                          <p:spTgt spid="2"/>
                                        </p:tgtEl>
                                      </p:cBhvr>
                                    </p:animEffect>
                                  </p:childTnLst>
                                </p:cTn>
                              </p:par>
                            </p:childTnLst>
                          </p:cTn>
                        </p:par>
                        <p:par>
                          <p:cTn id="8" fill="hold">
                            <p:stCondLst>
                              <p:cond delay="325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25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250"/>
                                        <p:tgtEl>
                                          <p:spTgt spid="4"/>
                                        </p:tgtEl>
                                      </p:cBhvr>
                                    </p:animEffect>
                                  </p:childTnLst>
                                </p:cTn>
                              </p:par>
                            </p:childTnLst>
                          </p:cTn>
                        </p:par>
                        <p:par>
                          <p:cTn id="15" fill="hold">
                            <p:stCondLst>
                              <p:cond delay="45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25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250"/>
                                        <p:tgtEl>
                                          <p:spTgt spid="6"/>
                                        </p:tgtEl>
                                      </p:cBhvr>
                                    </p:animEffect>
                                  </p:childTnLst>
                                </p:cTn>
                              </p:par>
                            </p:childTnLst>
                          </p:cTn>
                        </p:par>
                        <p:par>
                          <p:cTn id="22" fill="hold">
                            <p:stCondLst>
                              <p:cond delay="575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25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72D225-89C4-408F-BC33-52BB4D599586}"/>
              </a:ext>
            </a:extLst>
          </p:cNvPr>
          <p:cNvSpPr>
            <a:spLocks noGrp="1"/>
          </p:cNvSpPr>
          <p:nvPr>
            <p:ph type="title"/>
          </p:nvPr>
        </p:nvSpPr>
        <p:spPr>
          <a:xfrm>
            <a:off x="1018094" y="1061997"/>
            <a:ext cx="10428771" cy="1568082"/>
          </a:xfrm>
        </p:spPr>
        <p:txBody>
          <a:bodyPr>
            <a:normAutofit/>
          </a:bodyPr>
          <a:lstStyle/>
          <a:p>
            <a:pPr algn="ctr"/>
            <a:r>
              <a:rPr lang="he-IL" sz="9600" b="1" dirty="0">
                <a:ln w="6350">
                  <a:solidFill>
                    <a:schemeClr val="tx1"/>
                  </a:solidFill>
                </a:ln>
                <a:solidFill>
                  <a:srgbClr val="7030A0"/>
                </a:solidFill>
                <a:latin typeface="Guttman Hatzvi" panose="02010401010101010101" pitchFamily="2" charset="-79"/>
                <a:cs typeface="Guttman Hatzvi" panose="02010401010101010101" pitchFamily="2" charset="-79"/>
                <a:hlinkClick r:id="rId2" action="ppaction://hlinksldjump"/>
              </a:rPr>
              <a:t>נסו שנית!</a:t>
            </a:r>
          </a:p>
        </p:txBody>
      </p:sp>
      <p:pic>
        <p:nvPicPr>
          <p:cNvPr id="16386" name="Picture 2" descr="×ª××¦××ª ×ª××× × ×¢×××¨ ××××¨">
            <a:hlinkClick r:id="rId2" action="ppaction://hlinksldjump"/>
            <a:extLst>
              <a:ext uri="{FF2B5EF4-FFF2-40B4-BE49-F238E27FC236}">
                <a16:creationId xmlns:a16="http://schemas.microsoft.com/office/drawing/2014/main" id="{7A4C1CA3-7AB0-4DB9-8E84-1421DF9A1B47}"/>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5343" y="2780195"/>
            <a:ext cx="3661135" cy="3661135"/>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35F0BA48-6AD2-4F44-B717-65E4660DB0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61" y="-23302"/>
            <a:ext cx="2121830" cy="1502599"/>
          </a:xfrm>
          <a:prstGeom prst="rect">
            <a:avLst/>
          </a:prstGeom>
        </p:spPr>
      </p:pic>
      <p:sp>
        <p:nvSpPr>
          <p:cNvPr id="3" name="TextBox 2"/>
          <p:cNvSpPr txBox="1"/>
          <p:nvPr/>
        </p:nvSpPr>
        <p:spPr>
          <a:xfrm>
            <a:off x="5412659" y="3082412"/>
            <a:ext cx="1843548" cy="707886"/>
          </a:xfrm>
          <a:prstGeom prst="rect">
            <a:avLst/>
          </a:prstGeom>
          <a:noFill/>
        </p:spPr>
        <p:txBody>
          <a:bodyPr wrap="square" rtlCol="1">
            <a:spAutoFit/>
          </a:bodyPr>
          <a:lstStyle/>
          <a:p>
            <a:pPr algn="ctr"/>
            <a:r>
              <a:rPr lang="he-IL" sz="2000" b="1" dirty="0" smtClean="0">
                <a:solidFill>
                  <a:schemeClr val="bg1"/>
                </a:solidFill>
              </a:rPr>
              <a:t>לחצו כאן לחזרה לשאלה.</a:t>
            </a:r>
            <a:endParaRPr lang="he-IL" sz="2000" b="1" dirty="0">
              <a:solidFill>
                <a:schemeClr val="bg1"/>
              </a:solidFill>
            </a:endParaRPr>
          </a:p>
        </p:txBody>
      </p:sp>
    </p:spTree>
    <p:extLst>
      <p:ext uri="{BB962C8B-B14F-4D97-AF65-F5344CB8AC3E}">
        <p14:creationId xmlns:p14="http://schemas.microsoft.com/office/powerpoint/2010/main" val="3121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72D225-89C4-408F-BC33-52BB4D599586}"/>
              </a:ext>
            </a:extLst>
          </p:cNvPr>
          <p:cNvSpPr>
            <a:spLocks noGrp="1"/>
          </p:cNvSpPr>
          <p:nvPr>
            <p:ph type="title"/>
          </p:nvPr>
        </p:nvSpPr>
        <p:spPr>
          <a:xfrm>
            <a:off x="745134" y="1061996"/>
            <a:ext cx="10701732" cy="1454961"/>
          </a:xfrm>
        </p:spPr>
        <p:txBody>
          <a:bodyPr>
            <a:noAutofit/>
          </a:bodyPr>
          <a:lstStyle/>
          <a:p>
            <a:pPr algn="ctr"/>
            <a:r>
              <a:rPr lang="he-IL" sz="12500" b="1" dirty="0">
                <a:ln w="6350">
                  <a:solidFill>
                    <a:schemeClr val="tx1"/>
                  </a:solidFill>
                </a:ln>
                <a:solidFill>
                  <a:srgbClr val="7030A0"/>
                </a:solidFill>
                <a:latin typeface="FbKapriza" panose="02020503050405020304" pitchFamily="18" charset="-79"/>
                <a:cs typeface="FbKapriza" panose="02020503050405020304" pitchFamily="18" charset="-79"/>
                <a:hlinkClick r:id="rId2" action="ppaction://hlinksldjump"/>
              </a:rPr>
              <a:t>הצלחת, כל הכבוד!</a:t>
            </a:r>
          </a:p>
        </p:txBody>
      </p:sp>
      <p:pic>
        <p:nvPicPr>
          <p:cNvPr id="1026" name="Picture 2" descr="×ª××¦××ª ×ª××× × ×¢×××¨ ××××">
            <a:hlinkClick r:id="rId3" action="ppaction://hlinksldjump"/>
            <a:extLst>
              <a:ext uri="{FF2B5EF4-FFF2-40B4-BE49-F238E27FC236}">
                <a16:creationId xmlns:a16="http://schemas.microsoft.com/office/drawing/2014/main" id="{4AA66FE3-87F8-45F3-AE7E-98F4A71E477B}"/>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2252" y="1297577"/>
            <a:ext cx="6143673" cy="5165177"/>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43647138-5FC9-45D3-8C38-59859BD2DF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61" y="-23302"/>
            <a:ext cx="2121830" cy="1502599"/>
          </a:xfrm>
          <a:prstGeom prst="rect">
            <a:avLst/>
          </a:prstGeom>
        </p:spPr>
      </p:pic>
    </p:spTree>
    <p:extLst>
      <p:ext uri="{BB962C8B-B14F-4D97-AF65-F5344CB8AC3E}">
        <p14:creationId xmlns:p14="http://schemas.microsoft.com/office/powerpoint/2010/main" val="38853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72D225-89C4-408F-BC33-52BB4D599586}"/>
              </a:ext>
            </a:extLst>
          </p:cNvPr>
          <p:cNvSpPr>
            <a:spLocks noGrp="1"/>
          </p:cNvSpPr>
          <p:nvPr>
            <p:ph type="title"/>
          </p:nvPr>
        </p:nvSpPr>
        <p:spPr>
          <a:xfrm>
            <a:off x="1018094" y="1061997"/>
            <a:ext cx="10428771" cy="1568082"/>
          </a:xfrm>
        </p:spPr>
        <p:txBody>
          <a:bodyPr>
            <a:normAutofit/>
          </a:bodyPr>
          <a:lstStyle/>
          <a:p>
            <a:pPr algn="ctr"/>
            <a:r>
              <a:rPr lang="he-IL" sz="9600" b="1" dirty="0">
                <a:ln w="6350">
                  <a:solidFill>
                    <a:schemeClr val="tx1"/>
                  </a:solidFill>
                </a:ln>
                <a:solidFill>
                  <a:srgbClr val="7030A0"/>
                </a:solidFill>
                <a:latin typeface="Guttman Hatzvi" panose="02010401010101010101" pitchFamily="2" charset="-79"/>
                <a:cs typeface="Guttman Hatzvi" panose="02010401010101010101" pitchFamily="2" charset="-79"/>
                <a:hlinkClick r:id="rId2" action="ppaction://hlinksldjump"/>
              </a:rPr>
              <a:t>נסו שנית!</a:t>
            </a:r>
          </a:p>
        </p:txBody>
      </p:sp>
      <p:pic>
        <p:nvPicPr>
          <p:cNvPr id="16386" name="Picture 2" descr="×ª××¦××ª ×ª××× × ×¢×××¨ ××××¨">
            <a:hlinkClick r:id="rId3" action="ppaction://hlinksldjump"/>
            <a:extLst>
              <a:ext uri="{FF2B5EF4-FFF2-40B4-BE49-F238E27FC236}">
                <a16:creationId xmlns:a16="http://schemas.microsoft.com/office/drawing/2014/main" id="{7A4C1CA3-7AB0-4DB9-8E84-1421DF9A1B47}"/>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5343" y="2780195"/>
            <a:ext cx="3661135" cy="3661135"/>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35F0BA48-6AD2-4F44-B717-65E4660DB0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61" y="-23302"/>
            <a:ext cx="2121830" cy="1502599"/>
          </a:xfrm>
          <a:prstGeom prst="rect">
            <a:avLst/>
          </a:prstGeom>
        </p:spPr>
      </p:pic>
    </p:spTree>
    <p:extLst>
      <p:ext uri="{BB962C8B-B14F-4D97-AF65-F5344CB8AC3E}">
        <p14:creationId xmlns:p14="http://schemas.microsoft.com/office/powerpoint/2010/main" val="274415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i="1" dirty="0"/>
              <a:t>תשובה</a:t>
            </a:r>
          </a:p>
        </p:txBody>
      </p:sp>
      <p:sp>
        <p:nvSpPr>
          <p:cNvPr id="3" name="מציין מיקום תוכן 2"/>
          <p:cNvSpPr>
            <a:spLocks noGrp="1"/>
          </p:cNvSpPr>
          <p:nvPr>
            <p:ph idx="1"/>
          </p:nvPr>
        </p:nvSpPr>
        <p:spPr/>
        <p:txBody>
          <a:bodyPr>
            <a:normAutofit/>
          </a:bodyPr>
          <a:lstStyle/>
          <a:p>
            <a:pPr marL="0" indent="0">
              <a:buNone/>
            </a:pPr>
            <a:r>
              <a:rPr lang="he-IL" sz="3200" dirty="0">
                <a:latin typeface="David" pitchFamily="34" charset="-79"/>
                <a:cs typeface="David" pitchFamily="34" charset="-79"/>
              </a:rPr>
              <a:t>אני צדקתי, לפי מג"ע א"ש- ברכת "הגפן" קודמת לברכת "העץ"</a:t>
            </a:r>
          </a:p>
        </p:txBody>
      </p:sp>
      <p:pic>
        <p:nvPicPr>
          <p:cNvPr id="4" name="תמונה 3">
            <a:hlinkClick r:id="rId2" action="ppaction://hlinksldjump"/>
            <a:extLst>
              <a:ext uri="{FF2B5EF4-FFF2-40B4-BE49-F238E27FC236}">
                <a16:creationId xmlns:a16="http://schemas.microsoft.com/office/drawing/2014/main" id="{2DB8E503-B344-4399-B749-76FF63460D17}"/>
              </a:ext>
            </a:extLst>
          </p:cNvPr>
          <p:cNvPicPr>
            <a:picLocks noChangeAspect="1"/>
          </p:cNvPicPr>
          <p:nvPr/>
        </p:nvPicPr>
        <p:blipFill>
          <a:blip r:embed="rId3" cstate="print"/>
          <a:stretch>
            <a:fillRect/>
          </a:stretch>
        </p:blipFill>
        <p:spPr>
          <a:xfrm>
            <a:off x="2398468" y="3238436"/>
            <a:ext cx="7090263" cy="2938527"/>
          </a:xfrm>
          <a:prstGeom prst="rect">
            <a:avLst/>
          </a:prstGeom>
        </p:spPr>
      </p:pic>
    </p:spTree>
    <p:extLst>
      <p:ext uri="{BB962C8B-B14F-4D97-AF65-F5344CB8AC3E}">
        <p14:creationId xmlns:p14="http://schemas.microsoft.com/office/powerpoint/2010/main" val="401212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pPr algn="ctr"/>
            <a:r>
              <a:rPr lang="he-IL" sz="2000" b="1" dirty="0">
                <a:latin typeface="Lucida Sans Unicode" panose="020B0602030504020204" pitchFamily="34" charset="0"/>
                <a:cs typeface="Lucida Sans Unicode" panose="020B0602030504020204" pitchFamily="34" charset="0"/>
              </a:rPr>
              <a:t>בבוקר חברותי בביתה של המורה, היא הגישה לתלמידות בסיום הארוחה קערות עם אבטיח ומלון.</a:t>
            </a:r>
            <a:br>
              <a:rPr lang="he-IL" sz="2000" b="1" dirty="0">
                <a:latin typeface="Lucida Sans Unicode" panose="020B0602030504020204" pitchFamily="34" charset="0"/>
                <a:cs typeface="Lucida Sans Unicode" panose="020B0602030504020204" pitchFamily="34" charset="0"/>
              </a:rPr>
            </a:br>
            <a:r>
              <a:rPr lang="he-IL" sz="2000" b="1" dirty="0">
                <a:latin typeface="Lucida Sans Unicode" panose="020B0602030504020204" pitchFamily="34" charset="0"/>
                <a:cs typeface="Lucida Sans Unicode" panose="020B0602030504020204" pitchFamily="34" charset="0"/>
              </a:rPr>
              <a:t>התלמידות התווכחו על איזה מהפירות לברך, אביגיל אמרה שיש לברך על האבטיח כי הוא חזק  יותר, דבורי אמרה שצריך לברך על המלון כי הוא יותר מתוק ושירה אמרה שכל אחת תברך על מה שהיא יותר אוהבת.</a:t>
            </a:r>
            <a:br>
              <a:rPr lang="he-IL" sz="2000" b="1" dirty="0">
                <a:latin typeface="Lucida Sans Unicode" panose="020B0602030504020204" pitchFamily="34" charset="0"/>
                <a:cs typeface="Lucida Sans Unicode" panose="020B0602030504020204" pitchFamily="34" charset="0"/>
              </a:rPr>
            </a:br>
            <a:r>
              <a:rPr lang="he-IL" sz="2000" b="1" dirty="0">
                <a:latin typeface="Lucida Sans Unicode" panose="020B0602030504020204" pitchFamily="34" charset="0"/>
                <a:cs typeface="Lucida Sans Unicode" panose="020B0602030504020204" pitchFamily="34" charset="0"/>
              </a:rPr>
              <a:t>מי צודקת</a:t>
            </a:r>
            <a:r>
              <a:rPr lang="he-IL" sz="2000" b="1" dirty="0"/>
              <a:t>?</a:t>
            </a:r>
            <a:endParaRPr lang="he-IL" sz="2000" b="1" dirty="0">
              <a:latin typeface="Fb Kanuba" panose="02020503050405020304" pitchFamily="18" charset="-79"/>
              <a:cs typeface="Fb Kanuba" panose="02020503050405020304" pitchFamily="18" charset="-79"/>
            </a:endParaRPr>
          </a:p>
        </p:txBody>
      </p:sp>
      <p:sp>
        <p:nvSpPr>
          <p:cNvPr id="4" name="מלבן: פינות מעוגלות 3">
            <a:hlinkClick r:id="rId2" action="ppaction://hlinksldjump"/>
            <a:extLst>
              <a:ext uri="{FF2B5EF4-FFF2-40B4-BE49-F238E27FC236}">
                <a16:creationId xmlns:a16="http://schemas.microsoft.com/office/drawing/2014/main" id="{5B50F17D-16A2-4933-BF25-F35834453D02}"/>
              </a:ext>
            </a:extLst>
          </p:cNvPr>
          <p:cNvSpPr/>
          <p:nvPr/>
        </p:nvSpPr>
        <p:spPr>
          <a:xfrm>
            <a:off x="7965721" y="2818614"/>
            <a:ext cx="3148481" cy="3358349"/>
          </a:xfrm>
          <a:prstGeom prst="roundRect">
            <a:avLst/>
          </a:prstGeom>
          <a:solidFill>
            <a:srgbClr val="B57BB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lnSpc>
                <a:spcPct val="90000"/>
              </a:lnSpc>
              <a:spcBef>
                <a:spcPts val="1000"/>
              </a:spcBef>
            </a:pPr>
            <a:r>
              <a:rPr lang="he-IL" sz="3200" b="1" dirty="0">
                <a:solidFill>
                  <a:prstClr val="black"/>
                </a:solidFill>
                <a:latin typeface="Lucida Sans Unicode" panose="020B0602030504020204" pitchFamily="34" charset="0"/>
                <a:cs typeface="Lucida Sans Unicode" panose="020B0602030504020204" pitchFamily="34" charset="0"/>
              </a:rPr>
              <a:t>אביגיל</a:t>
            </a:r>
          </a:p>
        </p:txBody>
      </p:sp>
      <p:sp>
        <p:nvSpPr>
          <p:cNvPr id="5" name="מלבן: פינות מעוגלות 4">
            <a:hlinkClick r:id="rId3" action="ppaction://hlinksldjump"/>
            <a:extLst>
              <a:ext uri="{FF2B5EF4-FFF2-40B4-BE49-F238E27FC236}">
                <a16:creationId xmlns:a16="http://schemas.microsoft.com/office/drawing/2014/main" id="{266B1E79-5EC4-4AA7-8C3A-5600FFDF7C6B}"/>
              </a:ext>
            </a:extLst>
          </p:cNvPr>
          <p:cNvSpPr/>
          <p:nvPr/>
        </p:nvSpPr>
        <p:spPr>
          <a:xfrm>
            <a:off x="1007883" y="2818614"/>
            <a:ext cx="3148481" cy="3358350"/>
          </a:xfrm>
          <a:prstGeom prst="roundRect">
            <a:avLst/>
          </a:prstGeom>
          <a:solidFill>
            <a:schemeClr val="accent6">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lnSpc>
                <a:spcPct val="90000"/>
              </a:lnSpc>
              <a:spcBef>
                <a:spcPts val="1000"/>
              </a:spcBef>
            </a:pPr>
            <a:r>
              <a:rPr lang="he-IL" sz="2800" b="1" dirty="0">
                <a:solidFill>
                  <a:prstClr val="black"/>
                </a:solidFill>
                <a:latin typeface="Lucida Sans Unicode" panose="020B0602030504020204" pitchFamily="34" charset="0"/>
                <a:cs typeface="Lucida Sans Unicode" panose="020B0602030504020204" pitchFamily="34" charset="0"/>
              </a:rPr>
              <a:t>שירה</a:t>
            </a:r>
          </a:p>
        </p:txBody>
      </p:sp>
      <p:sp>
        <p:nvSpPr>
          <p:cNvPr id="6" name="מלבן: פינות מעוגלות 5">
            <a:hlinkClick r:id="rId2" action="ppaction://hlinksldjump"/>
            <a:extLst>
              <a:ext uri="{FF2B5EF4-FFF2-40B4-BE49-F238E27FC236}">
                <a16:creationId xmlns:a16="http://schemas.microsoft.com/office/drawing/2014/main" id="{0DF37080-606C-4E06-8FC4-F8401469BF10}"/>
              </a:ext>
            </a:extLst>
          </p:cNvPr>
          <p:cNvSpPr/>
          <p:nvPr/>
        </p:nvSpPr>
        <p:spPr>
          <a:xfrm>
            <a:off x="4360683" y="2818614"/>
            <a:ext cx="3148481" cy="3358349"/>
          </a:xfrm>
          <a:prstGeom prst="roundRect">
            <a:avLst/>
          </a:prstGeom>
          <a:solidFill>
            <a:schemeClr val="accent5">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lnSpc>
                <a:spcPct val="90000"/>
              </a:lnSpc>
              <a:spcBef>
                <a:spcPts val="1000"/>
              </a:spcBef>
            </a:pPr>
            <a:r>
              <a:rPr lang="he-IL" sz="2800" b="1" dirty="0">
                <a:solidFill>
                  <a:prstClr val="black"/>
                </a:solidFill>
                <a:latin typeface="Lucida Sans Unicode" panose="020B0602030504020204" pitchFamily="34" charset="0"/>
                <a:cs typeface="Lucida Sans Unicode" panose="020B0602030504020204" pitchFamily="34" charset="0"/>
              </a:rPr>
              <a:t>דבורי</a:t>
            </a:r>
            <a:endParaRPr lang="he-IL" sz="2800" b="1" dirty="0">
              <a:solidFill>
                <a:prstClr val="black"/>
              </a:solidFill>
            </a:endParaRPr>
          </a:p>
        </p:txBody>
      </p:sp>
      <p:pic>
        <p:nvPicPr>
          <p:cNvPr id="7" name="מציין מיקום תוכן 6" descr="C:\Users\User\AppData\Local\Microsoft\Windows\INetCache\Content.MSO\D15BBA43.tmp">
            <a:extLst>
              <a:ext uri="{FF2B5EF4-FFF2-40B4-BE49-F238E27FC236}">
                <a16:creationId xmlns:a16="http://schemas.microsoft.com/office/drawing/2014/main" id="{4F5B6824-233F-49AE-9CA1-3B7D30A5176E}"/>
              </a:ext>
            </a:extLst>
          </p:cNvPr>
          <p:cNvPicPr>
            <a:picLocks noGrp="1"/>
          </p:cNvPicPr>
          <p:nvPr>
            <p:ph idx="1"/>
          </p:nvPr>
        </p:nvPicPr>
        <p:blipFill>
          <a:blip r:embed="rId4">
            <a:extLst>
              <a:ext uri="{BEBA8EAE-BF5A-486C-A8C5-ECC9F3942E4B}">
                <a14:imgProps xmlns:a14="http://schemas.microsoft.com/office/drawing/2010/main">
                  <a14:imgLayer r:embed="rId5">
                    <a14:imgEffect>
                      <a14:backgroundRemoval t="9821" b="100000" l="9778" r="89778"/>
                    </a14:imgEffect>
                  </a14:imgLayer>
                </a14:imgProps>
              </a:ext>
              <a:ext uri="{28A0092B-C50C-407E-A947-70E740481C1C}">
                <a14:useLocalDpi xmlns:a14="http://schemas.microsoft.com/office/drawing/2010/main" val="0"/>
              </a:ext>
            </a:extLst>
          </a:blip>
          <a:srcRect/>
          <a:stretch>
            <a:fillRect/>
          </a:stretch>
        </p:blipFill>
        <p:spPr bwMode="auto">
          <a:xfrm>
            <a:off x="1797457" y="1588739"/>
            <a:ext cx="1640711" cy="1650989"/>
          </a:xfrm>
          <a:prstGeom prst="rect">
            <a:avLst/>
          </a:prstGeom>
          <a:noFill/>
          <a:ln>
            <a:noFill/>
          </a:ln>
        </p:spPr>
      </p:pic>
      <p:pic>
        <p:nvPicPr>
          <p:cNvPr id="8" name="תמונה 7" descr="×ª××¦××ª ×ª××× × ×¢×××¨ ×××¤×¤××">
            <a:extLst>
              <a:ext uri="{FF2B5EF4-FFF2-40B4-BE49-F238E27FC236}">
                <a16:creationId xmlns:a16="http://schemas.microsoft.com/office/drawing/2014/main" id="{8D07F9CE-DB73-470B-A522-532ADA1BED47}"/>
              </a:ext>
            </a:extLst>
          </p:cNvPr>
          <p:cNvPicPr/>
          <p:nvPr/>
        </p:nvPicPr>
        <p:blipFill rotWithShape="1">
          <a:blip r:embed="rId6">
            <a:extLst>
              <a:ext uri="{BEBA8EAE-BF5A-486C-A8C5-ECC9F3942E4B}">
                <a14:imgProps xmlns:a14="http://schemas.microsoft.com/office/drawing/2010/main">
                  <a14:imgLayer r:embed="rId7">
                    <a14:imgEffect>
                      <a14:backgroundRemoval t="40984" b="68852" l="19636" r="80000"/>
                    </a14:imgEffect>
                  </a14:imgLayer>
                </a14:imgProps>
              </a:ext>
              <a:ext uri="{28A0092B-C50C-407E-A947-70E740481C1C}">
                <a14:useLocalDpi xmlns:a14="http://schemas.microsoft.com/office/drawing/2010/main" val="0"/>
              </a:ext>
            </a:extLst>
          </a:blip>
          <a:srcRect l="13191" t="38007" r="19134" b="27624"/>
          <a:stretch/>
        </p:blipFill>
        <p:spPr bwMode="auto">
          <a:xfrm rot="3227886">
            <a:off x="9226766" y="2173521"/>
            <a:ext cx="2335554" cy="919987"/>
          </a:xfrm>
          <a:prstGeom prst="rect">
            <a:avLst/>
          </a:prstGeom>
          <a:noFill/>
          <a:ln>
            <a:noFill/>
          </a:ln>
          <a:extLst>
            <a:ext uri="{53640926-AAD7-44D8-BBD7-CCE9431645EC}">
              <a14:shadowObscured xmlns:a14="http://schemas.microsoft.com/office/drawing/2010/main"/>
            </a:ext>
          </a:extLst>
        </p:spPr>
      </p:pic>
      <p:pic>
        <p:nvPicPr>
          <p:cNvPr id="9" name="תמונה 8" descr="C:\Users\User\AppData\Local\Microsoft\Windows\INetCache\Content.MSO\A3C28C9E.tmp">
            <a:extLst>
              <a:ext uri="{FF2B5EF4-FFF2-40B4-BE49-F238E27FC236}">
                <a16:creationId xmlns:a16="http://schemas.microsoft.com/office/drawing/2014/main" id="{28E973A9-0AC5-448D-A75F-B4F02B923A63}"/>
              </a:ext>
            </a:extLst>
          </p:cNvPr>
          <p:cNvPicPr/>
          <p:nvPr/>
        </p:nvPicPr>
        <p:blipFill>
          <a:blip r:embed="rId8">
            <a:extLst>
              <a:ext uri="{BEBA8EAE-BF5A-486C-A8C5-ECC9F3942E4B}">
                <a14:imgProps xmlns:a14="http://schemas.microsoft.com/office/drawing/2010/main">
                  <a14:imgLayer r:embed="rId9">
                    <a14:imgEffect>
                      <a14:backgroundRemoval t="10000" b="100000" l="556" r="97222"/>
                    </a14:imgEffect>
                  </a14:imgLayer>
                </a14:imgProps>
              </a:ext>
              <a:ext uri="{28A0092B-C50C-407E-A947-70E740481C1C}">
                <a14:useLocalDpi xmlns:a14="http://schemas.microsoft.com/office/drawing/2010/main" val="0"/>
              </a:ext>
            </a:extLst>
          </a:blip>
          <a:srcRect/>
          <a:stretch>
            <a:fillRect/>
          </a:stretch>
        </p:blipFill>
        <p:spPr bwMode="auto">
          <a:xfrm>
            <a:off x="5115621" y="1884219"/>
            <a:ext cx="1534767" cy="1498590"/>
          </a:xfrm>
          <a:prstGeom prst="rect">
            <a:avLst/>
          </a:prstGeom>
          <a:noFill/>
          <a:ln>
            <a:noFill/>
          </a:ln>
        </p:spPr>
      </p:pic>
    </p:spTree>
    <p:extLst>
      <p:ext uri="{BB962C8B-B14F-4D97-AF65-F5344CB8AC3E}">
        <p14:creationId xmlns:p14="http://schemas.microsoft.com/office/powerpoint/2010/main" val="1769751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3250"/>
                                        <p:tgtEl>
                                          <p:spTgt spid="2"/>
                                        </p:tgtEl>
                                      </p:cBhvr>
                                    </p:animEffect>
                                  </p:childTnLst>
                                </p:cTn>
                              </p:par>
                            </p:childTnLst>
                          </p:cTn>
                        </p:par>
                        <p:par>
                          <p:cTn id="8" fill="hold">
                            <p:stCondLst>
                              <p:cond delay="325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25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250"/>
                                        <p:tgtEl>
                                          <p:spTgt spid="4"/>
                                        </p:tgtEl>
                                      </p:cBhvr>
                                    </p:animEffect>
                                  </p:childTnLst>
                                </p:cTn>
                              </p:par>
                            </p:childTnLst>
                          </p:cTn>
                        </p:par>
                        <p:par>
                          <p:cTn id="15" fill="hold">
                            <p:stCondLst>
                              <p:cond delay="45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25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250"/>
                                        <p:tgtEl>
                                          <p:spTgt spid="6"/>
                                        </p:tgtEl>
                                      </p:cBhvr>
                                    </p:animEffect>
                                  </p:childTnLst>
                                </p:cTn>
                              </p:par>
                            </p:childTnLst>
                          </p:cTn>
                        </p:par>
                        <p:par>
                          <p:cTn id="22" fill="hold">
                            <p:stCondLst>
                              <p:cond delay="575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25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72D225-89C4-408F-BC33-52BB4D599586}"/>
              </a:ext>
            </a:extLst>
          </p:cNvPr>
          <p:cNvSpPr>
            <a:spLocks noGrp="1"/>
          </p:cNvSpPr>
          <p:nvPr>
            <p:ph type="title"/>
          </p:nvPr>
        </p:nvSpPr>
        <p:spPr>
          <a:xfrm>
            <a:off x="745134" y="1061996"/>
            <a:ext cx="10701732" cy="1454961"/>
          </a:xfrm>
        </p:spPr>
        <p:txBody>
          <a:bodyPr>
            <a:noAutofit/>
          </a:bodyPr>
          <a:lstStyle/>
          <a:p>
            <a:pPr algn="ctr"/>
            <a:r>
              <a:rPr lang="he-IL" sz="12500" b="1" dirty="0">
                <a:ln w="6350">
                  <a:solidFill>
                    <a:schemeClr val="tx1"/>
                  </a:solidFill>
                </a:ln>
                <a:solidFill>
                  <a:srgbClr val="7030A0"/>
                </a:solidFill>
                <a:latin typeface="FbKapriza" panose="02020503050405020304" pitchFamily="18" charset="-79"/>
                <a:cs typeface="FbKapriza" panose="02020503050405020304" pitchFamily="18" charset="-79"/>
                <a:hlinkClick r:id="rId2" action="ppaction://hlinksldjump"/>
              </a:rPr>
              <a:t>הצלחת, כל הכבוד!</a:t>
            </a:r>
          </a:p>
        </p:txBody>
      </p:sp>
      <p:pic>
        <p:nvPicPr>
          <p:cNvPr id="1026" name="Picture 2" descr="×ª××¦××ª ×ª××× × ×¢×××¨ ××××">
            <a:hlinkClick r:id="rId3" action="ppaction://hlinksldjump"/>
            <a:extLst>
              <a:ext uri="{FF2B5EF4-FFF2-40B4-BE49-F238E27FC236}">
                <a16:creationId xmlns:a16="http://schemas.microsoft.com/office/drawing/2014/main" id="{4AA66FE3-87F8-45F3-AE7E-98F4A71E477B}"/>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2252" y="1297577"/>
            <a:ext cx="6143673" cy="5165177"/>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43647138-5FC9-45D3-8C38-59859BD2DF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61" y="-23302"/>
            <a:ext cx="2121830" cy="1502599"/>
          </a:xfrm>
          <a:prstGeom prst="rect">
            <a:avLst/>
          </a:prstGeom>
        </p:spPr>
      </p:pic>
    </p:spTree>
    <p:extLst>
      <p:ext uri="{BB962C8B-B14F-4D97-AF65-F5344CB8AC3E}">
        <p14:creationId xmlns:p14="http://schemas.microsoft.com/office/powerpoint/2010/main" val="338579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72D225-89C4-408F-BC33-52BB4D599586}"/>
              </a:ext>
            </a:extLst>
          </p:cNvPr>
          <p:cNvSpPr>
            <a:spLocks noGrp="1"/>
          </p:cNvSpPr>
          <p:nvPr>
            <p:ph type="title"/>
          </p:nvPr>
        </p:nvSpPr>
        <p:spPr>
          <a:xfrm>
            <a:off x="1018094" y="1061997"/>
            <a:ext cx="10428771" cy="1568082"/>
          </a:xfrm>
        </p:spPr>
        <p:txBody>
          <a:bodyPr>
            <a:normAutofit/>
          </a:bodyPr>
          <a:lstStyle/>
          <a:p>
            <a:pPr algn="ctr"/>
            <a:r>
              <a:rPr lang="he-IL" sz="9600" b="1" dirty="0">
                <a:ln w="6350">
                  <a:solidFill>
                    <a:schemeClr val="tx1"/>
                  </a:solidFill>
                </a:ln>
                <a:solidFill>
                  <a:srgbClr val="7030A0"/>
                </a:solidFill>
                <a:latin typeface="Guttman Hatzvi" panose="02010401010101010101" pitchFamily="2" charset="-79"/>
                <a:cs typeface="Guttman Hatzvi" panose="02010401010101010101" pitchFamily="2" charset="-79"/>
                <a:hlinkClick r:id="rId2" action="ppaction://hlinksldjump"/>
              </a:rPr>
              <a:t>נסו שנית!</a:t>
            </a:r>
          </a:p>
        </p:txBody>
      </p:sp>
      <p:pic>
        <p:nvPicPr>
          <p:cNvPr id="16386" name="Picture 2" descr="×ª××¦××ª ×ª××× × ×¢×××¨ ××××¨">
            <a:hlinkClick r:id="rId3" action="ppaction://hlinksldjump"/>
            <a:extLst>
              <a:ext uri="{FF2B5EF4-FFF2-40B4-BE49-F238E27FC236}">
                <a16:creationId xmlns:a16="http://schemas.microsoft.com/office/drawing/2014/main" id="{7A4C1CA3-7AB0-4DB9-8E84-1421DF9A1B47}"/>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5343" y="2780195"/>
            <a:ext cx="3661135" cy="3661135"/>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35F0BA48-6AD2-4F44-B717-65E4660DB0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61" y="-23302"/>
            <a:ext cx="2121830" cy="1502599"/>
          </a:xfrm>
          <a:prstGeom prst="rect">
            <a:avLst/>
          </a:prstGeom>
        </p:spPr>
      </p:pic>
    </p:spTree>
    <p:extLst>
      <p:ext uri="{BB962C8B-B14F-4D97-AF65-F5344CB8AC3E}">
        <p14:creationId xmlns:p14="http://schemas.microsoft.com/office/powerpoint/2010/main" val="248417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EF9055D-7135-40D0-B4E6-847D83867992}"/>
              </a:ext>
            </a:extLst>
          </p:cNvPr>
          <p:cNvSpPr>
            <a:spLocks noGrp="1"/>
          </p:cNvSpPr>
          <p:nvPr>
            <p:ph type="title"/>
          </p:nvPr>
        </p:nvSpPr>
        <p:spPr/>
        <p:txBody>
          <a:bodyPr/>
          <a:lstStyle/>
          <a:p>
            <a:r>
              <a:rPr lang="he-IL" i="1" dirty="0"/>
              <a:t>תשובה</a:t>
            </a:r>
          </a:p>
        </p:txBody>
      </p:sp>
      <p:sp>
        <p:nvSpPr>
          <p:cNvPr id="3" name="מציין מיקום תוכן 2">
            <a:extLst>
              <a:ext uri="{FF2B5EF4-FFF2-40B4-BE49-F238E27FC236}">
                <a16:creationId xmlns:a16="http://schemas.microsoft.com/office/drawing/2014/main" id="{7403604B-5916-4419-BE68-883ED327CDF7}"/>
              </a:ext>
            </a:extLst>
          </p:cNvPr>
          <p:cNvSpPr>
            <a:spLocks noGrp="1"/>
          </p:cNvSpPr>
          <p:nvPr>
            <p:ph idx="1"/>
          </p:nvPr>
        </p:nvSpPr>
        <p:spPr/>
        <p:txBody>
          <a:bodyPr>
            <a:normAutofit/>
          </a:bodyPr>
          <a:lstStyle/>
          <a:p>
            <a:r>
              <a:rPr lang="he-IL" sz="3200" dirty="0">
                <a:latin typeface="David" pitchFamily="34" charset="-79"/>
                <a:cs typeface="David" pitchFamily="34" charset="-79"/>
              </a:rPr>
              <a:t>שירה צודקת, כאשר הברכות זהות- יש לברך קודם על המאכל שחביב עליו יותר.</a:t>
            </a:r>
          </a:p>
        </p:txBody>
      </p:sp>
      <p:pic>
        <p:nvPicPr>
          <p:cNvPr id="4" name="תמונה 3">
            <a:extLst>
              <a:ext uri="{FF2B5EF4-FFF2-40B4-BE49-F238E27FC236}">
                <a16:creationId xmlns:a16="http://schemas.microsoft.com/office/drawing/2014/main" id="{CFA46D58-DBB2-4708-AE14-30D884DC1603}"/>
              </a:ext>
            </a:extLst>
          </p:cNvPr>
          <p:cNvPicPr>
            <a:picLocks noChangeAspect="1"/>
          </p:cNvPicPr>
          <p:nvPr/>
        </p:nvPicPr>
        <p:blipFill>
          <a:blip r:embed="rId2" cstate="print"/>
          <a:stretch>
            <a:fillRect/>
          </a:stretch>
        </p:blipFill>
        <p:spPr>
          <a:xfrm>
            <a:off x="2713428" y="3238436"/>
            <a:ext cx="7090263" cy="2938527"/>
          </a:xfrm>
          <a:prstGeom prst="rect">
            <a:avLst/>
          </a:prstGeom>
        </p:spPr>
      </p:pic>
    </p:spTree>
    <p:extLst>
      <p:ext uri="{BB962C8B-B14F-4D97-AF65-F5344CB8AC3E}">
        <p14:creationId xmlns:p14="http://schemas.microsoft.com/office/powerpoint/2010/main" val="202913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5D4FCB7-5CF4-4DEA-BA00-85BAC6108419}"/>
              </a:ext>
            </a:extLst>
          </p:cNvPr>
          <p:cNvSpPr>
            <a:spLocks noGrp="1"/>
          </p:cNvSpPr>
          <p:nvPr>
            <p:ph type="title"/>
          </p:nvPr>
        </p:nvSpPr>
        <p:spPr>
          <a:xfrm>
            <a:off x="5631180" y="2471185"/>
            <a:ext cx="6560820" cy="1325563"/>
          </a:xfrm>
        </p:spPr>
        <p:txBody>
          <a:bodyPr>
            <a:noAutofit/>
          </a:bodyPr>
          <a:lstStyle/>
          <a:p>
            <a:pPr algn="ctr"/>
            <a:r>
              <a:rPr lang="he-IL" sz="7200" dirty="0">
                <a:solidFill>
                  <a:srgbClr val="7030A0"/>
                </a:solidFill>
                <a:latin typeface="FbKapriza" panose="02020503050405020304" pitchFamily="18" charset="-79"/>
                <a:cs typeface="FbKapriza" panose="02020503050405020304" pitchFamily="18" charset="-79"/>
              </a:rPr>
              <a:t>ולסיום נאחל,</a:t>
            </a:r>
            <a:br>
              <a:rPr lang="he-IL" sz="7200" dirty="0">
                <a:solidFill>
                  <a:srgbClr val="7030A0"/>
                </a:solidFill>
                <a:latin typeface="FbKapriza" panose="02020503050405020304" pitchFamily="18" charset="-79"/>
                <a:cs typeface="FbKapriza" panose="02020503050405020304" pitchFamily="18" charset="-79"/>
              </a:rPr>
            </a:br>
            <a:r>
              <a:rPr lang="he-IL" sz="7200" dirty="0">
                <a:solidFill>
                  <a:srgbClr val="7030A0"/>
                </a:solidFill>
                <a:latin typeface="FbKapriza" panose="02020503050405020304" pitchFamily="18" charset="-79"/>
                <a:cs typeface="FbKapriza" panose="02020503050405020304" pitchFamily="18" charset="-79"/>
              </a:rPr>
              <a:t> שנקפיד על ברכות כהלכה</a:t>
            </a:r>
            <a:br>
              <a:rPr lang="he-IL" sz="7200" dirty="0">
                <a:solidFill>
                  <a:srgbClr val="7030A0"/>
                </a:solidFill>
                <a:latin typeface="FbKapriza" panose="02020503050405020304" pitchFamily="18" charset="-79"/>
                <a:cs typeface="FbKapriza" panose="02020503050405020304" pitchFamily="18" charset="-79"/>
              </a:rPr>
            </a:br>
            <a:r>
              <a:rPr lang="he-IL" sz="7200" dirty="0">
                <a:solidFill>
                  <a:srgbClr val="7030A0"/>
                </a:solidFill>
                <a:latin typeface="FbKapriza" panose="02020503050405020304" pitchFamily="18" charset="-79"/>
                <a:cs typeface="FbKapriza" panose="02020503050405020304" pitchFamily="18" charset="-79"/>
              </a:rPr>
              <a:t>ונבורך מ-ה', מקור הברכה!                                                        </a:t>
            </a:r>
          </a:p>
        </p:txBody>
      </p:sp>
      <p:pic>
        <p:nvPicPr>
          <p:cNvPr id="3" name="תמונה 2">
            <a:extLst>
              <a:ext uri="{FF2B5EF4-FFF2-40B4-BE49-F238E27FC236}">
                <a16:creationId xmlns:a16="http://schemas.microsoft.com/office/drawing/2014/main" id="{AE6E35AD-61AC-4DCB-9631-5497B04117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081" y="881040"/>
            <a:ext cx="5965245" cy="4224359"/>
          </a:xfrm>
          <a:prstGeom prst="rect">
            <a:avLst/>
          </a:prstGeom>
        </p:spPr>
      </p:pic>
    </p:spTree>
    <p:extLst>
      <p:ext uri="{BB962C8B-B14F-4D97-AF65-F5344CB8AC3E}">
        <p14:creationId xmlns:p14="http://schemas.microsoft.com/office/powerpoint/2010/main" val="3986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D2BEF73B-E3BD-4DD2-8A7A-0AF124329322}"/>
              </a:ext>
            </a:extLst>
          </p:cNvPr>
          <p:cNvSpPr>
            <a:spLocks noGrp="1"/>
          </p:cNvSpPr>
          <p:nvPr>
            <p:ph idx="1"/>
          </p:nvPr>
        </p:nvSpPr>
        <p:spPr>
          <a:xfrm>
            <a:off x="1168576" y="1126505"/>
            <a:ext cx="10515600" cy="4351338"/>
          </a:xfrm>
        </p:spPr>
        <p:txBody>
          <a:bodyPr>
            <a:normAutofit/>
          </a:bodyPr>
          <a:lstStyle/>
          <a:p>
            <a:pPr marL="0" indent="0" algn="ctr">
              <a:buNone/>
            </a:pPr>
            <a:r>
              <a:rPr lang="he-IL" sz="4400" dirty="0">
                <a:latin typeface="Lucida Sans Unicode" panose="020B0602030504020204" pitchFamily="34" charset="0"/>
                <a:cs typeface="Lucida Sans Unicode" panose="020B0602030504020204" pitchFamily="34" charset="0"/>
              </a:rPr>
              <a:t>מג"ע א"ש</a:t>
            </a:r>
          </a:p>
          <a:p>
            <a:pPr marL="0" indent="0" algn="ctr">
              <a:buNone/>
            </a:pPr>
            <a:r>
              <a:rPr lang="he-IL" sz="4400" dirty="0">
                <a:latin typeface="Lucida Sans Unicode" panose="020B0602030504020204" pitchFamily="34" charset="0"/>
                <a:cs typeface="Lucida Sans Unicode" panose="020B0602030504020204" pitchFamily="34" charset="0"/>
              </a:rPr>
              <a:t>מזונות, גפן, עץ ,אדמה, שהכל</a:t>
            </a:r>
          </a:p>
          <a:p>
            <a:pPr marL="0" indent="0" algn="ctr">
              <a:buNone/>
            </a:pPr>
            <a:r>
              <a:rPr lang="he-IL" sz="3200" dirty="0">
                <a:latin typeface="David" pitchFamily="34" charset="-79"/>
                <a:cs typeface="David" pitchFamily="34" charset="-79"/>
              </a:rPr>
              <a:t>ראשי תיבות אילו מלמדים אותנו על סדר הברכות כשיש לפנינו סוגים שונים של מאכלים.</a:t>
            </a:r>
          </a:p>
        </p:txBody>
      </p:sp>
      <p:sp>
        <p:nvSpPr>
          <p:cNvPr id="4" name="חץ: שמאלה 3">
            <a:hlinkClick r:id="rId2" action="ppaction://hlinksldjump"/>
            <a:extLst>
              <a:ext uri="{FF2B5EF4-FFF2-40B4-BE49-F238E27FC236}">
                <a16:creationId xmlns:a16="http://schemas.microsoft.com/office/drawing/2014/main" id="{5599C046-E033-4804-8538-EAB02AE5ED22}"/>
              </a:ext>
            </a:extLst>
          </p:cNvPr>
          <p:cNvSpPr/>
          <p:nvPr/>
        </p:nvSpPr>
        <p:spPr>
          <a:xfrm>
            <a:off x="2318993" y="3954544"/>
            <a:ext cx="7070103" cy="2903456"/>
          </a:xfrm>
          <a:prstGeom prst="leftArrow">
            <a:avLst/>
          </a:prstGeom>
          <a:solidFill>
            <a:srgbClr val="B57BB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000" b="1" dirty="0">
                <a:solidFill>
                  <a:schemeClr val="tx1"/>
                </a:solidFill>
              </a:rPr>
              <a:t>לשאלה הבאה</a:t>
            </a:r>
          </a:p>
        </p:txBody>
      </p:sp>
      <p:pic>
        <p:nvPicPr>
          <p:cNvPr id="5" name="תמונה 4">
            <a:extLst>
              <a:ext uri="{FF2B5EF4-FFF2-40B4-BE49-F238E27FC236}">
                <a16:creationId xmlns:a16="http://schemas.microsoft.com/office/drawing/2014/main" id="{43F85053-D34E-401E-B027-BA000BDB63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61" y="-23302"/>
            <a:ext cx="2121830" cy="1502599"/>
          </a:xfrm>
          <a:prstGeom prst="rect">
            <a:avLst/>
          </a:prstGeom>
        </p:spPr>
      </p:pic>
    </p:spTree>
    <p:extLst>
      <p:ext uri="{BB962C8B-B14F-4D97-AF65-F5344CB8AC3E}">
        <p14:creationId xmlns:p14="http://schemas.microsoft.com/office/powerpoint/2010/main" val="129457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3200" dirty="0">
                <a:latin typeface="Fb Kanuba" panose="02020503050405020304" pitchFamily="18" charset="-79"/>
                <a:cs typeface="Fb Kanuba" panose="02020503050405020304" pitchFamily="18" charset="-79"/>
              </a:rPr>
              <a:t>יוסי קיבל מסבתא ביסלי, במבה וצ'יפס.</a:t>
            </a:r>
            <a:br>
              <a:rPr lang="he-IL" sz="3200" dirty="0">
                <a:latin typeface="Fb Kanuba" panose="02020503050405020304" pitchFamily="18" charset="-79"/>
                <a:cs typeface="Fb Kanuba" panose="02020503050405020304" pitchFamily="18" charset="-79"/>
              </a:rPr>
            </a:br>
            <a:r>
              <a:rPr lang="he-IL" sz="3200" dirty="0">
                <a:latin typeface="Fb Kanuba" panose="02020503050405020304" pitchFamily="18" charset="-79"/>
                <a:cs typeface="Fb Kanuba" panose="02020503050405020304" pitchFamily="18" charset="-79"/>
              </a:rPr>
              <a:t> מה יברך על כל אחד?</a:t>
            </a:r>
            <a:endParaRPr lang="he-IL" sz="3200" b="1" dirty="0">
              <a:latin typeface="Fb Kanuba" panose="02020503050405020304" pitchFamily="18" charset="-79"/>
              <a:cs typeface="Fb Kanuba" panose="02020503050405020304" pitchFamily="18" charset="-79"/>
            </a:endParaRPr>
          </a:p>
        </p:txBody>
      </p:sp>
      <p:sp>
        <p:nvSpPr>
          <p:cNvPr id="4" name="מלבן: פינות מעוגלות 3">
            <a:hlinkClick r:id="rId2" action="ppaction://hlinksldjump"/>
            <a:extLst>
              <a:ext uri="{FF2B5EF4-FFF2-40B4-BE49-F238E27FC236}">
                <a16:creationId xmlns:a16="http://schemas.microsoft.com/office/drawing/2014/main" id="{5B50F17D-16A2-4933-BF25-F35834453D02}"/>
              </a:ext>
            </a:extLst>
          </p:cNvPr>
          <p:cNvSpPr/>
          <p:nvPr/>
        </p:nvSpPr>
        <p:spPr>
          <a:xfrm>
            <a:off x="7965721" y="2818614"/>
            <a:ext cx="3148481" cy="3358349"/>
          </a:xfrm>
          <a:prstGeom prst="roundRect">
            <a:avLst/>
          </a:prstGeom>
          <a:solidFill>
            <a:srgbClr val="B57BB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tx1"/>
                </a:solidFill>
                <a:latin typeface="Lucida Sans Unicode" panose="020B0602030504020204" pitchFamily="34" charset="0"/>
                <a:cs typeface="Lucida Sans Unicode" panose="020B0602030504020204" pitchFamily="34" charset="0"/>
              </a:rPr>
              <a:t>במבה-מזונות, </a:t>
            </a:r>
          </a:p>
          <a:p>
            <a:pPr algn="ctr"/>
            <a:endParaRPr lang="he-IL" sz="3200" dirty="0">
              <a:solidFill>
                <a:schemeClr val="tx1"/>
              </a:solidFill>
              <a:latin typeface="Lucida Sans Unicode" panose="020B0602030504020204" pitchFamily="34" charset="0"/>
              <a:cs typeface="Lucida Sans Unicode" panose="020B0602030504020204" pitchFamily="34" charset="0"/>
            </a:endParaRPr>
          </a:p>
          <a:p>
            <a:pPr algn="ctr"/>
            <a:r>
              <a:rPr lang="he-IL" sz="3200" dirty="0">
                <a:solidFill>
                  <a:schemeClr val="tx1"/>
                </a:solidFill>
                <a:latin typeface="Lucida Sans Unicode" panose="020B0602030504020204" pitchFamily="34" charset="0"/>
                <a:cs typeface="Lucida Sans Unicode" panose="020B0602030504020204" pitchFamily="34" charset="0"/>
              </a:rPr>
              <a:t>ביסלי וצ'יפס- </a:t>
            </a:r>
            <a:r>
              <a:rPr lang="he-IL" sz="3200" dirty="0" err="1">
                <a:solidFill>
                  <a:schemeClr val="tx1"/>
                </a:solidFill>
                <a:latin typeface="Lucida Sans Unicode" panose="020B0602030504020204" pitchFamily="34" charset="0"/>
                <a:cs typeface="Lucida Sans Unicode" panose="020B0602030504020204" pitchFamily="34" charset="0"/>
              </a:rPr>
              <a:t>שהכל</a:t>
            </a:r>
            <a:r>
              <a:rPr lang="he-IL" sz="3200" dirty="0">
                <a:solidFill>
                  <a:schemeClr val="tx1"/>
                </a:solidFill>
                <a:latin typeface="Lucida Sans Unicode" panose="020B0602030504020204" pitchFamily="34" charset="0"/>
                <a:cs typeface="Lucida Sans Unicode" panose="020B0602030504020204" pitchFamily="34" charset="0"/>
              </a:rPr>
              <a:t>.</a:t>
            </a:r>
          </a:p>
        </p:txBody>
      </p:sp>
      <p:sp>
        <p:nvSpPr>
          <p:cNvPr id="5" name="מלבן: פינות מעוגלות 4">
            <a:hlinkClick r:id="rId2" action="ppaction://hlinksldjump"/>
            <a:extLst>
              <a:ext uri="{FF2B5EF4-FFF2-40B4-BE49-F238E27FC236}">
                <a16:creationId xmlns:a16="http://schemas.microsoft.com/office/drawing/2014/main" id="{266B1E79-5EC4-4AA7-8C3A-5600FFDF7C6B}"/>
              </a:ext>
            </a:extLst>
          </p:cNvPr>
          <p:cNvSpPr/>
          <p:nvPr/>
        </p:nvSpPr>
        <p:spPr>
          <a:xfrm>
            <a:off x="1007883" y="2818614"/>
            <a:ext cx="3148481" cy="3358350"/>
          </a:xfrm>
          <a:prstGeom prst="roundRect">
            <a:avLst/>
          </a:prstGeom>
          <a:solidFill>
            <a:schemeClr val="accent6">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solidFill>
                  <a:schemeClr val="tx1"/>
                </a:solidFill>
                <a:latin typeface="Lucida Sans Unicode" panose="020B0602030504020204" pitchFamily="34" charset="0"/>
                <a:cs typeface="Lucida Sans Unicode" panose="020B0602030504020204" pitchFamily="34" charset="0"/>
              </a:rPr>
              <a:t>במבה-האדמה, צ'יפס- מזונות, ביסלי- </a:t>
            </a:r>
            <a:r>
              <a:rPr lang="he-IL" sz="2800" dirty="0" err="1">
                <a:solidFill>
                  <a:schemeClr val="tx1"/>
                </a:solidFill>
                <a:latin typeface="Lucida Sans Unicode" panose="020B0602030504020204" pitchFamily="34" charset="0"/>
                <a:cs typeface="Lucida Sans Unicode" panose="020B0602030504020204" pitchFamily="34" charset="0"/>
              </a:rPr>
              <a:t>שהכל</a:t>
            </a:r>
            <a:r>
              <a:rPr lang="he-IL" sz="2800" dirty="0">
                <a:solidFill>
                  <a:schemeClr val="tx1"/>
                </a:solidFill>
                <a:latin typeface="Lucida Sans Unicode" panose="020B0602030504020204" pitchFamily="34" charset="0"/>
                <a:cs typeface="Lucida Sans Unicode" panose="020B0602030504020204" pitchFamily="34" charset="0"/>
              </a:rPr>
              <a:t>.</a:t>
            </a:r>
          </a:p>
        </p:txBody>
      </p:sp>
      <p:sp>
        <p:nvSpPr>
          <p:cNvPr id="6" name="מלבן: פינות מעוגלות 5">
            <a:hlinkClick r:id="rId3" action="ppaction://hlinksldjump"/>
            <a:extLst>
              <a:ext uri="{FF2B5EF4-FFF2-40B4-BE49-F238E27FC236}">
                <a16:creationId xmlns:a16="http://schemas.microsoft.com/office/drawing/2014/main" id="{0DF37080-606C-4E06-8FC4-F8401469BF10}"/>
              </a:ext>
            </a:extLst>
          </p:cNvPr>
          <p:cNvSpPr/>
          <p:nvPr/>
        </p:nvSpPr>
        <p:spPr>
          <a:xfrm>
            <a:off x="4360683" y="2818614"/>
            <a:ext cx="3148481" cy="3358349"/>
          </a:xfrm>
          <a:prstGeom prst="roundRect">
            <a:avLst/>
          </a:prstGeom>
          <a:solidFill>
            <a:schemeClr val="accent5">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3400" dirty="0">
              <a:solidFill>
                <a:schemeClr val="tx1"/>
              </a:solidFill>
              <a:latin typeface="Lucida Sans Unicode" panose="020B0602030504020204" pitchFamily="34" charset="0"/>
              <a:cs typeface="Lucida Sans Unicode" panose="020B0602030504020204" pitchFamily="34" charset="0"/>
            </a:endParaRPr>
          </a:p>
          <a:p>
            <a:pPr algn="ctr"/>
            <a:r>
              <a:rPr lang="he-IL" sz="3400" dirty="0">
                <a:solidFill>
                  <a:schemeClr val="tx1"/>
                </a:solidFill>
                <a:latin typeface="Lucida Sans Unicode" panose="020B0602030504020204" pitchFamily="34" charset="0"/>
                <a:cs typeface="Lucida Sans Unicode" panose="020B0602030504020204" pitchFamily="34" charset="0"/>
              </a:rPr>
              <a:t>במבה-</a:t>
            </a:r>
            <a:r>
              <a:rPr lang="he-IL" sz="3400" dirty="0" err="1">
                <a:solidFill>
                  <a:schemeClr val="tx1"/>
                </a:solidFill>
                <a:latin typeface="Lucida Sans Unicode" panose="020B0602030504020204" pitchFamily="34" charset="0"/>
                <a:cs typeface="Lucida Sans Unicode" panose="020B0602030504020204" pitchFamily="34" charset="0"/>
              </a:rPr>
              <a:t>שהכל</a:t>
            </a:r>
            <a:r>
              <a:rPr lang="he-IL" sz="3400" dirty="0">
                <a:solidFill>
                  <a:schemeClr val="tx1"/>
                </a:solidFill>
                <a:latin typeface="Lucida Sans Unicode" panose="020B0602030504020204" pitchFamily="34" charset="0"/>
                <a:cs typeface="Lucida Sans Unicode" panose="020B0602030504020204" pitchFamily="34" charset="0"/>
              </a:rPr>
              <a:t>, </a:t>
            </a:r>
          </a:p>
          <a:p>
            <a:pPr algn="ctr"/>
            <a:r>
              <a:rPr lang="he-IL" sz="3400" dirty="0">
                <a:solidFill>
                  <a:schemeClr val="tx1"/>
                </a:solidFill>
                <a:latin typeface="Lucida Sans Unicode" panose="020B0602030504020204" pitchFamily="34" charset="0"/>
                <a:cs typeface="Lucida Sans Unicode" panose="020B0602030504020204" pitchFamily="34" charset="0"/>
              </a:rPr>
              <a:t>ביסלי-מזונות, צ'יפס-האדמה.</a:t>
            </a:r>
          </a:p>
          <a:p>
            <a:pPr algn="ctr"/>
            <a:endParaRPr lang="he-IL" sz="3600" dirty="0">
              <a:solidFill>
                <a:schemeClr val="tx1"/>
              </a:solidFill>
            </a:endParaRPr>
          </a:p>
        </p:txBody>
      </p:sp>
      <p:pic>
        <p:nvPicPr>
          <p:cNvPr id="7" name="מציין מיקום תוכן 6" descr="C:\Users\User\AppData\Local\Microsoft\Windows\INetCache\Content.MSO\D15BBA43.tmp">
            <a:extLst>
              <a:ext uri="{FF2B5EF4-FFF2-40B4-BE49-F238E27FC236}">
                <a16:creationId xmlns:a16="http://schemas.microsoft.com/office/drawing/2014/main" id="{4F5B6824-233F-49AE-9CA1-3B7D30A5176E}"/>
              </a:ext>
            </a:extLst>
          </p:cNvPr>
          <p:cNvPicPr>
            <a:picLocks noGrp="1"/>
          </p:cNvPicPr>
          <p:nvPr>
            <p:ph idx="1"/>
          </p:nvPr>
        </p:nvPicPr>
        <p:blipFill>
          <a:blip r:embed="rId4">
            <a:extLst>
              <a:ext uri="{BEBA8EAE-BF5A-486C-A8C5-ECC9F3942E4B}">
                <a14:imgProps xmlns:a14="http://schemas.microsoft.com/office/drawing/2010/main">
                  <a14:imgLayer r:embed="rId5">
                    <a14:imgEffect>
                      <a14:backgroundRemoval t="9821" b="100000" l="9778" r="89778"/>
                    </a14:imgEffect>
                  </a14:imgLayer>
                </a14:imgProps>
              </a:ext>
              <a:ext uri="{28A0092B-C50C-407E-A947-70E740481C1C}">
                <a14:useLocalDpi xmlns:a14="http://schemas.microsoft.com/office/drawing/2010/main" val="0"/>
              </a:ext>
            </a:extLst>
          </a:blip>
          <a:srcRect/>
          <a:stretch>
            <a:fillRect/>
          </a:stretch>
        </p:blipFill>
        <p:spPr bwMode="auto">
          <a:xfrm>
            <a:off x="1797457" y="1588739"/>
            <a:ext cx="1640711" cy="1650989"/>
          </a:xfrm>
          <a:prstGeom prst="rect">
            <a:avLst/>
          </a:prstGeom>
          <a:noFill/>
          <a:ln>
            <a:noFill/>
          </a:ln>
        </p:spPr>
      </p:pic>
      <p:pic>
        <p:nvPicPr>
          <p:cNvPr id="8" name="תמונה 7" descr="×ª××¦××ª ×ª××× × ×¢×××¨ ×××¤×¤××">
            <a:extLst>
              <a:ext uri="{FF2B5EF4-FFF2-40B4-BE49-F238E27FC236}">
                <a16:creationId xmlns:a16="http://schemas.microsoft.com/office/drawing/2014/main" id="{8D07F9CE-DB73-470B-A522-532ADA1BED47}"/>
              </a:ext>
            </a:extLst>
          </p:cNvPr>
          <p:cNvPicPr/>
          <p:nvPr/>
        </p:nvPicPr>
        <p:blipFill rotWithShape="1">
          <a:blip r:embed="rId6">
            <a:extLst>
              <a:ext uri="{BEBA8EAE-BF5A-486C-A8C5-ECC9F3942E4B}">
                <a14:imgProps xmlns:a14="http://schemas.microsoft.com/office/drawing/2010/main">
                  <a14:imgLayer r:embed="rId7">
                    <a14:imgEffect>
                      <a14:backgroundRemoval t="40984" b="68852" l="19636" r="80000"/>
                    </a14:imgEffect>
                  </a14:imgLayer>
                </a14:imgProps>
              </a:ext>
              <a:ext uri="{28A0092B-C50C-407E-A947-70E740481C1C}">
                <a14:useLocalDpi xmlns:a14="http://schemas.microsoft.com/office/drawing/2010/main" val="0"/>
              </a:ext>
            </a:extLst>
          </a:blip>
          <a:srcRect l="13191" t="38007" r="19134" b="27624"/>
          <a:stretch/>
        </p:blipFill>
        <p:spPr bwMode="auto">
          <a:xfrm rot="3227886">
            <a:off x="9226766" y="2173521"/>
            <a:ext cx="2335554" cy="919987"/>
          </a:xfrm>
          <a:prstGeom prst="rect">
            <a:avLst/>
          </a:prstGeom>
          <a:noFill/>
          <a:ln>
            <a:noFill/>
          </a:ln>
          <a:extLst>
            <a:ext uri="{53640926-AAD7-44D8-BBD7-CCE9431645EC}">
              <a14:shadowObscured xmlns:a14="http://schemas.microsoft.com/office/drawing/2010/main"/>
            </a:ext>
          </a:extLst>
        </p:spPr>
      </p:pic>
      <p:pic>
        <p:nvPicPr>
          <p:cNvPr id="9" name="תמונה 8" descr="C:\Users\User\AppData\Local\Microsoft\Windows\INetCache\Content.MSO\A3C28C9E.tmp">
            <a:extLst>
              <a:ext uri="{FF2B5EF4-FFF2-40B4-BE49-F238E27FC236}">
                <a16:creationId xmlns:a16="http://schemas.microsoft.com/office/drawing/2014/main" id="{28E973A9-0AC5-448D-A75F-B4F02B923A63}"/>
              </a:ext>
            </a:extLst>
          </p:cNvPr>
          <p:cNvPicPr/>
          <p:nvPr/>
        </p:nvPicPr>
        <p:blipFill>
          <a:blip r:embed="rId8">
            <a:extLst>
              <a:ext uri="{BEBA8EAE-BF5A-486C-A8C5-ECC9F3942E4B}">
                <a14:imgProps xmlns:a14="http://schemas.microsoft.com/office/drawing/2010/main">
                  <a14:imgLayer r:embed="rId9">
                    <a14:imgEffect>
                      <a14:backgroundRemoval t="10000" b="100000" l="556" r="97222"/>
                    </a14:imgEffect>
                  </a14:imgLayer>
                </a14:imgProps>
              </a:ext>
              <a:ext uri="{28A0092B-C50C-407E-A947-70E740481C1C}">
                <a14:useLocalDpi xmlns:a14="http://schemas.microsoft.com/office/drawing/2010/main" val="0"/>
              </a:ext>
            </a:extLst>
          </a:blip>
          <a:srcRect/>
          <a:stretch>
            <a:fillRect/>
          </a:stretch>
        </p:blipFill>
        <p:spPr bwMode="auto">
          <a:xfrm>
            <a:off x="5115621" y="1884219"/>
            <a:ext cx="1534767" cy="1498590"/>
          </a:xfrm>
          <a:prstGeom prst="rect">
            <a:avLst/>
          </a:prstGeom>
          <a:noFill/>
          <a:ln>
            <a:noFill/>
          </a:ln>
        </p:spPr>
      </p:pic>
      <p:pic>
        <p:nvPicPr>
          <p:cNvPr id="10" name="תמונה 9">
            <a:extLst>
              <a:ext uri="{FF2B5EF4-FFF2-40B4-BE49-F238E27FC236}">
                <a16:creationId xmlns:a16="http://schemas.microsoft.com/office/drawing/2014/main" id="{E0624B3D-3D7F-4DD0-87CF-1C3EF1E378E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661" y="-23302"/>
            <a:ext cx="2121830" cy="1502599"/>
          </a:xfrm>
          <a:prstGeom prst="rect">
            <a:avLst/>
          </a:prstGeom>
        </p:spPr>
      </p:pic>
    </p:spTree>
    <p:extLst>
      <p:ext uri="{BB962C8B-B14F-4D97-AF65-F5344CB8AC3E}">
        <p14:creationId xmlns:p14="http://schemas.microsoft.com/office/powerpoint/2010/main" val="328874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3250"/>
                                        <p:tgtEl>
                                          <p:spTgt spid="2"/>
                                        </p:tgtEl>
                                      </p:cBhvr>
                                    </p:animEffect>
                                  </p:childTnLst>
                                </p:cTn>
                              </p:par>
                            </p:childTnLst>
                          </p:cTn>
                        </p:par>
                        <p:par>
                          <p:cTn id="8" fill="hold">
                            <p:stCondLst>
                              <p:cond delay="325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25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250"/>
                                        <p:tgtEl>
                                          <p:spTgt spid="4"/>
                                        </p:tgtEl>
                                      </p:cBhvr>
                                    </p:animEffect>
                                  </p:childTnLst>
                                </p:cTn>
                              </p:par>
                            </p:childTnLst>
                          </p:cTn>
                        </p:par>
                        <p:par>
                          <p:cTn id="15" fill="hold">
                            <p:stCondLst>
                              <p:cond delay="45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25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250"/>
                                        <p:tgtEl>
                                          <p:spTgt spid="6"/>
                                        </p:tgtEl>
                                      </p:cBhvr>
                                    </p:animEffect>
                                  </p:childTnLst>
                                </p:cTn>
                              </p:par>
                            </p:childTnLst>
                          </p:cTn>
                        </p:par>
                        <p:par>
                          <p:cTn id="22" fill="hold">
                            <p:stCondLst>
                              <p:cond delay="575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25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72D225-89C4-408F-BC33-52BB4D599586}"/>
              </a:ext>
            </a:extLst>
          </p:cNvPr>
          <p:cNvSpPr>
            <a:spLocks noGrp="1"/>
          </p:cNvSpPr>
          <p:nvPr>
            <p:ph type="title"/>
          </p:nvPr>
        </p:nvSpPr>
        <p:spPr>
          <a:xfrm>
            <a:off x="745134" y="1061996"/>
            <a:ext cx="10701732" cy="1454961"/>
          </a:xfrm>
        </p:spPr>
        <p:txBody>
          <a:bodyPr>
            <a:noAutofit/>
          </a:bodyPr>
          <a:lstStyle/>
          <a:p>
            <a:pPr algn="ctr"/>
            <a:r>
              <a:rPr lang="he-IL" sz="12500" b="1" dirty="0">
                <a:ln w="6350">
                  <a:solidFill>
                    <a:schemeClr val="tx1"/>
                  </a:solidFill>
                </a:ln>
                <a:solidFill>
                  <a:srgbClr val="7030A0"/>
                </a:solidFill>
                <a:latin typeface="FbKapriza" panose="02020503050405020304" pitchFamily="18" charset="-79"/>
                <a:cs typeface="FbKapriza" panose="02020503050405020304" pitchFamily="18" charset="-79"/>
                <a:hlinkClick r:id="rId2" action="ppaction://hlinksldjump"/>
              </a:rPr>
              <a:t>הצלחת, כל הכבוד!</a:t>
            </a:r>
          </a:p>
        </p:txBody>
      </p:sp>
      <p:pic>
        <p:nvPicPr>
          <p:cNvPr id="1026" name="Picture 2" descr="×ª××¦××ª ×ª××× × ×¢×××¨ ××××">
            <a:hlinkClick r:id="rId3" action="ppaction://hlinksldjump"/>
            <a:extLst>
              <a:ext uri="{FF2B5EF4-FFF2-40B4-BE49-F238E27FC236}">
                <a16:creationId xmlns:a16="http://schemas.microsoft.com/office/drawing/2014/main" id="{4AA66FE3-87F8-45F3-AE7E-98F4A71E477B}"/>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5964" y="1061996"/>
            <a:ext cx="4704428" cy="3955159"/>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43647138-5FC9-45D3-8C38-59859BD2DF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61" y="-23302"/>
            <a:ext cx="2121830" cy="1502599"/>
          </a:xfrm>
          <a:prstGeom prst="rect">
            <a:avLst/>
          </a:prstGeom>
        </p:spPr>
      </p:pic>
      <p:sp>
        <p:nvSpPr>
          <p:cNvPr id="5" name="חץ: שמאלה 3">
            <a:hlinkClick r:id="rId3" action="ppaction://hlinksldjump"/>
            <a:extLst>
              <a:ext uri="{FF2B5EF4-FFF2-40B4-BE49-F238E27FC236}">
                <a16:creationId xmlns:a16="http://schemas.microsoft.com/office/drawing/2014/main" id="{5599C046-E033-4804-8538-EAB02AE5ED22}"/>
              </a:ext>
            </a:extLst>
          </p:cNvPr>
          <p:cNvSpPr/>
          <p:nvPr/>
        </p:nvSpPr>
        <p:spPr>
          <a:xfrm>
            <a:off x="3253816" y="4572000"/>
            <a:ext cx="6140600" cy="2064774"/>
          </a:xfrm>
          <a:prstGeom prst="leftArrow">
            <a:avLst/>
          </a:prstGeom>
          <a:solidFill>
            <a:srgbClr val="B57BB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000" b="1" dirty="0" smtClean="0">
                <a:solidFill>
                  <a:schemeClr val="tx1"/>
                </a:solidFill>
              </a:rPr>
              <a:t>לשאלה הבאה</a:t>
            </a:r>
            <a:endParaRPr lang="he-IL" sz="4000" b="1" dirty="0">
              <a:solidFill>
                <a:schemeClr val="tx1"/>
              </a:solidFill>
            </a:endParaRPr>
          </a:p>
        </p:txBody>
      </p:sp>
    </p:spTree>
    <p:extLst>
      <p:ext uri="{BB962C8B-B14F-4D97-AF65-F5344CB8AC3E}">
        <p14:creationId xmlns:p14="http://schemas.microsoft.com/office/powerpoint/2010/main" val="16512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72D225-89C4-408F-BC33-52BB4D599586}"/>
              </a:ext>
            </a:extLst>
          </p:cNvPr>
          <p:cNvSpPr>
            <a:spLocks noGrp="1"/>
          </p:cNvSpPr>
          <p:nvPr>
            <p:ph type="title"/>
          </p:nvPr>
        </p:nvSpPr>
        <p:spPr>
          <a:xfrm>
            <a:off x="1018094" y="1061997"/>
            <a:ext cx="10428771" cy="1568082"/>
          </a:xfrm>
        </p:spPr>
        <p:txBody>
          <a:bodyPr>
            <a:normAutofit/>
          </a:bodyPr>
          <a:lstStyle/>
          <a:p>
            <a:pPr algn="ctr"/>
            <a:r>
              <a:rPr lang="he-IL" sz="9600" b="1" dirty="0">
                <a:ln w="6350">
                  <a:solidFill>
                    <a:schemeClr val="tx1"/>
                  </a:solidFill>
                </a:ln>
                <a:solidFill>
                  <a:srgbClr val="7030A0"/>
                </a:solidFill>
                <a:latin typeface="Guttman Hatzvi" panose="02010401010101010101" pitchFamily="2" charset="-79"/>
                <a:cs typeface="Guttman Hatzvi" panose="02010401010101010101" pitchFamily="2" charset="-79"/>
                <a:hlinkClick r:id="rId2" action="ppaction://hlinksldjump"/>
              </a:rPr>
              <a:t>נסו שנית!</a:t>
            </a:r>
          </a:p>
        </p:txBody>
      </p:sp>
      <p:pic>
        <p:nvPicPr>
          <p:cNvPr id="16386" name="Picture 2" descr="×ª××¦××ª ×ª××× × ×¢×××¨ ××××¨">
            <a:hlinkClick r:id="rId3" action="ppaction://hlinksldjump"/>
            <a:extLst>
              <a:ext uri="{FF2B5EF4-FFF2-40B4-BE49-F238E27FC236}">
                <a16:creationId xmlns:a16="http://schemas.microsoft.com/office/drawing/2014/main" id="{7A4C1CA3-7AB0-4DB9-8E84-1421DF9A1B47}"/>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5343" y="2780195"/>
            <a:ext cx="3661135" cy="3661135"/>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35F0BA48-6AD2-4F44-B717-65E4660DB0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61" y="-23302"/>
            <a:ext cx="2121830" cy="1502599"/>
          </a:xfrm>
          <a:prstGeom prst="rect">
            <a:avLst/>
          </a:prstGeom>
        </p:spPr>
      </p:pic>
    </p:spTree>
    <p:extLst>
      <p:ext uri="{BB962C8B-B14F-4D97-AF65-F5344CB8AC3E}">
        <p14:creationId xmlns:p14="http://schemas.microsoft.com/office/powerpoint/2010/main" val="25448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3200" dirty="0">
                <a:latin typeface="Fb Kanuba" panose="02020503050405020304" pitchFamily="18" charset="-79"/>
                <a:cs typeface="Fb Kanuba" panose="02020503050405020304" pitchFamily="18" charset="-79"/>
              </a:rPr>
              <a:t>על מה יברך קודם?</a:t>
            </a:r>
            <a:endParaRPr lang="he-IL" sz="3200" b="1" dirty="0">
              <a:latin typeface="Fb Kanuba" panose="02020503050405020304" pitchFamily="18" charset="-79"/>
              <a:cs typeface="Fb Kanuba" panose="02020503050405020304" pitchFamily="18" charset="-79"/>
            </a:endParaRPr>
          </a:p>
        </p:txBody>
      </p:sp>
      <p:sp>
        <p:nvSpPr>
          <p:cNvPr id="4" name="מלבן: פינות מעוגלות 3">
            <a:hlinkClick r:id="rId2" action="ppaction://hlinksldjump"/>
            <a:extLst>
              <a:ext uri="{FF2B5EF4-FFF2-40B4-BE49-F238E27FC236}">
                <a16:creationId xmlns:a16="http://schemas.microsoft.com/office/drawing/2014/main" id="{5B50F17D-16A2-4933-BF25-F35834453D02}"/>
              </a:ext>
            </a:extLst>
          </p:cNvPr>
          <p:cNvSpPr/>
          <p:nvPr/>
        </p:nvSpPr>
        <p:spPr>
          <a:xfrm>
            <a:off x="7965721" y="2818614"/>
            <a:ext cx="3148481" cy="3358349"/>
          </a:xfrm>
          <a:prstGeom prst="roundRect">
            <a:avLst/>
          </a:prstGeom>
          <a:solidFill>
            <a:srgbClr val="B57BB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tx1"/>
                </a:solidFill>
                <a:latin typeface="Lucida Sans Unicode" panose="020B0602030504020204" pitchFamily="34" charset="0"/>
                <a:cs typeface="Lucida Sans Unicode" panose="020B0602030504020204" pitchFamily="34" charset="0"/>
              </a:rPr>
              <a:t>ביסלי</a:t>
            </a:r>
          </a:p>
        </p:txBody>
      </p:sp>
      <p:sp>
        <p:nvSpPr>
          <p:cNvPr id="5" name="מלבן: פינות מעוגלות 4">
            <a:hlinkClick r:id="rId3" action="ppaction://hlinksldjump"/>
            <a:extLst>
              <a:ext uri="{FF2B5EF4-FFF2-40B4-BE49-F238E27FC236}">
                <a16:creationId xmlns:a16="http://schemas.microsoft.com/office/drawing/2014/main" id="{266B1E79-5EC4-4AA7-8C3A-5600FFDF7C6B}"/>
              </a:ext>
            </a:extLst>
          </p:cNvPr>
          <p:cNvSpPr/>
          <p:nvPr/>
        </p:nvSpPr>
        <p:spPr>
          <a:xfrm>
            <a:off x="1007883" y="2818614"/>
            <a:ext cx="3148481" cy="3358350"/>
          </a:xfrm>
          <a:prstGeom prst="roundRect">
            <a:avLst/>
          </a:prstGeom>
          <a:solidFill>
            <a:schemeClr val="accent6">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solidFill>
                  <a:schemeClr val="tx1"/>
                </a:solidFill>
                <a:latin typeface="Lucida Sans Unicode" panose="020B0602030504020204" pitchFamily="34" charset="0"/>
                <a:cs typeface="Lucida Sans Unicode" panose="020B0602030504020204" pitchFamily="34" charset="0"/>
              </a:rPr>
              <a:t>במבה</a:t>
            </a:r>
          </a:p>
        </p:txBody>
      </p:sp>
      <p:sp>
        <p:nvSpPr>
          <p:cNvPr id="6" name="מלבן: פינות מעוגלות 5">
            <a:hlinkClick r:id="rId3" action="ppaction://hlinksldjump"/>
            <a:extLst>
              <a:ext uri="{FF2B5EF4-FFF2-40B4-BE49-F238E27FC236}">
                <a16:creationId xmlns:a16="http://schemas.microsoft.com/office/drawing/2014/main" id="{0DF37080-606C-4E06-8FC4-F8401469BF10}"/>
              </a:ext>
            </a:extLst>
          </p:cNvPr>
          <p:cNvSpPr/>
          <p:nvPr/>
        </p:nvSpPr>
        <p:spPr>
          <a:xfrm>
            <a:off x="4360683" y="2818614"/>
            <a:ext cx="3148481" cy="3358349"/>
          </a:xfrm>
          <a:prstGeom prst="roundRect">
            <a:avLst/>
          </a:prstGeom>
          <a:solidFill>
            <a:schemeClr val="accent5">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400" dirty="0">
                <a:solidFill>
                  <a:schemeClr val="tx1"/>
                </a:solidFill>
                <a:latin typeface="Lucida Sans Unicode" panose="020B0602030504020204" pitchFamily="34" charset="0"/>
                <a:cs typeface="Lucida Sans Unicode" panose="020B0602030504020204" pitchFamily="34" charset="0"/>
              </a:rPr>
              <a:t>צ'יפס</a:t>
            </a:r>
            <a:endParaRPr lang="he-IL" sz="3600" dirty="0">
              <a:solidFill>
                <a:schemeClr val="tx1"/>
              </a:solidFill>
            </a:endParaRPr>
          </a:p>
        </p:txBody>
      </p:sp>
      <p:pic>
        <p:nvPicPr>
          <p:cNvPr id="7" name="מציין מיקום תוכן 6" descr="C:\Users\User\AppData\Local\Microsoft\Windows\INetCache\Content.MSO\D15BBA43.tmp">
            <a:extLst>
              <a:ext uri="{FF2B5EF4-FFF2-40B4-BE49-F238E27FC236}">
                <a16:creationId xmlns:a16="http://schemas.microsoft.com/office/drawing/2014/main" id="{4F5B6824-233F-49AE-9CA1-3B7D30A5176E}"/>
              </a:ext>
            </a:extLst>
          </p:cNvPr>
          <p:cNvPicPr>
            <a:picLocks noGrp="1"/>
          </p:cNvPicPr>
          <p:nvPr>
            <p:ph idx="1"/>
          </p:nvPr>
        </p:nvPicPr>
        <p:blipFill>
          <a:blip r:embed="rId4">
            <a:extLst>
              <a:ext uri="{BEBA8EAE-BF5A-486C-A8C5-ECC9F3942E4B}">
                <a14:imgProps xmlns:a14="http://schemas.microsoft.com/office/drawing/2010/main">
                  <a14:imgLayer r:embed="rId5">
                    <a14:imgEffect>
                      <a14:backgroundRemoval t="9821" b="100000" l="9778" r="89778"/>
                    </a14:imgEffect>
                  </a14:imgLayer>
                </a14:imgProps>
              </a:ext>
              <a:ext uri="{28A0092B-C50C-407E-A947-70E740481C1C}">
                <a14:useLocalDpi xmlns:a14="http://schemas.microsoft.com/office/drawing/2010/main" val="0"/>
              </a:ext>
            </a:extLst>
          </a:blip>
          <a:srcRect/>
          <a:stretch>
            <a:fillRect/>
          </a:stretch>
        </p:blipFill>
        <p:spPr bwMode="auto">
          <a:xfrm>
            <a:off x="1797457" y="1588739"/>
            <a:ext cx="1640711" cy="1650989"/>
          </a:xfrm>
          <a:prstGeom prst="rect">
            <a:avLst/>
          </a:prstGeom>
          <a:noFill/>
          <a:ln>
            <a:noFill/>
          </a:ln>
        </p:spPr>
      </p:pic>
      <p:pic>
        <p:nvPicPr>
          <p:cNvPr id="8" name="תמונה 7" descr="×ª××¦××ª ×ª××× × ×¢×××¨ ×××¤×¤××">
            <a:extLst>
              <a:ext uri="{FF2B5EF4-FFF2-40B4-BE49-F238E27FC236}">
                <a16:creationId xmlns:a16="http://schemas.microsoft.com/office/drawing/2014/main" id="{8D07F9CE-DB73-470B-A522-532ADA1BED47}"/>
              </a:ext>
            </a:extLst>
          </p:cNvPr>
          <p:cNvPicPr/>
          <p:nvPr/>
        </p:nvPicPr>
        <p:blipFill rotWithShape="1">
          <a:blip r:embed="rId6">
            <a:extLst>
              <a:ext uri="{BEBA8EAE-BF5A-486C-A8C5-ECC9F3942E4B}">
                <a14:imgProps xmlns:a14="http://schemas.microsoft.com/office/drawing/2010/main">
                  <a14:imgLayer r:embed="rId7">
                    <a14:imgEffect>
                      <a14:backgroundRemoval t="40984" b="68852" l="19636" r="80000"/>
                    </a14:imgEffect>
                  </a14:imgLayer>
                </a14:imgProps>
              </a:ext>
              <a:ext uri="{28A0092B-C50C-407E-A947-70E740481C1C}">
                <a14:useLocalDpi xmlns:a14="http://schemas.microsoft.com/office/drawing/2010/main" val="0"/>
              </a:ext>
            </a:extLst>
          </a:blip>
          <a:srcRect l="13191" t="38007" r="19134" b="27624"/>
          <a:stretch/>
        </p:blipFill>
        <p:spPr bwMode="auto">
          <a:xfrm rot="3227886">
            <a:off x="9226766" y="2173521"/>
            <a:ext cx="2335554" cy="919987"/>
          </a:xfrm>
          <a:prstGeom prst="rect">
            <a:avLst/>
          </a:prstGeom>
          <a:noFill/>
          <a:ln>
            <a:noFill/>
          </a:ln>
          <a:extLst>
            <a:ext uri="{53640926-AAD7-44D8-BBD7-CCE9431645EC}">
              <a14:shadowObscured xmlns:a14="http://schemas.microsoft.com/office/drawing/2010/main"/>
            </a:ext>
          </a:extLst>
        </p:spPr>
      </p:pic>
      <p:pic>
        <p:nvPicPr>
          <p:cNvPr id="9" name="תמונה 8" descr="C:\Users\User\AppData\Local\Microsoft\Windows\INetCache\Content.MSO\A3C28C9E.tmp">
            <a:extLst>
              <a:ext uri="{FF2B5EF4-FFF2-40B4-BE49-F238E27FC236}">
                <a16:creationId xmlns:a16="http://schemas.microsoft.com/office/drawing/2014/main" id="{28E973A9-0AC5-448D-A75F-B4F02B923A63}"/>
              </a:ext>
            </a:extLst>
          </p:cNvPr>
          <p:cNvPicPr/>
          <p:nvPr/>
        </p:nvPicPr>
        <p:blipFill>
          <a:blip r:embed="rId8">
            <a:extLst>
              <a:ext uri="{BEBA8EAE-BF5A-486C-A8C5-ECC9F3942E4B}">
                <a14:imgProps xmlns:a14="http://schemas.microsoft.com/office/drawing/2010/main">
                  <a14:imgLayer r:embed="rId9">
                    <a14:imgEffect>
                      <a14:backgroundRemoval t="10000" b="100000" l="556" r="97222"/>
                    </a14:imgEffect>
                  </a14:imgLayer>
                </a14:imgProps>
              </a:ext>
              <a:ext uri="{28A0092B-C50C-407E-A947-70E740481C1C}">
                <a14:useLocalDpi xmlns:a14="http://schemas.microsoft.com/office/drawing/2010/main" val="0"/>
              </a:ext>
            </a:extLst>
          </a:blip>
          <a:srcRect/>
          <a:stretch>
            <a:fillRect/>
          </a:stretch>
        </p:blipFill>
        <p:spPr bwMode="auto">
          <a:xfrm>
            <a:off x="5115621" y="1884219"/>
            <a:ext cx="1534767" cy="1498590"/>
          </a:xfrm>
          <a:prstGeom prst="rect">
            <a:avLst/>
          </a:prstGeom>
          <a:noFill/>
          <a:ln>
            <a:noFill/>
          </a:ln>
        </p:spPr>
      </p:pic>
      <p:pic>
        <p:nvPicPr>
          <p:cNvPr id="10" name="תמונה 9">
            <a:extLst>
              <a:ext uri="{FF2B5EF4-FFF2-40B4-BE49-F238E27FC236}">
                <a16:creationId xmlns:a16="http://schemas.microsoft.com/office/drawing/2014/main" id="{E0624B3D-3D7F-4DD0-87CF-1C3EF1E378E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661" y="-23302"/>
            <a:ext cx="2121830" cy="1502599"/>
          </a:xfrm>
          <a:prstGeom prst="rect">
            <a:avLst/>
          </a:prstGeom>
        </p:spPr>
      </p:pic>
    </p:spTree>
    <p:extLst>
      <p:ext uri="{BB962C8B-B14F-4D97-AF65-F5344CB8AC3E}">
        <p14:creationId xmlns:p14="http://schemas.microsoft.com/office/powerpoint/2010/main" val="244321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3250"/>
                                        <p:tgtEl>
                                          <p:spTgt spid="2"/>
                                        </p:tgtEl>
                                      </p:cBhvr>
                                    </p:animEffect>
                                  </p:childTnLst>
                                </p:cTn>
                              </p:par>
                            </p:childTnLst>
                          </p:cTn>
                        </p:par>
                        <p:par>
                          <p:cTn id="8" fill="hold">
                            <p:stCondLst>
                              <p:cond delay="325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25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250"/>
                                        <p:tgtEl>
                                          <p:spTgt spid="4"/>
                                        </p:tgtEl>
                                      </p:cBhvr>
                                    </p:animEffect>
                                  </p:childTnLst>
                                </p:cTn>
                              </p:par>
                            </p:childTnLst>
                          </p:cTn>
                        </p:par>
                        <p:par>
                          <p:cTn id="15" fill="hold">
                            <p:stCondLst>
                              <p:cond delay="45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25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250"/>
                                        <p:tgtEl>
                                          <p:spTgt spid="6"/>
                                        </p:tgtEl>
                                      </p:cBhvr>
                                    </p:animEffect>
                                  </p:childTnLst>
                                </p:cTn>
                              </p:par>
                            </p:childTnLst>
                          </p:cTn>
                        </p:par>
                        <p:par>
                          <p:cTn id="22" fill="hold">
                            <p:stCondLst>
                              <p:cond delay="575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25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theme/theme1.xml><?xml version="1.0" encoding="utf-8"?>
<a:theme xmlns:a="http://schemas.openxmlformats.org/drawingml/2006/main" name="ערכת נושא Office">
  <a:themeElements>
    <a:clrScheme name="אדום">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TotalTime>
  <Words>701</Words>
  <Application>Microsoft Office PowerPoint</Application>
  <PresentationFormat>מסך רחב</PresentationFormat>
  <Paragraphs>128</Paragraphs>
  <Slides>47</Slides>
  <Notes>0</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47</vt:i4>
      </vt:variant>
    </vt:vector>
  </HeadingPairs>
  <TitlesOfParts>
    <vt:vector size="57" baseType="lpstr">
      <vt:lpstr>Arial</vt:lpstr>
      <vt:lpstr>Calibri</vt:lpstr>
      <vt:lpstr>Calibri Light</vt:lpstr>
      <vt:lpstr>David</vt:lpstr>
      <vt:lpstr>Fb Kanuba</vt:lpstr>
      <vt:lpstr>FbKapriza</vt:lpstr>
      <vt:lpstr>Guttman Hatzvi</vt:lpstr>
      <vt:lpstr>Lucida Sans Unicode</vt:lpstr>
      <vt:lpstr>Times New Roman</vt:lpstr>
      <vt:lpstr>ערכת נושא Office</vt:lpstr>
      <vt:lpstr>דיני קדימה בברכות מג"ע א"ש</vt:lpstr>
      <vt:lpstr>מה הכוונה במילים "מגע אש"?</vt:lpstr>
      <vt:lpstr>הצלחת, כל הכבוד!</vt:lpstr>
      <vt:lpstr>נסו שנית!</vt:lpstr>
      <vt:lpstr>מצגת של PowerPoint‏</vt:lpstr>
      <vt:lpstr>יוסי קיבל מסבתא ביסלי, במבה וצ'יפס.  מה יברך על כל אחד?</vt:lpstr>
      <vt:lpstr>הצלחת, כל הכבוד!</vt:lpstr>
      <vt:lpstr>נסו שנית!</vt:lpstr>
      <vt:lpstr>על מה יברך קודם?</vt:lpstr>
      <vt:lpstr>הצלחת, כל הכבוד!</vt:lpstr>
      <vt:lpstr>נסו שנית!</vt:lpstr>
      <vt:lpstr>תשובה</vt:lpstr>
      <vt:lpstr> 2 .סדרו את המאכלים לפי סדר המג"ע א"ש- בדקו אם צדקתם. בלחיצה על המספר בצלחת – ייכנסו אליה כל המאכלים המתאימים לה לו . </vt:lpstr>
      <vt:lpstr> בסעודת 7 ברכות של בן דודי, אמר דוד מנחם שיש לברך קודם על היין ורק אח"כ ליטול ידיים ללחם.  התעורר ויכוח הלכתי....   האם הוא צודק? </vt:lpstr>
      <vt:lpstr>הצלחת, כל הכבוד!</vt:lpstr>
      <vt:lpstr>נסו שנית!</vt:lpstr>
      <vt:lpstr>תשובה</vt:lpstr>
      <vt:lpstr>למה מכסים את החלות בשבת?</vt:lpstr>
      <vt:lpstr>הצלחת, כל הכבוד!</vt:lpstr>
      <vt:lpstr>נסו שנית!</vt:lpstr>
      <vt:lpstr>תשובה</vt:lpstr>
      <vt:lpstr>" ארץ חיטה, שעורה, גפן, תאנה ורימון,  ארץ זית שמן ודבש" </vt:lpstr>
      <vt:lpstr>בסדר ט"ו בשבט המשפחתי היו מונחים בקערה –תמרים, זיתים וצימוקים, את כולם אני אוהבת במידה שווה. על איזה פרי אברך?</vt:lpstr>
      <vt:lpstr>הצלחת, כל הכבוד!</vt:lpstr>
      <vt:lpstr>נסו שנית!</vt:lpstr>
      <vt:lpstr>תשובה</vt:lpstr>
      <vt:lpstr>אמא טוענת שמאוד חשוב לכלול בתפריט ירקות ופירות ולכן הביאה לי לבית הספר קופסא עם סלט פירות הכולל- תפוחים, תפוזים וצימוקים.  על מה אברך? </vt:lpstr>
      <vt:lpstr>הצלחת, כל הכבוד!</vt:lpstr>
      <vt:lpstr>נסו שנית!</vt:lpstr>
      <vt:lpstr>תשובה</vt:lpstr>
      <vt:lpstr>כאשר רינה הגיעה ללמוד איתי למבחן בחשבון הגישה לנו אמא צלחת עם פירות קיץ. בצלחת היו כמה משמשים שלמים וכן קוביות אפרסקים וקוביות של שזיפים. על מה אברך תחילה?</vt:lpstr>
      <vt:lpstr>הצלחת, כל הכבוד!</vt:lpstr>
      <vt:lpstr>נסו שנית!</vt:lpstr>
      <vt:lpstr>תשובה</vt:lpstr>
      <vt:lpstr>על איזה נוזל המופק משבעת המינים יש ברכה מיוחדת ולמה? </vt:lpstr>
      <vt:lpstr>הצלחת, כל הכבוד!</vt:lpstr>
      <vt:lpstr>נסו שנית!</vt:lpstr>
      <vt:lpstr>תשובה</vt:lpstr>
      <vt:lpstr>נפתחה בשכונתינו חנות משקאות. בעל החנות הציע טעימות מכל סוגי המשקאות שבחנות. על השולחן הונחו יין, מיץ תפוזים, מיץ אשכוליות, וקוקה קולה. אני וחברתי דיני החלטנו לטעום מהכל. דיני טעמה קודם מהמיץ תפוזים ואני קודם מהיין (כמובן שלא שכחנו לברך). מי צדקה? </vt:lpstr>
      <vt:lpstr>הצלחת, כל הכבוד!</vt:lpstr>
      <vt:lpstr>נסו שנית!</vt:lpstr>
      <vt:lpstr>תשובה</vt:lpstr>
      <vt:lpstr>בבוקר חברותי בביתה של המורה, היא הגישה לתלמידות בסיום הארוחה קערות עם אבטיח ומלון. התלמידות התווכחו על איזה מהפירות לברך, אביגיל אמרה שיש לברך על האבטיח כי הוא חזק  יותר, דבורי אמרה שצריך לברך על המלון כי הוא יותר מתוק ושירה אמרה שכל אחת תברך על מה שהיא יותר אוהבת. מי צודקת?</vt:lpstr>
      <vt:lpstr>הצלחת, כל הכבוד!</vt:lpstr>
      <vt:lpstr>נסו שנית!</vt:lpstr>
      <vt:lpstr>תשובה</vt:lpstr>
      <vt:lpstr>ולסיום נאחל,  שנקפיד על ברכות כהלכה ונבורך מ-ה', מקור הברכה!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משפחת קפלון</cp:lastModifiedBy>
  <cp:revision>78</cp:revision>
  <dcterms:created xsi:type="dcterms:W3CDTF">2018-05-07T09:10:05Z</dcterms:created>
  <dcterms:modified xsi:type="dcterms:W3CDTF">2026-05-19T09:24:57Z</dcterms:modified>
</cp:coreProperties>
</file>