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Teom FM" panose="020B0604020202020204" charset="-79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buSimpatia 1.0 Bold" panose="020B0604020202020204" charset="-79"/>
      <p:regular r:id="rId44"/>
    </p:embeddedFont>
    <p:embeddedFont>
      <p:font typeface="Teom FM Bold" panose="020B0604020202020204" charset="-79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17217" y="2784859"/>
            <a:ext cx="13053566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5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מה נוהגים לומר בקול רם רק ביום הכיפורים?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54216" y="4068988"/>
            <a:ext cx="9535418" cy="317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אבינו מלכנו"</a:t>
            </a:r>
          </a:p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"ברוך שם כבוד מלכותו לעולם ועד" </a:t>
            </a:r>
          </a:p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"עלינו לשבח"</a:t>
            </a:r>
          </a:p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"לכה דודי"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68717" y="2878916"/>
            <a:ext cx="14034042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"אבינו מלכנו"</a:t>
            </a:r>
          </a:p>
          <a:p>
            <a:pPr algn="r" rtl="1">
              <a:lnSpc>
                <a:spcPts val="9240"/>
              </a:lnSpc>
            </a:pPr>
            <a:r>
              <a:rPr lang="he-IL" sz="6600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"ברוך שם כבוד מלכותו לעולם ועד" 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"עלינו לשבח"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"לכה דודי"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09470" y="2784859"/>
            <a:ext cx="11497121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6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מהי התפילה החמישית ביום הכיפורים?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15801" y="3973443"/>
            <a:ext cx="2820284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 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ערבית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מוסף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נעילה 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 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שחרית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58696" y="2699651"/>
            <a:ext cx="3440311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א. ערבית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ב. מוסף</a:t>
            </a:r>
          </a:p>
          <a:p>
            <a:pPr algn="r" rtl="1">
              <a:lnSpc>
                <a:spcPts val="9240"/>
              </a:lnSpc>
            </a:pPr>
            <a:r>
              <a:rPr lang="he-IL" sz="6600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 ג. נעילה 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ד. שחרית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50420" y="2493592"/>
            <a:ext cx="9046071" cy="212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7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איך נקראת התפילה שאומרים </a:t>
            </a:r>
          </a:p>
          <a:p>
            <a:pPr algn="ctr" rtl="1">
              <a:lnSpc>
                <a:spcPts val="7600"/>
              </a:lnSpc>
            </a:pP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רק במוסף של יום הכיפורים?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97076" y="4908342"/>
            <a:ext cx="11030099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ברכת</a:t>
            </a: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dirty="0" err="1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כהנים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- נשיאת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כפיים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ב. סדר וידוי</a:t>
            </a:r>
          </a:p>
          <a:p>
            <a:pPr algn="r" rtl="1">
              <a:lnSpc>
                <a:spcPts val="6355"/>
              </a:lnSpc>
            </a:pP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סדר העבודה</a:t>
            </a:r>
          </a:p>
          <a:p>
            <a:pPr algn="r" rtl="1">
              <a:lnSpc>
                <a:spcPts val="6355"/>
              </a:lnSpc>
            </a:pP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"ונתנה תוקף"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64214" y="3156823"/>
            <a:ext cx="14580245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ברכת</a:t>
            </a:r>
            <a:r>
              <a:rPr lang="ar-EG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6000" dirty="0" err="1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כהנים</a:t>
            </a: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- נשיאת 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כפיים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ב. סדר וידוי</a:t>
            </a:r>
          </a:p>
          <a:p>
            <a:pPr algn="r" rtl="1">
              <a:lnSpc>
                <a:spcPts val="9240"/>
              </a:lnSpc>
            </a:pPr>
            <a:r>
              <a:rPr lang="he-IL" sz="6600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 סדר העבודה</a:t>
            </a: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"ונתנה תוקף"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51982" y="3305728"/>
            <a:ext cx="10255448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8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מתי נוהגים לומר את הפטרת יונה?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6000" y="4494311"/>
            <a:ext cx="8919705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בשחרית של ערב יום הכיפורים</a:t>
            </a: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במנחה של יום הכיפורים</a:t>
            </a: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בנעילה</a:t>
            </a: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במוסף של יום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כיפור 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6838" y="2965732"/>
            <a:ext cx="10746730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בשחרית של ערב יום הכיפורים</a:t>
            </a:r>
          </a:p>
          <a:p>
            <a:pPr algn="r" rtl="1">
              <a:lnSpc>
                <a:spcPts val="9240"/>
              </a:lnSpc>
            </a:pPr>
            <a:r>
              <a:rPr lang="he-IL" sz="6600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במנחה של יום הכיפורים</a:t>
            </a: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בנעילה</a:t>
            </a: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במוסף של יום 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כיפור 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33106" y="3305728"/>
            <a:ext cx="9893201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9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מה עושים מיד לאחר סיום הצום?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90134" y="4494311"/>
            <a:ext cx="9325570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הולכים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לישון.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נוטלים ידיים שלוש פעמים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לסירוגין. 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מתפללים שוב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מוסף.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עושים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הבדלה.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2900362"/>
            <a:ext cx="14519938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הולכים 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לישון.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9240"/>
              </a:lnSpc>
            </a:pPr>
            <a:r>
              <a:rPr lang="he-IL" sz="6600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נוטלים ידיים שלוש פעמים </a:t>
            </a:r>
            <a:r>
              <a:rPr lang="he-IL" sz="6600" b="1" dirty="0" smtClean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לסירוגין. </a:t>
            </a:r>
            <a:endParaRPr lang="he-IL" sz="6600" b="1" dirty="0">
              <a:solidFill>
                <a:srgbClr val="513996"/>
              </a:solidFill>
              <a:latin typeface="Teom FM Bold"/>
              <a:ea typeface="Teom FM Bold"/>
              <a:cs typeface="Teom FM Bold"/>
              <a:sym typeface="Teom FM Bold"/>
              <a:rtl/>
            </a:endParaRP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מתפללים שוב 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מוסף.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עושים 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הבדלה.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1184" y="2784859"/>
            <a:ext cx="17445633" cy="308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51055" lvl="1" indent="-1025528" algn="ctr" rtl="1">
              <a:lnSpc>
                <a:spcPts val="7600"/>
              </a:lnSpc>
              <a:buAutoNum type="arabicPeriod"/>
            </a:pP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חיים התפלל שמונה עשרה ושכח לומר "המלך הקדוש". </a:t>
            </a:r>
          </a:p>
          <a:p>
            <a:pPr algn="ctr" rtl="1">
              <a:lnSpc>
                <a:spcPts val="7600"/>
              </a:lnSpc>
            </a:pP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הוא נזכר לאחר שהתחיל ברכת "רצה". מה עליו לעשות?</a:t>
            </a:r>
          </a:p>
          <a:p>
            <a:pPr algn="ctr" rtl="1">
              <a:lnSpc>
                <a:spcPts val="7600"/>
              </a:lnSpc>
            </a:pPr>
            <a:endParaRPr lang="he-IL" sz="9500" b="1">
              <a:solidFill>
                <a:srgbClr val="36C4F2"/>
              </a:solidFill>
              <a:latin typeface="buSimpatia 1.0 Bold"/>
              <a:ea typeface="buSimpatia 1.0 Bold"/>
              <a:cs typeface="buSimpatia 1.0 Bold"/>
              <a:sym typeface="buSimpatia 1.0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76800" y="4865200"/>
            <a:ext cx="1206266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להמשיך להתפלל.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לחזור לראש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התפילה. 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לחזור לברכת "אתה חונן".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לחזור לברכת "אתה קדוש" ולומר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אותה שוב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.</a:t>
            </a:r>
          </a:p>
          <a:p>
            <a:pPr algn="r" rtl="1">
              <a:lnSpc>
                <a:spcPts val="6355"/>
              </a:lnSpc>
            </a:pP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98278" y="3353501"/>
            <a:ext cx="14891445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10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איזו הכרזה מכריזים לאחר תקיעת השופר בנעילה?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22969" y="4542084"/>
            <a:ext cx="6790879" cy="3170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"שמע ישראל"</a:t>
            </a:r>
          </a:p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"גמר חתימה טובה"</a:t>
            </a:r>
          </a:p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"לשנה הבאה בירושלים" </a:t>
            </a:r>
          </a:p>
          <a:p>
            <a:pPr algn="r" rtl="1">
              <a:lnSpc>
                <a:spcPts val="6355"/>
              </a:lnSpc>
            </a:pPr>
            <a:r>
              <a:rPr lang="ar-EG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"חזק חזק ונתחזק"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85629" y="2854262"/>
            <a:ext cx="10263188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א. "שמע ישראל"</a:t>
            </a:r>
          </a:p>
          <a:p>
            <a:pPr algn="r" rtl="1">
              <a:lnSpc>
                <a:spcPts val="8400"/>
              </a:lnSpc>
            </a:pPr>
            <a:r>
              <a:rPr lang="ar-EG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ב. "גמר חתימה טובה"</a:t>
            </a:r>
          </a:p>
          <a:p>
            <a:pPr algn="r" rtl="1">
              <a:lnSpc>
                <a:spcPts val="9240"/>
              </a:lnSpc>
            </a:pPr>
            <a:r>
              <a:rPr lang="he-IL" sz="6600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 ג. "לשנה הבאה בירושלים" 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ד. "חזק חזק ונתחזק"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50869" y="2697999"/>
            <a:ext cx="13525500" cy="212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11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בערב יום הכיפורים נוהגים לבקש "לעקאח" –</a:t>
            </a:r>
          </a:p>
          <a:p>
            <a:pPr algn="ctr" rtl="1">
              <a:lnSpc>
                <a:spcPts val="7600"/>
              </a:lnSpc>
            </a:pP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 חתיכת עוגת דבש.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54737" y="3175726"/>
            <a:ext cx="15917763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12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נשים מברכות "שהחיינו" בהדלקת נרות יום הכיפורים.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82010" y="3175726"/>
            <a:ext cx="15263217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13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ביום הכיפורים נוטלים ידיים בבוקר עד סוף כף היד.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00400" y="3175726"/>
            <a:ext cx="12015593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 dirty="0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14</a:t>
            </a:r>
            <a:r>
              <a:rPr lang="he-IL" sz="9500" b="1" dirty="0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בתפילת נעילה הארון סגור רוב </a:t>
            </a:r>
            <a:r>
              <a:rPr lang="he-IL" sz="9500" b="1" dirty="0" smtClean="0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התפילה.</a:t>
            </a:r>
            <a:endParaRPr lang="he-IL" sz="9500" b="1" dirty="0">
              <a:solidFill>
                <a:srgbClr val="36C4F2"/>
              </a:solidFill>
              <a:latin typeface="buSimpatia 1.0 Bold"/>
              <a:ea typeface="buSimpatia 1.0 Bold"/>
              <a:cs typeface="buSimpatia 1.0 Bold"/>
              <a:sym typeface="buSimpatia 1.0 Bold"/>
              <a:rtl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1" y="2817770"/>
            <a:ext cx="15698394" cy="5552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8479"/>
              </a:lnSpc>
            </a:pPr>
            <a:r>
              <a:rPr lang="ar-EG" sz="6057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6057" b="1" dirty="0">
                <a:solidFill>
                  <a:srgbClr val="B4B4B4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6057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להמשיך להתפלל.</a:t>
            </a:r>
          </a:p>
          <a:p>
            <a:pPr algn="r" rtl="1">
              <a:lnSpc>
                <a:spcPts val="9319"/>
              </a:lnSpc>
            </a:pPr>
            <a:r>
              <a:rPr lang="he-IL" sz="6657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 ב. לחזור לראש </a:t>
            </a:r>
            <a:r>
              <a:rPr lang="he-IL" sz="6657" b="1" dirty="0" smtClean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התפילה. </a:t>
            </a:r>
            <a:endParaRPr lang="he-IL" sz="6657" b="1" dirty="0">
              <a:solidFill>
                <a:srgbClr val="513996"/>
              </a:solidFill>
              <a:latin typeface="Teom FM Bold"/>
              <a:ea typeface="Teom FM Bold"/>
              <a:cs typeface="Teom FM Bold"/>
              <a:sym typeface="Teom FM Bold"/>
              <a:rtl/>
            </a:endParaRPr>
          </a:p>
          <a:p>
            <a:pPr algn="r" rtl="1">
              <a:lnSpc>
                <a:spcPts val="8479"/>
              </a:lnSpc>
            </a:pPr>
            <a:r>
              <a:rPr lang="ar-EG" sz="6057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6057" b="1" dirty="0">
                <a:solidFill>
                  <a:srgbClr val="B4B4B4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6057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לחזור לברכת "אתה חונן".</a:t>
            </a:r>
          </a:p>
          <a:p>
            <a:pPr algn="r" rtl="1">
              <a:lnSpc>
                <a:spcPts val="8479"/>
              </a:lnSpc>
            </a:pPr>
            <a:r>
              <a:rPr lang="ar-EG" sz="6057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6057" b="1" dirty="0">
                <a:solidFill>
                  <a:srgbClr val="B4B4B4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6057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לחזור לברכת "אתה קדוש" ולומר אותה שוב.</a:t>
            </a:r>
          </a:p>
          <a:p>
            <a:pPr algn="r" rtl="1">
              <a:lnSpc>
                <a:spcPts val="8479"/>
              </a:lnSpc>
            </a:pPr>
            <a:endParaRPr lang="he-IL" sz="6057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28800" y="3175726"/>
            <a:ext cx="14427501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 dirty="0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15</a:t>
            </a:r>
            <a:r>
              <a:rPr lang="he-IL" sz="9500" b="1" dirty="0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בסיום תפילת נעילה אין אומרים "עלינו לשבח</a:t>
            </a:r>
            <a:r>
              <a:rPr lang="he-IL" sz="9500" b="1" dirty="0" smtClean="0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".</a:t>
            </a:r>
            <a:endParaRPr lang="he-IL" sz="9500" b="1" dirty="0">
              <a:solidFill>
                <a:srgbClr val="36C4F2"/>
              </a:solidFill>
              <a:latin typeface="buSimpatia 1.0 Bold"/>
              <a:ea typeface="buSimpatia 1.0 Bold"/>
              <a:cs typeface="buSimpatia 1.0 Bold"/>
              <a:sym typeface="buSimpatia 1.0 Bold"/>
              <a:rtl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89947" y="3175726"/>
            <a:ext cx="15647343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16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במוסף של יום הכיפורים אומרים פיוט "ונתנה תוקף".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87616" y="3175726"/>
            <a:ext cx="14852005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17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התפילה הפותחת את יום הכיפורים היא "כל נדרי".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9163" y="5143500"/>
            <a:ext cx="2496903" cy="1254812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39527" y="0"/>
                  </a:moveTo>
                  <a:lnTo>
                    <a:pt x="518093" y="0"/>
                  </a:lnTo>
                  <a:cubicBezTo>
                    <a:pt x="555098" y="0"/>
                    <a:pt x="590587" y="14700"/>
                    <a:pt x="616754" y="40867"/>
                  </a:cubicBezTo>
                  <a:cubicBezTo>
                    <a:pt x="642920" y="67033"/>
                    <a:pt x="657621" y="102522"/>
                    <a:pt x="657621" y="139527"/>
                  </a:cubicBezTo>
                  <a:lnTo>
                    <a:pt x="657621" y="190958"/>
                  </a:lnTo>
                  <a:cubicBezTo>
                    <a:pt x="657621" y="227963"/>
                    <a:pt x="642920" y="263452"/>
                    <a:pt x="616754" y="289619"/>
                  </a:cubicBezTo>
                  <a:cubicBezTo>
                    <a:pt x="590587" y="315785"/>
                    <a:pt x="555098" y="330485"/>
                    <a:pt x="518093" y="330485"/>
                  </a:cubicBezTo>
                  <a:lnTo>
                    <a:pt x="139527" y="330485"/>
                  </a:lnTo>
                  <a:cubicBezTo>
                    <a:pt x="102522" y="330485"/>
                    <a:pt x="67033" y="315785"/>
                    <a:pt x="40867" y="289619"/>
                  </a:cubicBezTo>
                  <a:cubicBezTo>
                    <a:pt x="14700" y="263452"/>
                    <a:pt x="0" y="227963"/>
                    <a:pt x="0" y="190958"/>
                  </a:cubicBezTo>
                  <a:lnTo>
                    <a:pt x="0" y="139527"/>
                  </a:lnTo>
                  <a:cubicBezTo>
                    <a:pt x="0" y="102522"/>
                    <a:pt x="14700" y="67033"/>
                    <a:pt x="40867" y="40867"/>
                  </a:cubicBezTo>
                  <a:cubicBezTo>
                    <a:pt x="67033" y="14700"/>
                    <a:pt x="102522" y="0"/>
                    <a:pt x="139527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38725" y="5143500"/>
            <a:ext cx="4009706" cy="1254812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86886" y="0"/>
                  </a:moveTo>
                  <a:lnTo>
                    <a:pt x="969169" y="0"/>
                  </a:lnTo>
                  <a:cubicBezTo>
                    <a:pt x="1017154" y="0"/>
                    <a:pt x="1056054" y="38900"/>
                    <a:pt x="1056054" y="86886"/>
                  </a:cubicBezTo>
                  <a:lnTo>
                    <a:pt x="1056054" y="243600"/>
                  </a:lnTo>
                  <a:cubicBezTo>
                    <a:pt x="1056054" y="291585"/>
                    <a:pt x="1017154" y="330485"/>
                    <a:pt x="969169" y="330485"/>
                  </a:cubicBezTo>
                  <a:lnTo>
                    <a:pt x="86886" y="330485"/>
                  </a:lnTo>
                  <a:cubicBezTo>
                    <a:pt x="38900" y="330485"/>
                    <a:pt x="0" y="291585"/>
                    <a:pt x="0" y="243600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0838" y="3175726"/>
            <a:ext cx="16165562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18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לאחר יום הכיפורים נוהגים להתחיל מיד בהכנות לסוכה.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0767" y="4991100"/>
            <a:ext cx="6312843" cy="137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80"/>
              </a:lnSpc>
            </a:pPr>
            <a:r>
              <a:rPr lang="he-IL" sz="8057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69750" y="4276518"/>
            <a:ext cx="3450349" cy="1733964"/>
            <a:chOff x="0" y="0"/>
            <a:chExt cx="657621" cy="3304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7621" cy="330485"/>
            </a:xfrm>
            <a:custGeom>
              <a:avLst/>
              <a:gdLst/>
              <a:ahLst/>
              <a:cxnLst/>
              <a:rect l="l" t="t" r="r" b="b"/>
              <a:pathLst>
                <a:path w="657621" h="330485">
                  <a:moveTo>
                    <a:pt x="100971" y="0"/>
                  </a:moveTo>
                  <a:lnTo>
                    <a:pt x="556649" y="0"/>
                  </a:lnTo>
                  <a:cubicBezTo>
                    <a:pt x="583428" y="0"/>
                    <a:pt x="609111" y="10638"/>
                    <a:pt x="628047" y="29574"/>
                  </a:cubicBezTo>
                  <a:cubicBezTo>
                    <a:pt x="646983" y="48510"/>
                    <a:pt x="657621" y="74192"/>
                    <a:pt x="657621" y="100971"/>
                  </a:cubicBezTo>
                  <a:lnTo>
                    <a:pt x="657621" y="229514"/>
                  </a:lnTo>
                  <a:cubicBezTo>
                    <a:pt x="657621" y="256293"/>
                    <a:pt x="646983" y="281976"/>
                    <a:pt x="628047" y="300912"/>
                  </a:cubicBezTo>
                  <a:cubicBezTo>
                    <a:pt x="609111" y="319847"/>
                    <a:pt x="583428" y="330485"/>
                    <a:pt x="556649" y="330485"/>
                  </a:cubicBezTo>
                  <a:lnTo>
                    <a:pt x="100971" y="330485"/>
                  </a:lnTo>
                  <a:cubicBezTo>
                    <a:pt x="74192" y="330485"/>
                    <a:pt x="48510" y="319847"/>
                    <a:pt x="29574" y="300912"/>
                  </a:cubicBezTo>
                  <a:cubicBezTo>
                    <a:pt x="10638" y="281976"/>
                    <a:pt x="0" y="256293"/>
                    <a:pt x="0" y="229514"/>
                  </a:cubicBezTo>
                  <a:lnTo>
                    <a:pt x="0" y="100971"/>
                  </a:lnTo>
                  <a:cubicBezTo>
                    <a:pt x="0" y="74192"/>
                    <a:pt x="10638" y="48510"/>
                    <a:pt x="29574" y="29574"/>
                  </a:cubicBezTo>
                  <a:cubicBezTo>
                    <a:pt x="48510" y="10638"/>
                    <a:pt x="74192" y="0"/>
                    <a:pt x="100971" y="0"/>
                  </a:cubicBezTo>
                  <a:close/>
                </a:path>
              </a:pathLst>
            </a:custGeom>
            <a:solidFill>
              <a:srgbClr val="74C04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57621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67901" y="4276518"/>
            <a:ext cx="5540819" cy="1733964"/>
            <a:chOff x="0" y="0"/>
            <a:chExt cx="1056054" cy="3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054" cy="330485"/>
            </a:xfrm>
            <a:custGeom>
              <a:avLst/>
              <a:gdLst/>
              <a:ahLst/>
              <a:cxnLst/>
              <a:rect l="l" t="t" r="r" b="b"/>
              <a:pathLst>
                <a:path w="1056054" h="330485">
                  <a:moveTo>
                    <a:pt x="62876" y="0"/>
                  </a:moveTo>
                  <a:lnTo>
                    <a:pt x="993178" y="0"/>
                  </a:lnTo>
                  <a:cubicBezTo>
                    <a:pt x="1027904" y="0"/>
                    <a:pt x="1056054" y="28151"/>
                    <a:pt x="1056054" y="62876"/>
                  </a:cubicBezTo>
                  <a:lnTo>
                    <a:pt x="1056054" y="267609"/>
                  </a:lnTo>
                  <a:cubicBezTo>
                    <a:pt x="1056054" y="302335"/>
                    <a:pt x="1027904" y="330485"/>
                    <a:pt x="993178" y="330485"/>
                  </a:cubicBezTo>
                  <a:lnTo>
                    <a:pt x="62876" y="330485"/>
                  </a:lnTo>
                  <a:cubicBezTo>
                    <a:pt x="28151" y="330485"/>
                    <a:pt x="0" y="302335"/>
                    <a:pt x="0" y="267609"/>
                  </a:cubicBezTo>
                  <a:lnTo>
                    <a:pt x="0" y="62876"/>
                  </a:lnTo>
                  <a:cubicBezTo>
                    <a:pt x="0" y="28151"/>
                    <a:pt x="28151" y="0"/>
                    <a:pt x="62876" y="0"/>
                  </a:cubicBezTo>
                  <a:close/>
                </a:path>
              </a:pathLst>
            </a:custGeom>
            <a:solidFill>
              <a:srgbClr val="B4B4B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56054" cy="359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82009" y="4066968"/>
            <a:ext cx="8723412" cy="190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5587"/>
              </a:lnSpc>
            </a:pPr>
            <a:r>
              <a:rPr lang="he-IL" sz="11134" b="1">
                <a:solidFill>
                  <a:srgbClr val="FFFFFF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נכון     לא נכון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9537" y="2784859"/>
            <a:ext cx="15928925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2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מתי הוא הזמן המהודר ביותר לערוך את מנהג הכפרות?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1" y="4068988"/>
            <a:ext cx="13680728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בערב ראש השנה, לאחר תפילה בקברי 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הצדיקים.  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בערב יום הכיפורים באשמורת הבוקר.</a:t>
            </a: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בצום גדליה לאחר הסליחות בתפילה. </a:t>
            </a: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בכל יום מימי עשרת ימי תשובה- באשמורת הבוקר.</a:t>
            </a:r>
          </a:p>
          <a:p>
            <a:pPr algn="r" rtl="1">
              <a:lnSpc>
                <a:spcPts val="6355"/>
              </a:lnSpc>
            </a:pP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45111" y="2764173"/>
            <a:ext cx="15307982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378"/>
              </a:lnSpc>
            </a:pPr>
            <a:r>
              <a:rPr lang="he-IL" sz="527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בערב ראש השנה, לאחר תפילה בקברי </a:t>
            </a:r>
            <a:r>
              <a:rPr lang="he-IL" sz="527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הצדיקים.  </a:t>
            </a:r>
            <a:endParaRPr lang="he-IL" sz="527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8119"/>
              </a:lnSpc>
            </a:pPr>
            <a:r>
              <a:rPr lang="he-IL" sz="579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בערב יום הכיפורים באשמורת הבוקר.</a:t>
            </a:r>
          </a:p>
          <a:p>
            <a:pPr algn="r" rtl="1">
              <a:lnSpc>
                <a:spcPts val="7378"/>
              </a:lnSpc>
            </a:pPr>
            <a:r>
              <a:rPr lang="he-IL" sz="527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בצום גדליה לאחר הסליחות בתפילה. </a:t>
            </a:r>
          </a:p>
          <a:p>
            <a:pPr algn="r" rtl="1">
              <a:lnSpc>
                <a:spcPts val="7378"/>
              </a:lnSpc>
            </a:pPr>
            <a:r>
              <a:rPr lang="he-IL" sz="527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בכל יום מימי עשרת ימי תשובה- באשמורת הבוקר.</a:t>
            </a:r>
          </a:p>
          <a:p>
            <a:pPr algn="r" rtl="1">
              <a:lnSpc>
                <a:spcPts val="7378"/>
              </a:lnSpc>
            </a:pPr>
            <a:endParaRPr lang="he-IL" sz="527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00745" y="2784859"/>
            <a:ext cx="15886509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3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מהו המאכל המיוחד לסעודה המפסקת בערב יום כיפור?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20600" y="4838700"/>
            <a:ext cx="4003328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מצה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dirty="0" err="1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קרעפלאך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דגים</a:t>
            </a:r>
          </a:p>
          <a:p>
            <a:pPr algn="r" rtl="1">
              <a:lnSpc>
                <a:spcPts val="6355"/>
              </a:lnSpc>
            </a:pPr>
            <a:r>
              <a:rPr lang="ar-EG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</a:t>
            </a: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 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עוגת דבש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00112" y="2878916"/>
            <a:ext cx="5785283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מצה</a:t>
            </a:r>
          </a:p>
          <a:p>
            <a:pPr algn="r" rtl="1">
              <a:lnSpc>
                <a:spcPts val="9239"/>
              </a:lnSpc>
            </a:pPr>
            <a:r>
              <a:rPr lang="he-IL" sz="6599" b="1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קרעפלאך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דגים</a:t>
            </a:r>
          </a:p>
          <a:p>
            <a:pPr algn="r" rtl="1">
              <a:lnSpc>
                <a:spcPts val="8400"/>
              </a:lnSpc>
            </a:pPr>
            <a:r>
              <a:rPr lang="he-IL" sz="600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עוגת דבש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72580" y="2784859"/>
            <a:ext cx="15342840" cy="115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600"/>
              </a:lnSpc>
            </a:pPr>
            <a:r>
              <a:rPr lang="en-US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</a:rPr>
              <a:t>4</a:t>
            </a:r>
            <a:r>
              <a:rPr lang="he-IL" sz="9500" b="1">
                <a:solidFill>
                  <a:srgbClr val="36C4F2"/>
                </a:solidFill>
                <a:latin typeface="buSimpatia 1.0 Bold"/>
                <a:ea typeface="buSimpatia 1.0 Bold"/>
                <a:cs typeface="buSimpatia 1.0 Bold"/>
                <a:sym typeface="buSimpatia 1.0 Bold"/>
                <a:rtl/>
              </a:rPr>
              <a:t>. איזו ברכה מברכות השחר לא אומרים ביום הכיפורים?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63201" y="4068988"/>
            <a:ext cx="6084242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א.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"שלא עשני גוי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"שעשה לי כל צרכי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ג.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"אוזר ישראל בגבורה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6355"/>
              </a:lnSpc>
            </a:pPr>
            <a:r>
              <a:rPr lang="he-IL" sz="4539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ד.</a:t>
            </a:r>
            <a:r>
              <a:rPr lang="he-IL" sz="4539" dirty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 "הנותן ליעף </a:t>
            </a:r>
            <a:r>
              <a:rPr lang="he-IL" sz="4539" dirty="0" err="1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כח</a:t>
            </a:r>
            <a:r>
              <a:rPr lang="he-IL" sz="4539" dirty="0" smtClean="0">
                <a:solidFill>
                  <a:srgbClr val="513996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4539" dirty="0">
              <a:solidFill>
                <a:srgbClr val="513996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11475" y="2878916"/>
            <a:ext cx="10562557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א. "שלא עשני גוי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9240"/>
              </a:lnSpc>
            </a:pPr>
            <a:r>
              <a:rPr lang="he-IL" sz="6600" b="1" dirty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ב. "שעשה לי כל צרכי</a:t>
            </a:r>
            <a:r>
              <a:rPr lang="he-IL" sz="6600" b="1" dirty="0" smtClean="0">
                <a:solidFill>
                  <a:srgbClr val="513996"/>
                </a:solidFill>
                <a:latin typeface="Teom FM Bold"/>
                <a:ea typeface="Teom FM Bold"/>
                <a:cs typeface="Teom FM Bold"/>
                <a:sym typeface="Teom FM Bold"/>
                <a:rtl/>
              </a:rPr>
              <a:t>".</a:t>
            </a:r>
            <a:endParaRPr lang="he-IL" sz="6600" b="1" dirty="0">
              <a:solidFill>
                <a:srgbClr val="513996"/>
              </a:solidFill>
              <a:latin typeface="Teom FM Bold"/>
              <a:ea typeface="Teom FM Bold"/>
              <a:cs typeface="Teom FM Bold"/>
              <a:sym typeface="Teom FM Bold"/>
              <a:rtl/>
            </a:endParaRP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ג. "אוזר ישראל בגבורה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  <a:p>
            <a:pPr algn="r" rtl="1">
              <a:lnSpc>
                <a:spcPts val="8400"/>
              </a:lnSpc>
            </a:pPr>
            <a:r>
              <a:rPr lang="he-IL" sz="6000" dirty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ד. "שעשני כרצונו</a:t>
            </a:r>
            <a:r>
              <a:rPr lang="he-IL" sz="6000" dirty="0" smtClean="0">
                <a:solidFill>
                  <a:srgbClr val="B4B4B4"/>
                </a:solidFill>
                <a:latin typeface="Teom FM"/>
                <a:ea typeface="Teom FM"/>
                <a:cs typeface="Teom FM"/>
                <a:sym typeface="Teom FM"/>
                <a:rtl/>
              </a:rPr>
              <a:t>".</a:t>
            </a:r>
            <a:endParaRPr lang="he-IL" sz="6000" dirty="0">
              <a:solidFill>
                <a:srgbClr val="B4B4B4"/>
              </a:solidFill>
              <a:latin typeface="Teom FM"/>
              <a:ea typeface="Teom FM"/>
              <a:cs typeface="Teom FM"/>
              <a:sym typeface="Teom FM"/>
              <a:rtl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777</Words>
  <Application>Microsoft Office PowerPoint</Application>
  <PresentationFormat>מותאם אישית</PresentationFormat>
  <Paragraphs>117</Paragraphs>
  <Slides>37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3" baseType="lpstr">
      <vt:lpstr>Teom FM</vt:lpstr>
      <vt:lpstr>Calibri</vt:lpstr>
      <vt:lpstr>buSimpatia 1.0 Bold</vt:lpstr>
      <vt:lpstr>Arial</vt:lpstr>
      <vt:lpstr>Teom FM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עותק של מצגת שאלות עשרת ימי תשובה, אגף לימודי קודש</dc:title>
  <dc:creator>משפחת קפלון</dc:creator>
  <cp:lastModifiedBy>משפחת קפלון</cp:lastModifiedBy>
  <cp:revision>3</cp:revision>
  <dcterms:created xsi:type="dcterms:W3CDTF">2006-08-16T00:00:00Z</dcterms:created>
  <dcterms:modified xsi:type="dcterms:W3CDTF">2025-09-29T11:01:10Z</dcterms:modified>
  <dc:identifier>DAG0WWwstcs</dc:identifier>
</cp:coreProperties>
</file>