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88" r:id="rId2"/>
    <p:sldId id="277" r:id="rId3"/>
    <p:sldId id="278" r:id="rId4"/>
    <p:sldId id="257" r:id="rId5"/>
    <p:sldId id="258" r:id="rId6"/>
    <p:sldId id="259" r:id="rId7"/>
    <p:sldId id="280" r:id="rId8"/>
    <p:sldId id="260" r:id="rId9"/>
    <p:sldId id="262" r:id="rId10"/>
    <p:sldId id="283" r:id="rId11"/>
    <p:sldId id="284" r:id="rId12"/>
    <p:sldId id="285" r:id="rId13"/>
    <p:sldId id="267" r:id="rId14"/>
    <p:sldId id="268" r:id="rId15"/>
    <p:sldId id="270" r:id="rId16"/>
    <p:sldId id="271" r:id="rId17"/>
    <p:sldId id="256" r:id="rId18"/>
    <p:sldId id="282" r:id="rId19"/>
    <p:sldId id="286" r:id="rId20"/>
    <p:sldId id="287" r:id="rId21"/>
    <p:sldId id="273" r:id="rId22"/>
    <p:sldId id="275" r:id="rId23"/>
    <p:sldId id="279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Mugrabi AAA" panose="020B0500020005020B06" charset="-79"/>
      <p:regular r:id="rId30"/>
      <p:bold r:id="rId31"/>
    </p:embeddedFont>
    <p:embeddedFont>
      <p:font typeface="Suez One" panose="00000500000000000000" pitchFamily="2" charset="-79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5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7790"/>
    <a:srgbClr val="118524"/>
    <a:srgbClr val="BF6E26"/>
    <a:srgbClr val="B92F28"/>
    <a:srgbClr val="FCAF4B"/>
    <a:srgbClr val="CBA9E5"/>
    <a:srgbClr val="8045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93" autoAdjust="0"/>
    <p:restoredTop sz="94622" autoAdjust="0"/>
  </p:normalViewPr>
  <p:slideViewPr>
    <p:cSldViewPr>
      <p:cViewPr varScale="1">
        <p:scale>
          <a:sx n="61" d="100"/>
          <a:sy n="61" d="100"/>
        </p:scale>
        <p:origin x="102" y="150"/>
      </p:cViewPr>
      <p:guideLst>
        <p:guide orient="horz" pos="2160"/>
        <p:guide pos="354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18T19:04:08.5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0T20:48:36.61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1 106 0,'7144'-106'0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CB32BDD-1F75-41B0-8746-4D60C1522512}" type="datetimeFigureOut">
              <a:rPr lang="he-IL" smtClean="0"/>
              <a:t>ט"ז/טבת/תשפ"ו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DED4D10-7C7B-45C2-8B0A-1B389B21866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23611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בפעילות זו התלמידים (ראו גם 'כרטיס כניסה' לשיעור זה) תחילה יתנסו במיון ויחשבו על קריטריונים לקבוצות. לאחר ההתנסות שלהם , נבהיר כי אנחנו בחרנו 3 קטגוריות לפי סוגי הברכות. בלחיצה על הפריטים הם</a:t>
            </a:r>
            <a:r>
              <a:rPr lang="he-IL" baseline="0" dirty="0"/>
              <a:t> ייכנסו לסלים. התלמידים יתנו שם לכל סל. חשוב במהלך הלחיצה או בסיומה לברר האם ניתן להכניס</a:t>
            </a:r>
            <a:r>
              <a:rPr lang="he-IL" dirty="0"/>
              <a:t> פריט אחד ליותר מסל אחד- למשל האתרוג יכול</a:t>
            </a:r>
            <a:r>
              <a:rPr lang="he-IL" baseline="0" dirty="0"/>
              <a:t> להיכנס גם לסל של ברכות </a:t>
            </a:r>
            <a:r>
              <a:rPr lang="he-IL" baseline="0" dirty="0" err="1"/>
              <a:t>הנהנין</a:t>
            </a:r>
            <a:r>
              <a:rPr lang="he-IL" baseline="0" dirty="0"/>
              <a:t>. ניתן לבקש מהם שיחשבו על פריטים נוספים שאינם כאן בשקופית ויוסיפו לסל אחד או ליותר מאחד. נבהיר כי לאחר שהגדרנו את סוגי הברכות נתמקד בברכות </a:t>
            </a:r>
            <a:r>
              <a:rPr lang="he-IL" baseline="0" dirty="0" err="1"/>
              <a:t>הנהנין</a:t>
            </a:r>
            <a:r>
              <a:rPr lang="he-IL" baseline="0" dirty="0"/>
              <a:t>. נגדיר את המושג 'ברכות </a:t>
            </a:r>
            <a:r>
              <a:rPr lang="he-IL" baseline="0" dirty="0" err="1"/>
              <a:t>הנהנין</a:t>
            </a:r>
            <a:r>
              <a:rPr lang="he-IL" baseline="0" dirty="0"/>
              <a:t>'.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4652F-5544-4499-A4EE-3004B572382E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67256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1"/>
            <a:r>
              <a:rPr lang="he-IL" dirty="0"/>
              <a:t>בפעילות</a:t>
            </a:r>
            <a:r>
              <a:rPr lang="he-IL" baseline="0" dirty="0"/>
              <a:t> זו המורה </a:t>
            </a:r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יביא 3 שקיות בתוך כל שקית יהיה חטיף. המורה יזמין שלושה ילדים ולכל ילד פתק הנחיה(ראו נספח פתקי הנחיה מעוצבים לבנים ולבנות): </a:t>
            </a:r>
            <a:endParaRPr lang="he-IL" b="0" dirty="0">
              <a:effectLst/>
            </a:endParaRPr>
          </a:p>
          <a:p>
            <a:pPr rtl="1"/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פתק הנחיה 1: גש לשולחן המורה וקח שקית אחת ללא רשות</a:t>
            </a:r>
            <a:endParaRPr lang="he-IL" b="0" dirty="0">
              <a:effectLst/>
            </a:endParaRPr>
          </a:p>
          <a:p>
            <a:pPr rtl="1"/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פתק הנחיה 2: </a:t>
            </a:r>
            <a:endParaRPr lang="he-IL" b="0" dirty="0">
              <a:effectLst/>
            </a:endParaRPr>
          </a:p>
          <a:p>
            <a:pPr rtl="1"/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לאחר שתלמיד 1 לקח שקית. אמור בקול מילות שבח </a:t>
            </a:r>
            <a:r>
              <a:rPr lang="he-IL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למורה:איזה</a:t>
            </a:r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טוב ונדיב המורה,  שהביא משהו טעים. המורה כל כך מתחשב ודואג לנו! </a:t>
            </a:r>
            <a:endParaRPr lang="he-IL" b="0" dirty="0">
              <a:effectLst/>
            </a:endParaRPr>
          </a:p>
          <a:p>
            <a:pPr rtl="1"/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לאחר מכן, גש לשולחן המורה, וקח את השקית השנייה  </a:t>
            </a:r>
            <a:endParaRPr lang="he-IL" b="0" dirty="0">
              <a:effectLst/>
            </a:endParaRPr>
          </a:p>
          <a:p>
            <a:pPr rtl="1"/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פתק הנחיה 3: לאחר שתלמיד 2 אמר מילות שבח ולקח את השקית. בקש יפה מהמורה רשות לקבל חטיף.</a:t>
            </a:r>
            <a:endParaRPr lang="he-IL" b="0" dirty="0">
              <a:effectLst/>
            </a:endParaRPr>
          </a:p>
          <a:p>
            <a:pPr rtl="1"/>
            <a:r>
              <a:rPr lang="he-I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למורים אמיצים: </a:t>
            </a:r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כדי שהאירוע יהיה ספונטני ויעורר תמיהה, הוציאו 3 שקיות ואמרו שהבאתם 3 הפתעות טעימות לשיעור. ובקשו לפני השיעור משלושה תלמידים (ללא ידיעת שאר הכיתה) להגיע  ולעשות את ההנחיות מיד אחרי שתציגו את ההפתעות לפני הכיתה: אחד ייגש וייקח. השני יאמר מילות שבח - איזו יופי המורה כל כך נדיב…וייקח, והשלישי יבקש:  אפשר בבקשה את החטיף? ותנו לו רשות לקחת.</a:t>
            </a:r>
            <a:endParaRPr lang="he-IL" b="0" dirty="0">
              <a:effectLst/>
            </a:endParaRPr>
          </a:p>
          <a:p>
            <a:pPr rtl="1"/>
            <a:r>
              <a:rPr lang="he-I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נשאל</a:t>
            </a:r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מה ראינו כאן? מה המשותף בין כל הילדים- כולם לקחו ממתק. מה שונה?</a:t>
            </a:r>
            <a:endParaRPr lang="he-IL" b="0" dirty="0">
              <a:effectLst/>
            </a:endParaRPr>
          </a:p>
          <a:p>
            <a:pPr rtl="1"/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(אחד לקח, השני שיבח ולקח והשלישי ביקש רשות).</a:t>
            </a:r>
            <a:endParaRPr lang="he-IL" b="0" dirty="0">
              <a:effectLst/>
            </a:endParaRPr>
          </a:p>
          <a:p>
            <a:pPr rtl="1"/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מי נהג נכון?- רק השלישי. למה? כי הוא ביקש רשות. ולמה השני לא נהג נכון, הוא אמנם שיבח, אך ולא ביקש רשות.</a:t>
            </a:r>
            <a:endParaRPr lang="he-IL" b="0" dirty="0">
              <a:effectLst/>
            </a:endParaRPr>
          </a:p>
          <a:p>
            <a:r>
              <a:rPr lang="he-IL" dirty="0"/>
              <a:t>כדי להבין מה הקשר </a:t>
            </a:r>
            <a:r>
              <a:rPr lang="he-IL" dirty="0" err="1"/>
              <a:t>ךברכות</a:t>
            </a:r>
            <a:r>
              <a:rPr lang="he-IL" dirty="0"/>
              <a:t>. נלמד קצת מהן ברכות ראשונות.</a:t>
            </a:r>
            <a:br>
              <a:rPr lang="he-IL" dirty="0"/>
            </a:b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D4D10-7C7B-45C2-8B0A-1B389B21866A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1574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כדי לענות על השאלה ננתח את מושגים עבד ואדון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D4D10-7C7B-45C2-8B0A-1B389B21866A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30925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שקף</a:t>
            </a:r>
            <a:r>
              <a:rPr lang="he-IL" baseline="0" dirty="0"/>
              <a:t> זה פתוח לחשיבה - מה מרוויח עבד של מלך העולם. </a:t>
            </a:r>
            <a:r>
              <a:rPr lang="he-IL" baseline="0" dirty="0" err="1"/>
              <a:t>שהכל</a:t>
            </a:r>
            <a:r>
              <a:rPr lang="he-IL" baseline="0" dirty="0"/>
              <a:t> בכוחו. כל תלמיד יבחר תמונה </a:t>
            </a:r>
            <a:r>
              <a:rPr lang="he-IL" baseline="0" dirty="0" err="1"/>
              <a:t>ןיחשוב</a:t>
            </a:r>
            <a:r>
              <a:rPr lang="he-IL" baseline="0" dirty="0"/>
              <a:t> לאיזה רווח היא קשורה- למשל מי שיושב ומתאמץ בלימודים- ה' מלך העולם יכול לסייע לו לדעת ולהבין. הילד השמח- הידיעה שה' הוא המלך ונותן ל </a:t>
            </a:r>
            <a:r>
              <a:rPr lang="he-IL" baseline="0" dirty="0" err="1"/>
              <a:t>הכל</a:t>
            </a:r>
            <a:r>
              <a:rPr lang="he-IL" baseline="0" dirty="0"/>
              <a:t> מביאה רוגע ושמחה ועוד.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D4D10-7C7B-45C2-8B0A-1B389B21866A}" type="slidenum">
              <a:rPr lang="he-IL" smtClean="0"/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85561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בעצם בשבח אנחנו מצהירים שה' הוא מלך העולם, ואנחנו מקבלים את מלכותו</a:t>
            </a:r>
            <a:r>
              <a:rPr lang="he-IL" baseline="0" dirty="0"/>
              <a:t> ולכן יש לנו רשות לאכול.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D4D10-7C7B-45C2-8B0A-1B389B21866A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78098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כדי לענות על השאלה ננתח את מושגים עבד ואדון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D4D10-7C7B-45C2-8B0A-1B389B21866A}" type="slidenum">
              <a:rPr lang="he-IL" smtClean="0"/>
              <a:t>18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15141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D8A51-AB70-6AD7-CAEF-F317112EC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A8ACF60F-5607-6770-BBB2-BCF4B01AF7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43679F57-723B-0337-C87D-24FFC64DA8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כדי לענות על השאלה ננתח את מושגים עבד ואדון</a:t>
            </a: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962D0B97-244B-9489-D472-BCCDE38269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D4D10-7C7B-45C2-8B0A-1B389B21866A}" type="slidenum">
              <a:rPr lang="he-IL" smtClean="0"/>
              <a:t>19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04865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4061" y="2130426"/>
            <a:ext cx="956603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8123" y="3886200"/>
            <a:ext cx="787790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59261" y="274639"/>
            <a:ext cx="253218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2708" y="274639"/>
            <a:ext cx="740898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4406901"/>
            <a:ext cx="956603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9001" y="2906713"/>
            <a:ext cx="956603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2708" y="1600201"/>
            <a:ext cx="497058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20861" y="1600201"/>
            <a:ext cx="497058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2708" y="1535113"/>
            <a:ext cx="497253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2708" y="2174875"/>
            <a:ext cx="497253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6955" y="1535113"/>
            <a:ext cx="497449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6955" y="2174875"/>
            <a:ext cx="497449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708" y="273050"/>
            <a:ext cx="37025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0061" y="273051"/>
            <a:ext cx="629138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2708" y="1435101"/>
            <a:ext cx="37025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5893" y="4800600"/>
            <a:ext cx="675249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05893" y="612775"/>
            <a:ext cx="675249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5893" y="5367338"/>
            <a:ext cx="675249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2708" y="274638"/>
            <a:ext cx="101287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2708" y="1600201"/>
            <a:ext cx="1012873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708" y="6356351"/>
            <a:ext cx="26259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5169" y="6356351"/>
            <a:ext cx="3563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5477" y="6356351"/>
            <a:ext cx="26259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microsoft.com/office/2007/relationships/hdphoto" Target="../media/hdphoto4.wdp"/><Relationship Id="rId5" Type="http://schemas.openxmlformats.org/officeDocument/2006/relationships/image" Target="../media/image24.svg"/><Relationship Id="rId10" Type="http://schemas.openxmlformats.org/officeDocument/2006/relationships/image" Target="../media/image38.png"/><Relationship Id="rId4" Type="http://schemas.openxmlformats.org/officeDocument/2006/relationships/image" Target="../media/image24.png"/><Relationship Id="rId9" Type="http://schemas.openxmlformats.org/officeDocument/2006/relationships/image" Target="../media/image2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jpe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47.png"/><Relationship Id="rId18" Type="http://schemas.openxmlformats.org/officeDocument/2006/relationships/image" Target="../media/image59.svg"/><Relationship Id="rId3" Type="http://schemas.openxmlformats.org/officeDocument/2006/relationships/image" Target="../media/image42.png"/><Relationship Id="rId21" Type="http://schemas.openxmlformats.org/officeDocument/2006/relationships/image" Target="../media/image51.png"/><Relationship Id="rId7" Type="http://schemas.openxmlformats.org/officeDocument/2006/relationships/image" Target="../media/image44.png"/><Relationship Id="rId12" Type="http://schemas.openxmlformats.org/officeDocument/2006/relationships/image" Target="../media/image53.svg"/><Relationship Id="rId17" Type="http://schemas.openxmlformats.org/officeDocument/2006/relationships/image" Target="../media/image49.png"/><Relationship Id="rId25" Type="http://schemas.openxmlformats.org/officeDocument/2006/relationships/image" Target="../media/image66.svg"/><Relationship Id="rId2" Type="http://schemas.openxmlformats.org/officeDocument/2006/relationships/image" Target="../media/image41.png"/><Relationship Id="rId16" Type="http://schemas.openxmlformats.org/officeDocument/2006/relationships/image" Target="../media/image57.svg"/><Relationship Id="rId20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46.png"/><Relationship Id="rId24" Type="http://schemas.openxmlformats.org/officeDocument/2006/relationships/image" Target="../media/image53.png"/><Relationship Id="rId5" Type="http://schemas.openxmlformats.org/officeDocument/2006/relationships/image" Target="../media/image43.png"/><Relationship Id="rId15" Type="http://schemas.openxmlformats.org/officeDocument/2006/relationships/image" Target="../media/image48.png"/><Relationship Id="rId23" Type="http://schemas.openxmlformats.org/officeDocument/2006/relationships/image" Target="../media/image52.png"/><Relationship Id="rId10" Type="http://schemas.openxmlformats.org/officeDocument/2006/relationships/image" Target="../media/image51.svg"/><Relationship Id="rId19" Type="http://schemas.openxmlformats.org/officeDocument/2006/relationships/image" Target="../media/image50.png"/><Relationship Id="rId4" Type="http://schemas.openxmlformats.org/officeDocument/2006/relationships/image" Target="../media/image45.svg"/><Relationship Id="rId9" Type="http://schemas.openxmlformats.org/officeDocument/2006/relationships/image" Target="../media/image45.png"/><Relationship Id="rId14" Type="http://schemas.openxmlformats.org/officeDocument/2006/relationships/image" Target="../media/image55.svg"/><Relationship Id="rId22" Type="http://schemas.openxmlformats.org/officeDocument/2006/relationships/image" Target="../media/image6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customXml" Target="../ink/ink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image" Target="../media/image24.sv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10160"/>
            <a:ext cx="12192000" cy="6858000"/>
            <a:chOff x="0" y="0"/>
            <a:chExt cx="24384000" cy="13716000"/>
          </a:xfrm>
        </p:grpSpPr>
        <p:sp>
          <p:nvSpPr>
            <p:cNvPr id="3" name="Freeform 3" descr="תמונה שמכילה טקסט, פירות, אוכל, תות עץ  תוכן בינה מלאכותית גנרטיבית עשוי להיות שגוי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" b="-5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8797817" y="1572490"/>
            <a:ext cx="2468324" cy="1866670"/>
          </a:xfrm>
          <a:custGeom>
            <a:avLst/>
            <a:gdLst/>
            <a:ahLst/>
            <a:cxnLst/>
            <a:rect l="l" t="t" r="r" b="b"/>
            <a:pathLst>
              <a:path w="3702486" h="2800005">
                <a:moveTo>
                  <a:pt x="0" y="0"/>
                </a:moveTo>
                <a:lnTo>
                  <a:pt x="3702486" y="0"/>
                </a:lnTo>
                <a:lnTo>
                  <a:pt x="3702486" y="2800005"/>
                </a:lnTo>
                <a:lnTo>
                  <a:pt x="0" y="28000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93810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AFC2D-0576-E6C1-FB0C-6E3856CB6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תמונה 24" descr="תמונה שמכילה צילום מסך, עיצוב, איו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F5051A8-50E8-0F03-73D9-5379DDBECA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F9F69358-F386-436C-68F9-DE3526E4B0C0}"/>
              </a:ext>
            </a:extLst>
          </p:cNvPr>
          <p:cNvSpPr txBox="1"/>
          <p:nvPr/>
        </p:nvSpPr>
        <p:spPr>
          <a:xfrm>
            <a:off x="6781800" y="2421277"/>
            <a:ext cx="4991311" cy="793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3000"/>
              </a:lnSpc>
              <a:spcBef>
                <a:spcPct val="0"/>
              </a:spcBef>
            </a:pPr>
            <a:r>
              <a:rPr lang="he-IL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לחצו על האיש שמתאים להיגד אם</a:t>
            </a:r>
            <a:r>
              <a:rPr lang="en-US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/>
            </a:r>
            <a:br>
              <a:rPr lang="en-US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</a:br>
            <a:r>
              <a:rPr lang="he-IL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התשובה נכונה – האיש יעלה על הבמה</a:t>
            </a:r>
          </a:p>
        </p:txBody>
      </p:sp>
      <p:pic>
        <p:nvPicPr>
          <p:cNvPr id="15" name="תמונה 14" descr="תמונה שמכילה שחור, חשיכה, שחור ולבן, מונוכרו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2D58C3E2-B3AE-1EBA-551E-8D5F206481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54"/>
          <a:stretch>
            <a:fillRect/>
          </a:stretch>
        </p:blipFill>
        <p:spPr>
          <a:xfrm>
            <a:off x="838200" y="2356094"/>
            <a:ext cx="1901588" cy="3747136"/>
          </a:xfrm>
          <a:prstGeom prst="rect">
            <a:avLst/>
          </a:prstGeom>
        </p:spPr>
      </p:pic>
      <p:pic>
        <p:nvPicPr>
          <p:cNvPr id="20" name="תמונה 19" descr="תמונה שמכילה שחור, חשיכה, שחור ולבן, מונוכרו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19FC89B1-C002-6327-2F0C-E18C8C4EBD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5" r="10388"/>
          <a:stretch>
            <a:fillRect/>
          </a:stretch>
        </p:blipFill>
        <p:spPr>
          <a:xfrm>
            <a:off x="9277455" y="2922555"/>
            <a:ext cx="2015229" cy="3303298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2F0CDBEE-044E-5794-A7D0-9D09316BA540}"/>
              </a:ext>
            </a:extLst>
          </p:cNvPr>
          <p:cNvSpPr txBox="1"/>
          <p:nvPr/>
        </p:nvSpPr>
        <p:spPr>
          <a:xfrm>
            <a:off x="1421682" y="5887430"/>
            <a:ext cx="734623" cy="409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  <a:spcBef>
                <a:spcPct val="0"/>
              </a:spcBef>
            </a:pPr>
            <a:r>
              <a:rPr lang="he-IL" sz="3134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אדון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D7790AE4-E363-CBAB-B6CA-421F2D3E5C2C}"/>
              </a:ext>
            </a:extLst>
          </p:cNvPr>
          <p:cNvSpPr txBox="1"/>
          <p:nvPr/>
        </p:nvSpPr>
        <p:spPr>
          <a:xfrm>
            <a:off x="10119205" y="5933323"/>
            <a:ext cx="734623" cy="409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  <a:spcBef>
                <a:spcPct val="0"/>
              </a:spcBef>
            </a:pPr>
            <a:r>
              <a:rPr lang="he-IL" sz="3134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עבד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31A28490-70E7-B352-F227-16CA3E0C8D59}"/>
              </a:ext>
            </a:extLst>
          </p:cNvPr>
          <p:cNvSpPr txBox="1"/>
          <p:nvPr/>
        </p:nvSpPr>
        <p:spPr>
          <a:xfrm>
            <a:off x="3363022" y="6137866"/>
            <a:ext cx="5839365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  <a:spcBef>
                <a:spcPct val="0"/>
              </a:spcBef>
            </a:pPr>
            <a:r>
              <a:rPr lang="he-IL" sz="5400" dirty="0">
                <a:ln>
                  <a:solidFill>
                    <a:schemeClr val="tx1"/>
                  </a:solidFill>
                </a:ln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הזמן שלי לא ברשותי</a:t>
            </a:r>
          </a:p>
        </p:txBody>
      </p:sp>
    </p:spTree>
    <p:extLst>
      <p:ext uri="{BB962C8B-B14F-4D97-AF65-F5344CB8AC3E}">
        <p14:creationId xmlns:p14="http://schemas.microsoft.com/office/powerpoint/2010/main" val="355377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3623E-16 -3.7037E-6 L 1.03623E-16 0.00047 C -0.02044 -0.00185 -0.03346 -0.00069 -0.05247 -0.0081 C -0.05716 -0.00995 -0.06198 -0.01412 -0.0668 -0.01597 C -0.07982 -0.02083 -0.0862 -0.01851 -0.09792 -0.02639 C -0.10104 -0.02824 -0.10378 -0.0324 -0.10677 -0.03426 C -0.11354 -0.03819 -0.12018 -0.04051 -0.12682 -0.04444 C -0.15117 -0.05926 -0.14076 -0.05555 -0.15794 -0.05995 C -0.16042 -0.06273 -0.16302 -0.06551 -0.16562 -0.06782 C -0.16823 -0.0699 -0.17109 -0.07037 -0.17344 -0.07314 C -0.17552 -0.07476 -0.17721 -0.07801 -0.17891 -0.08078 C -0.1806 -0.08333 -0.18164 -0.08726 -0.18333 -0.08842 C -0.18711 -0.0912 -0.19076 -0.09074 -0.19466 -0.0912 L -0.27904 -0.09629 C -0.30286 -0.11041 -0.27279 -0.09375 -0.29687 -0.10416 C -0.29974 -0.10555 -0.3026 -0.1081 -0.3056 -0.10926 C -0.3082 -0.11064 -0.31094 -0.11064 -0.31341 -0.1118 C -0.31615 -0.11342 -0.31862 -0.11574 -0.32109 -0.11689 C -0.33216 -0.12291 -0.32383 -0.11551 -0.33685 -0.12476 C -0.35742 -0.14004 -0.3375 -0.12801 -0.35 -0.13495 C -0.35443 -0.12847 -0.35573 -0.12546 -0.36224 -0.12222 C -0.36445 -0.12106 -0.36667 -0.12222 -0.36875 -0.12222 L -0.36549 -0.12222 " pathEditMode="relative" rAng="0" ptsTypes="AAAAAAAAAAAAAAAAAAAAA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2ECBC-659B-7DB6-2BCE-7677259BE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תמונה 24" descr="תמונה שמכילה צילום מסך, עיצוב, איו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BC6D48D9-9AE1-B97B-F1BC-DF59A24023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BD960E70-4142-12CA-857C-A8751E6EAC32}"/>
              </a:ext>
            </a:extLst>
          </p:cNvPr>
          <p:cNvSpPr txBox="1"/>
          <p:nvPr/>
        </p:nvSpPr>
        <p:spPr>
          <a:xfrm>
            <a:off x="6781800" y="2421277"/>
            <a:ext cx="4991311" cy="793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3000"/>
              </a:lnSpc>
              <a:spcBef>
                <a:spcPct val="0"/>
              </a:spcBef>
            </a:pPr>
            <a:r>
              <a:rPr lang="he-IL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לחצו על האיש שמתאים להיגד אם</a:t>
            </a:r>
            <a:r>
              <a:rPr lang="en-US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/>
            </a:r>
            <a:br>
              <a:rPr lang="en-US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</a:br>
            <a:r>
              <a:rPr lang="he-IL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התשובה נכונה – האיש יעלה על הבמה</a:t>
            </a:r>
          </a:p>
        </p:txBody>
      </p:sp>
      <p:pic>
        <p:nvPicPr>
          <p:cNvPr id="15" name="תמונה 14" descr="תמונה שמכילה שחור, חשיכה, שחור ולבן, מונוכרו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6D54757A-9BE7-4B52-B61F-D95C787986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54"/>
          <a:stretch>
            <a:fillRect/>
          </a:stretch>
        </p:blipFill>
        <p:spPr>
          <a:xfrm>
            <a:off x="838200" y="2356094"/>
            <a:ext cx="1901588" cy="3747136"/>
          </a:xfrm>
          <a:prstGeom prst="rect">
            <a:avLst/>
          </a:prstGeom>
        </p:spPr>
      </p:pic>
      <p:pic>
        <p:nvPicPr>
          <p:cNvPr id="20" name="תמונה 19" descr="תמונה שמכילה שחור, חשיכה, שחור ולבן, מונוכרו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C8901C0B-B6C9-3E67-B18B-2B10C5880C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5" r="10388"/>
          <a:stretch>
            <a:fillRect/>
          </a:stretch>
        </p:blipFill>
        <p:spPr>
          <a:xfrm>
            <a:off x="9277455" y="2922555"/>
            <a:ext cx="2015229" cy="3303298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341BCCB7-468E-08CC-404E-D53773DD7595}"/>
              </a:ext>
            </a:extLst>
          </p:cNvPr>
          <p:cNvSpPr txBox="1"/>
          <p:nvPr/>
        </p:nvSpPr>
        <p:spPr>
          <a:xfrm>
            <a:off x="1421682" y="5887430"/>
            <a:ext cx="734623" cy="409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  <a:spcBef>
                <a:spcPct val="0"/>
              </a:spcBef>
            </a:pPr>
            <a:r>
              <a:rPr lang="he-IL" sz="3134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אדון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EA9AE66F-55DC-49E8-015F-A9944BFCFDAF}"/>
              </a:ext>
            </a:extLst>
          </p:cNvPr>
          <p:cNvSpPr txBox="1"/>
          <p:nvPr/>
        </p:nvSpPr>
        <p:spPr>
          <a:xfrm>
            <a:off x="10119205" y="5933323"/>
            <a:ext cx="734623" cy="409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  <a:spcBef>
                <a:spcPct val="0"/>
              </a:spcBef>
            </a:pPr>
            <a:r>
              <a:rPr lang="he-IL" sz="3134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עבד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6BB55E38-A50B-017E-216A-81D86C9DF5FA}"/>
              </a:ext>
            </a:extLst>
          </p:cNvPr>
          <p:cNvSpPr txBox="1"/>
          <p:nvPr/>
        </p:nvSpPr>
        <p:spPr>
          <a:xfrm>
            <a:off x="3363022" y="6137866"/>
            <a:ext cx="5839365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  <a:spcBef>
                <a:spcPct val="0"/>
              </a:spcBef>
            </a:pPr>
            <a:r>
              <a:rPr lang="he-IL" sz="5400" dirty="0">
                <a:ln>
                  <a:solidFill>
                    <a:schemeClr val="tx1"/>
                  </a:solidFill>
                </a:ln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אני חייב לציית</a:t>
            </a:r>
          </a:p>
        </p:txBody>
      </p:sp>
    </p:spTree>
    <p:extLst>
      <p:ext uri="{BB962C8B-B14F-4D97-AF65-F5344CB8AC3E}">
        <p14:creationId xmlns:p14="http://schemas.microsoft.com/office/powerpoint/2010/main" val="277611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3623E-16 -3.7037E-6 L 1.03623E-16 0.00047 C -0.02044 -0.00185 -0.03346 -0.00069 -0.05247 -0.0081 C -0.05716 -0.00995 -0.06198 -0.01412 -0.0668 -0.01597 C -0.07982 -0.02083 -0.0862 -0.01851 -0.09792 -0.02639 C -0.10104 -0.02824 -0.10378 -0.0324 -0.10677 -0.03426 C -0.11354 -0.03819 -0.12018 -0.04051 -0.12682 -0.04444 C -0.15117 -0.05926 -0.14076 -0.05555 -0.15794 -0.05995 C -0.16042 -0.06273 -0.16302 -0.06551 -0.16562 -0.06782 C -0.16823 -0.0699 -0.17109 -0.07037 -0.17344 -0.07314 C -0.17552 -0.07476 -0.17721 -0.07801 -0.17891 -0.08078 C -0.1806 -0.08333 -0.18164 -0.08726 -0.18333 -0.08842 C -0.18711 -0.0912 -0.19076 -0.09074 -0.19466 -0.0912 L -0.27904 -0.09629 C -0.30286 -0.11041 -0.27279 -0.09375 -0.29687 -0.10416 C -0.29974 -0.10555 -0.3026 -0.1081 -0.3056 -0.10926 C -0.3082 -0.11064 -0.31094 -0.11064 -0.31341 -0.1118 C -0.31615 -0.11342 -0.31862 -0.11574 -0.32109 -0.11689 C -0.33216 -0.12291 -0.32383 -0.11551 -0.33685 -0.12476 C -0.35742 -0.14004 -0.3375 -0.12801 -0.35 -0.13495 C -0.35443 -0.12847 -0.35573 -0.12546 -0.36224 -0.12222 C -0.36445 -0.12106 -0.36667 -0.12222 -0.36875 -0.12222 L -0.36549 -0.12222 " pathEditMode="relative" rAng="0" ptsTypes="AAAAAAAAAAAAAAAAAAAAA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C0362-ED64-6A6B-D2EF-06A38F31C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תמונה 24" descr="תמונה שמכילה צילום מסך, עיצוב, איו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E54B12D-8C4A-ECD3-F57E-F3242AB3AB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CA7FA8EE-3CEC-64DF-16DD-BB65DCE86FEF}"/>
              </a:ext>
            </a:extLst>
          </p:cNvPr>
          <p:cNvSpPr txBox="1"/>
          <p:nvPr/>
        </p:nvSpPr>
        <p:spPr>
          <a:xfrm>
            <a:off x="6781800" y="2421277"/>
            <a:ext cx="4991311" cy="793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3000"/>
              </a:lnSpc>
              <a:spcBef>
                <a:spcPct val="0"/>
              </a:spcBef>
            </a:pPr>
            <a:r>
              <a:rPr lang="he-IL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לחצו על האיש שמתאים להיגד אם</a:t>
            </a:r>
            <a:r>
              <a:rPr lang="en-US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/>
            </a:r>
            <a:br>
              <a:rPr lang="en-US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</a:br>
            <a:r>
              <a:rPr lang="he-IL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התשובה נכונה – האיש יעלה על הבמה</a:t>
            </a:r>
          </a:p>
        </p:txBody>
      </p:sp>
      <p:pic>
        <p:nvPicPr>
          <p:cNvPr id="15" name="תמונה 14" descr="תמונה שמכילה שחור, חשיכה, שחור ולבן, מונוכרו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97DE05C-CFA1-10B4-077A-992318F7F4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54"/>
          <a:stretch>
            <a:fillRect/>
          </a:stretch>
        </p:blipFill>
        <p:spPr>
          <a:xfrm>
            <a:off x="838200" y="2356094"/>
            <a:ext cx="1901588" cy="3747136"/>
          </a:xfrm>
          <a:prstGeom prst="rect">
            <a:avLst/>
          </a:prstGeom>
        </p:spPr>
      </p:pic>
      <p:pic>
        <p:nvPicPr>
          <p:cNvPr id="20" name="תמונה 19" descr="תמונה שמכילה שחור, חשיכה, שחור ולבן, מונוכרו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ACFCCCBD-6745-54B0-42C3-981745BF05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5" r="10388"/>
          <a:stretch>
            <a:fillRect/>
          </a:stretch>
        </p:blipFill>
        <p:spPr>
          <a:xfrm>
            <a:off x="9277455" y="2922555"/>
            <a:ext cx="2015229" cy="3303298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E2424516-8B07-5355-018A-B2CA0E53E51C}"/>
              </a:ext>
            </a:extLst>
          </p:cNvPr>
          <p:cNvSpPr txBox="1"/>
          <p:nvPr/>
        </p:nvSpPr>
        <p:spPr>
          <a:xfrm>
            <a:off x="1421682" y="5887430"/>
            <a:ext cx="734623" cy="409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  <a:spcBef>
                <a:spcPct val="0"/>
              </a:spcBef>
            </a:pPr>
            <a:r>
              <a:rPr lang="he-IL" sz="3134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אדון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3C5C08D5-E41F-6B4C-89FB-4F58A7315CAD}"/>
              </a:ext>
            </a:extLst>
          </p:cNvPr>
          <p:cNvSpPr txBox="1"/>
          <p:nvPr/>
        </p:nvSpPr>
        <p:spPr>
          <a:xfrm>
            <a:off x="10119205" y="5933323"/>
            <a:ext cx="734623" cy="409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  <a:spcBef>
                <a:spcPct val="0"/>
              </a:spcBef>
            </a:pPr>
            <a:r>
              <a:rPr lang="he-IL" sz="3134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עבד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4269E827-9AD2-2468-1DE1-3C2D61293D14}"/>
              </a:ext>
            </a:extLst>
          </p:cNvPr>
          <p:cNvSpPr txBox="1"/>
          <p:nvPr/>
        </p:nvSpPr>
        <p:spPr>
          <a:xfrm>
            <a:off x="3363022" y="6137866"/>
            <a:ext cx="5839365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  <a:spcBef>
                <a:spcPct val="0"/>
              </a:spcBef>
            </a:pPr>
            <a:r>
              <a:rPr lang="he-IL" sz="5400" dirty="0">
                <a:ln>
                  <a:solidFill>
                    <a:schemeClr val="tx1"/>
                  </a:solidFill>
                </a:ln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הוא רכושי</a:t>
            </a:r>
          </a:p>
        </p:txBody>
      </p:sp>
    </p:spTree>
    <p:extLst>
      <p:ext uri="{BB962C8B-B14F-4D97-AF65-F5344CB8AC3E}">
        <p14:creationId xmlns:p14="http://schemas.microsoft.com/office/powerpoint/2010/main" val="360461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629E-17 7.40741E-7 L 3.68629E-17 0.00046 C 0.00781 -0.00648 0.01497 -0.01528 0.02383 -0.01898 C 0.02721 -0.0206 0.03047 -0.02153 0.03372 -0.02338 C 0.03581 -0.02454 0.0375 -0.02685 0.03945 -0.02778 C 0.04362 -0.03009 0.05234 -0.0338 0.05234 -0.03357 C 0.05443 -0.03565 0.05651 -0.03796 0.05872 -0.03958 C 0.06563 -0.04468 0.06914 -0.04583 0.0763 -0.04977 C 0.07865 -0.05116 0.08112 -0.05278 0.08359 -0.05417 C 0.08581 -0.05556 0.08776 -0.05764 0.0901 -0.05857 C 0.09232 -0.05972 0.09492 -0.06065 0.0974 -0.06157 C 0.09857 -0.06296 0.1026 -0.06528 0.10117 -0.06597 C 0.09753 -0.06736 0.08646 -0.06435 0.0901 -0.06435 L 0.20703 -0.06597 C 0.20781 -0.06782 0.20885 -0.06991 0.20977 -0.07176 C 0.21055 -0.07361 0.21055 -0.07639 0.21159 -0.07778 C 0.2151 -0.08264 0.21589 -0.08218 0.21888 -0.08218 L 0.21888 -0.08195 C 0.22383 -0.08935 0.22799 -0.09815 0.23372 -0.10394 C 0.23555 -0.10602 0.23698 -0.10926 0.23919 -0.10995 C 0.24089 -0.11042 0.24219 -0.11134 0.24375 -0.11134 C 0.25456 -0.11227 0.26523 -0.11227 0.27604 -0.11273 C 0.2901 -0.1162 0.28021 -0.11435 0.30651 -0.11435 L 0.30651 -0.11412 L 0.31927 -0.11713 C 0.32174 -0.11782 0.32422 -0.11806 0.32656 -0.11875 C 0.32786 -0.11898 0.32982 -0.11968 0.33112 -0.12014 C 0.33268 -0.12083 0.33477 -0.12107 0.33672 -0.12153 C 0.33698 -0.12176 0.33724 -0.12153 0.3375 -0.12153 L 0.3375 -0.1213 " pathEditMode="relative" rAng="0" ptsTypes="AAAAAAAAAAAAAAAAAAAAAAAAAAAA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75" y="-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תמונה 30" descr="תמונה שמכילה טקסט, צילום מסך, תרשים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0BAB75A6-63E3-74C5-407A-BD11962499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951104" y="2448543"/>
            <a:ext cx="2420794" cy="8386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3214"/>
              </a:lnSpc>
            </a:pPr>
            <a:r>
              <a:rPr lang="he-IL" sz="28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האדון דואג לכל צרכיו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50629" y="2448543"/>
            <a:ext cx="2420795" cy="12362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3214"/>
              </a:lnSpc>
            </a:pPr>
            <a:r>
              <a:rPr lang="he-IL" sz="28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העבד נמצא ברשותו ועושה עבורו מה שמבקש.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951104" y="3982260"/>
            <a:ext cx="1894145" cy="780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r" rtl="1">
              <a:lnSpc>
                <a:spcPts val="3033"/>
              </a:lnSpc>
            </a:pPr>
            <a:r>
              <a:rPr lang="he-IL" sz="28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1. הזמן שלו לרשות אדונו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935155" y="4736733"/>
            <a:ext cx="1910094" cy="825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r" rtl="1">
              <a:lnSpc>
                <a:spcPts val="3214"/>
              </a:lnSpc>
            </a:pPr>
            <a:r>
              <a:rPr lang="he-IL" sz="28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2. אינו מציאות לעצמו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95206" y="3996437"/>
            <a:ext cx="2702799" cy="409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r" rtl="1">
              <a:lnSpc>
                <a:spcPts val="3033"/>
              </a:lnSpc>
              <a:spcBef>
                <a:spcPct val="0"/>
              </a:spcBef>
            </a:pPr>
            <a:r>
              <a:rPr lang="he-IL" sz="28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1. אחריות כלפי העבד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76085" y="4372751"/>
            <a:ext cx="2536097" cy="793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3033"/>
              </a:lnSpc>
            </a:pPr>
            <a:r>
              <a:rPr lang="he-IL" sz="28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2. חייב לדאוג למשפחתו של העבד</a:t>
            </a: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5BE57645-C0F7-7489-ABD9-A5FED4629A47}"/>
              </a:ext>
            </a:extLst>
          </p:cNvPr>
          <p:cNvSpPr txBox="1"/>
          <p:nvPr/>
        </p:nvSpPr>
        <p:spPr>
          <a:xfrm>
            <a:off x="9829800" y="5086417"/>
            <a:ext cx="1844629" cy="780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3000"/>
              </a:lnSpc>
              <a:spcBef>
                <a:spcPct val="0"/>
              </a:spcBef>
            </a:pPr>
            <a:r>
              <a:rPr lang="he-IL" sz="2800" dirty="0">
                <a:solidFill>
                  <a:srgbClr val="118524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השוו בין עבד לאדונו</a:t>
            </a:r>
          </a:p>
        </p:txBody>
      </p:sp>
      <p:pic>
        <p:nvPicPr>
          <p:cNvPr id="29" name="תמונה 28" descr="תמונה שמכילה טקסט, צילום מסך, גופ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8D98721-5421-F7B3-D48C-C8515027E0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38" b="3528"/>
          <a:stretch>
            <a:fillRect/>
          </a:stretch>
        </p:blipFill>
        <p:spPr>
          <a:xfrm>
            <a:off x="0" y="5921030"/>
            <a:ext cx="12191999" cy="6950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תמונה 20" descr="תמונה שמכילה אומנות קליפיפם, סרט מצויר, טקסט, איו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6C003F1-C3D5-F792-4341-7CE7569E80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904999" y="1295400"/>
            <a:ext cx="8382000" cy="561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388"/>
              </a:lnSpc>
              <a:spcBef>
                <a:spcPct val="0"/>
              </a:spcBef>
            </a:pPr>
            <a:r>
              <a:rPr lang="he-IL" sz="36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התבוננו בתמונות וגלו איזה צרכים ממלא ה' לנו עבדיו.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צילום מסך, גופ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03EED5E8-39A2-45AC-AAAF-51E438443F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830471" y="1752600"/>
            <a:ext cx="5364296" cy="525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743"/>
              </a:lnSpc>
              <a:spcBef>
                <a:spcPct val="0"/>
              </a:spcBef>
            </a:pPr>
            <a:r>
              <a:rPr lang="he-IL" sz="4400" dirty="0">
                <a:solidFill>
                  <a:srgbClr val="4C7790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השלימו את המילים החסרות: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512619" y="2697507"/>
            <a:ext cx="1336747" cy="815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599"/>
              </a:lnSpc>
              <a:spcBef>
                <a:spcPct val="0"/>
              </a:spcBef>
            </a:pPr>
            <a:r>
              <a:rPr lang="he-IL" sz="7200" dirty="0">
                <a:solidFill>
                  <a:srgbClr val="4C7790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אתה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967751" y="3864881"/>
            <a:ext cx="1676400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751"/>
              </a:lnSpc>
              <a:spcBef>
                <a:spcPct val="0"/>
              </a:spcBef>
            </a:pPr>
            <a:r>
              <a:rPr lang="he-IL" sz="4800" dirty="0">
                <a:solidFill>
                  <a:srgbClr val="4C7790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להבריך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95400" y="3918742"/>
            <a:ext cx="2362159" cy="607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388"/>
              </a:lnSpc>
              <a:spcBef>
                <a:spcPct val="0"/>
              </a:spcBef>
            </a:pPr>
            <a:r>
              <a:rPr lang="he-IL" sz="4800" dirty="0">
                <a:solidFill>
                  <a:srgbClr val="4C7790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עולם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177758" y="5715000"/>
            <a:ext cx="789993" cy="607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388"/>
              </a:lnSpc>
              <a:spcBef>
                <a:spcPct val="0"/>
              </a:spcBef>
            </a:pPr>
            <a:r>
              <a:rPr lang="he-IL" sz="4800" dirty="0" err="1">
                <a:solidFill>
                  <a:srgbClr val="4C7790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כח</a:t>
            </a:r>
            <a:endParaRPr lang="he-IL" sz="4800" dirty="0">
              <a:solidFill>
                <a:srgbClr val="4C7790"/>
              </a:solidFill>
              <a:latin typeface="Mugrabi AAA" panose="020B0500020005020B06" pitchFamily="34" charset="-79"/>
              <a:ea typeface="Suez One"/>
              <a:cs typeface="Mugrabi AAA" panose="020B0500020005020B06" pitchFamily="34" charset="-79"/>
              <a:sym typeface="Suez One"/>
              <a:rt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צילום מסך, גופ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01BCB13-9FD2-F278-DFA6-A23ACD6436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856934" y="2971800"/>
            <a:ext cx="1374535" cy="607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388"/>
              </a:lnSpc>
              <a:spcBef>
                <a:spcPct val="0"/>
              </a:spcBef>
            </a:pPr>
            <a:r>
              <a:rPr lang="he-IL" sz="4800" dirty="0">
                <a:solidFill>
                  <a:srgbClr val="4C7790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עבדיו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43200" y="3659341"/>
            <a:ext cx="1173020" cy="607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 rtl="1">
              <a:lnSpc>
                <a:spcPts val="4388"/>
              </a:lnSpc>
              <a:spcBef>
                <a:spcPct val="0"/>
              </a:spcBef>
              <a:defRPr sz="4800">
                <a:solidFill>
                  <a:srgbClr val="4C7790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rtl/>
              </a:defRPr>
            </a:lvl1pPr>
          </a:lstStyle>
          <a:p>
            <a:r>
              <a:rPr lang="he-IL" dirty="0">
                <a:sym typeface="Suez One"/>
              </a:rPr>
              <a:t>אדון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62183" y="4802341"/>
            <a:ext cx="1158017" cy="607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 rtl="1">
              <a:lnSpc>
                <a:spcPts val="4388"/>
              </a:lnSpc>
              <a:spcBef>
                <a:spcPct val="0"/>
              </a:spcBef>
              <a:defRPr sz="4800">
                <a:solidFill>
                  <a:srgbClr val="4C7790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rtl/>
              </a:defRPr>
            </a:lvl1pPr>
          </a:lstStyle>
          <a:p>
            <a:r>
              <a:rPr lang="he-IL" dirty="0">
                <a:sym typeface="Suez One"/>
              </a:rPr>
              <a:t>רשות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286000" y="5410200"/>
            <a:ext cx="1371602" cy="607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388"/>
              </a:lnSpc>
              <a:spcBef>
                <a:spcPct val="0"/>
              </a:spcBef>
            </a:pPr>
            <a:r>
              <a:rPr lang="he-IL" sz="4800" dirty="0">
                <a:solidFill>
                  <a:srgbClr val="4C7790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ברכה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 descr="תמונה שמכילה טקסט, לבוש, איור, אומנות קליפיפ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E0BF965-3CC6-9088-5C67-FA395DAA40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2" name="מלבן 31">
            <a:extLst>
              <a:ext uri="{FF2B5EF4-FFF2-40B4-BE49-F238E27FC236}">
                <a16:creationId xmlns:a16="http://schemas.microsoft.com/office/drawing/2014/main" id="{68233FDA-B922-1E2A-3C3D-9858A6225E3A}"/>
              </a:ext>
            </a:extLst>
          </p:cNvPr>
          <p:cNvSpPr/>
          <p:nvPr/>
        </p:nvSpPr>
        <p:spPr>
          <a:xfrm>
            <a:off x="2809344" y="2279903"/>
            <a:ext cx="1076856" cy="4580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1" name="מלבן 30">
            <a:extLst>
              <a:ext uri="{FF2B5EF4-FFF2-40B4-BE49-F238E27FC236}">
                <a16:creationId xmlns:a16="http://schemas.microsoft.com/office/drawing/2014/main" id="{9F722AB1-E294-5323-D106-47FD5A3A4324}"/>
              </a:ext>
            </a:extLst>
          </p:cNvPr>
          <p:cNvSpPr/>
          <p:nvPr/>
        </p:nvSpPr>
        <p:spPr>
          <a:xfrm>
            <a:off x="5382122" y="2285999"/>
            <a:ext cx="1323478" cy="4580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3" name="מלבן 32">
            <a:extLst>
              <a:ext uri="{FF2B5EF4-FFF2-40B4-BE49-F238E27FC236}">
                <a16:creationId xmlns:a16="http://schemas.microsoft.com/office/drawing/2014/main" id="{80FF9BD0-D641-89D9-F40C-38F2C41788B4}"/>
              </a:ext>
            </a:extLst>
          </p:cNvPr>
          <p:cNvSpPr/>
          <p:nvPr/>
        </p:nvSpPr>
        <p:spPr>
          <a:xfrm>
            <a:off x="5653127" y="2691778"/>
            <a:ext cx="1323477" cy="4580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4" name="מלבן 33">
            <a:extLst>
              <a:ext uri="{FF2B5EF4-FFF2-40B4-BE49-F238E27FC236}">
                <a16:creationId xmlns:a16="http://schemas.microsoft.com/office/drawing/2014/main" id="{ADAA781C-8257-C02F-9F0E-5AEF3709026B}"/>
              </a:ext>
            </a:extLst>
          </p:cNvPr>
          <p:cNvSpPr/>
          <p:nvPr/>
        </p:nvSpPr>
        <p:spPr>
          <a:xfrm>
            <a:off x="3429000" y="2699398"/>
            <a:ext cx="847939" cy="4580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03F785F4-037A-DAF4-6F3A-6A7B86D58039}"/>
              </a:ext>
            </a:extLst>
          </p:cNvPr>
          <p:cNvSpPr txBox="1"/>
          <p:nvPr/>
        </p:nvSpPr>
        <p:spPr>
          <a:xfrm>
            <a:off x="1425723" y="2355281"/>
            <a:ext cx="6301696" cy="864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he-IL" sz="4000" dirty="0">
                <a:solidFill>
                  <a:schemeClr val="accent2">
                    <a:lumMod val="75000"/>
                  </a:schemeClr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אנחנו מקבלים עלינו את מלכות ה' – וכך כעבדים - יש לנו  רשות לאכול!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48BD282C-D120-1EE5-B3F9-2274B2ACCF3D}"/>
              </a:ext>
            </a:extLst>
          </p:cNvPr>
          <p:cNvSpPr txBox="1"/>
          <p:nvPr/>
        </p:nvSpPr>
        <p:spPr>
          <a:xfrm>
            <a:off x="766049" y="5609328"/>
            <a:ext cx="2406666" cy="486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122"/>
              </a:lnSpc>
              <a:spcBef>
                <a:spcPct val="0"/>
              </a:spcBef>
            </a:pPr>
            <a:r>
              <a:rPr lang="he-IL" sz="2000" dirty="0">
                <a:solidFill>
                  <a:schemeClr val="bg1"/>
                </a:solidFill>
                <a:latin typeface="Mugrabi AAA" panose="020B0500020005020B06" pitchFamily="34" charset="-79"/>
                <a:ea typeface="Matcon"/>
                <a:cs typeface="Mugrabi AAA" panose="020B0500020005020B06" pitchFamily="34" charset="-79"/>
                <a:sym typeface="Matcon"/>
                <a:rtl/>
              </a:rPr>
              <a:t>ילד שביקש רשות ולקח</a:t>
            </a: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C3B33F67-248B-8C08-A3C1-D213DD9AE958}"/>
              </a:ext>
            </a:extLst>
          </p:cNvPr>
          <p:cNvSpPr txBox="1"/>
          <p:nvPr/>
        </p:nvSpPr>
        <p:spPr>
          <a:xfrm>
            <a:off x="3512654" y="5609328"/>
            <a:ext cx="2406666" cy="486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122"/>
              </a:lnSpc>
              <a:spcBef>
                <a:spcPct val="0"/>
              </a:spcBef>
            </a:pPr>
            <a:r>
              <a:rPr lang="he-IL" sz="2000" dirty="0">
                <a:solidFill>
                  <a:schemeClr val="bg1"/>
                </a:solidFill>
                <a:latin typeface="Mugrabi AAA" panose="020B0500020005020B06" pitchFamily="34" charset="-79"/>
                <a:ea typeface="Matcon"/>
                <a:cs typeface="Mugrabi AAA" panose="020B0500020005020B06" pitchFamily="34" charset="-79"/>
                <a:sym typeface="Matcon"/>
                <a:rtl/>
              </a:rPr>
              <a:t>ילד ששיבח ולקח</a:t>
            </a:r>
          </a:p>
        </p:txBody>
      </p:sp>
      <p:sp>
        <p:nvSpPr>
          <p:cNvPr id="25" name="TextBox 9">
            <a:extLst>
              <a:ext uri="{FF2B5EF4-FFF2-40B4-BE49-F238E27FC236}">
                <a16:creationId xmlns:a16="http://schemas.microsoft.com/office/drawing/2014/main" id="{9FD66905-52EA-5D21-75D7-FB8F05F80FF2}"/>
              </a:ext>
            </a:extLst>
          </p:cNvPr>
          <p:cNvSpPr txBox="1"/>
          <p:nvPr/>
        </p:nvSpPr>
        <p:spPr>
          <a:xfrm>
            <a:off x="6326101" y="5636489"/>
            <a:ext cx="2406666" cy="486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122"/>
              </a:lnSpc>
              <a:spcBef>
                <a:spcPct val="0"/>
              </a:spcBef>
            </a:pPr>
            <a:r>
              <a:rPr lang="he-IL" sz="2000" dirty="0">
                <a:solidFill>
                  <a:schemeClr val="bg1"/>
                </a:solidFill>
                <a:latin typeface="Mugrabi AAA" panose="020B0500020005020B06" pitchFamily="34" charset="-79"/>
                <a:ea typeface="Matcon"/>
                <a:cs typeface="Mugrabi AAA" panose="020B0500020005020B06" pitchFamily="34" charset="-79"/>
                <a:sym typeface="Matcon"/>
                <a:rtl/>
              </a:rPr>
              <a:t>ילד שלקח בלי רשות</a:t>
            </a:r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4BAF4D85-B7D1-3DFB-1057-F2353747F0C3}"/>
              </a:ext>
            </a:extLst>
          </p:cNvPr>
          <p:cNvSpPr/>
          <p:nvPr/>
        </p:nvSpPr>
        <p:spPr>
          <a:xfrm>
            <a:off x="6835853" y="3540572"/>
            <a:ext cx="1325074" cy="2103291"/>
          </a:xfrm>
          <a:custGeom>
            <a:avLst/>
            <a:gdLst/>
            <a:ahLst/>
            <a:cxnLst/>
            <a:rect l="l" t="t" r="r" b="b"/>
            <a:pathLst>
              <a:path w="1325074" h="2103291">
                <a:moveTo>
                  <a:pt x="0" y="0"/>
                </a:moveTo>
                <a:lnTo>
                  <a:pt x="1325074" y="0"/>
                </a:lnTo>
                <a:lnTo>
                  <a:pt x="1325074" y="2103291"/>
                </a:lnTo>
                <a:lnTo>
                  <a:pt x="0" y="2103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400A6311-6048-1E01-FC94-1288F81A7F65}"/>
              </a:ext>
            </a:extLst>
          </p:cNvPr>
          <p:cNvSpPr/>
          <p:nvPr/>
        </p:nvSpPr>
        <p:spPr>
          <a:xfrm>
            <a:off x="4111101" y="3506037"/>
            <a:ext cx="1325074" cy="2103291"/>
          </a:xfrm>
          <a:custGeom>
            <a:avLst/>
            <a:gdLst/>
            <a:ahLst/>
            <a:cxnLst/>
            <a:rect l="l" t="t" r="r" b="b"/>
            <a:pathLst>
              <a:path w="1325074" h="2103291">
                <a:moveTo>
                  <a:pt x="0" y="0"/>
                </a:moveTo>
                <a:lnTo>
                  <a:pt x="1325074" y="0"/>
                </a:lnTo>
                <a:lnTo>
                  <a:pt x="1325074" y="2103291"/>
                </a:lnTo>
                <a:lnTo>
                  <a:pt x="0" y="2103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8" name="Freeform 10">
            <a:extLst>
              <a:ext uri="{FF2B5EF4-FFF2-40B4-BE49-F238E27FC236}">
                <a16:creationId xmlns:a16="http://schemas.microsoft.com/office/drawing/2014/main" id="{5DE4617E-803D-466C-C2BA-8079588AA239}"/>
              </a:ext>
            </a:extLst>
          </p:cNvPr>
          <p:cNvSpPr/>
          <p:nvPr/>
        </p:nvSpPr>
        <p:spPr>
          <a:xfrm>
            <a:off x="1257522" y="3521563"/>
            <a:ext cx="1325074" cy="2103291"/>
          </a:xfrm>
          <a:custGeom>
            <a:avLst/>
            <a:gdLst/>
            <a:ahLst/>
            <a:cxnLst/>
            <a:rect l="l" t="t" r="r" b="b"/>
            <a:pathLst>
              <a:path w="1325074" h="2103291">
                <a:moveTo>
                  <a:pt x="0" y="0"/>
                </a:moveTo>
                <a:lnTo>
                  <a:pt x="1325074" y="0"/>
                </a:lnTo>
                <a:lnTo>
                  <a:pt x="1325074" y="2103291"/>
                </a:lnTo>
                <a:lnTo>
                  <a:pt x="0" y="2103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2" name="Freeform 12"/>
          <p:cNvSpPr/>
          <p:nvPr/>
        </p:nvSpPr>
        <p:spPr>
          <a:xfrm>
            <a:off x="6838901" y="4188239"/>
            <a:ext cx="1557577" cy="1479850"/>
          </a:xfrm>
          <a:custGeom>
            <a:avLst/>
            <a:gdLst/>
            <a:ahLst/>
            <a:cxnLst/>
            <a:rect l="l" t="t" r="r" b="b"/>
            <a:pathLst>
              <a:path w="1004969" h="959746">
                <a:moveTo>
                  <a:pt x="0" y="0"/>
                </a:moveTo>
                <a:lnTo>
                  <a:pt x="1004969" y="0"/>
                </a:lnTo>
                <a:lnTo>
                  <a:pt x="1004969" y="959745"/>
                </a:lnTo>
                <a:lnTo>
                  <a:pt x="0" y="9597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3" name="Freeform 5"/>
          <p:cNvSpPr/>
          <p:nvPr/>
        </p:nvSpPr>
        <p:spPr>
          <a:xfrm>
            <a:off x="766049" y="3733153"/>
            <a:ext cx="1470578" cy="1752600"/>
          </a:xfrm>
          <a:custGeom>
            <a:avLst/>
            <a:gdLst/>
            <a:ahLst/>
            <a:cxnLst/>
            <a:rect l="l" t="t" r="r" b="b"/>
            <a:pathLst>
              <a:path w="1596408" h="2369437">
                <a:moveTo>
                  <a:pt x="0" y="0"/>
                </a:moveTo>
                <a:lnTo>
                  <a:pt x="1596408" y="0"/>
                </a:lnTo>
                <a:lnTo>
                  <a:pt x="1596408" y="2369437"/>
                </a:lnTo>
                <a:lnTo>
                  <a:pt x="0" y="23694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34858" y1="26917" x2="19530" y2="76417"/>
                          <a14:foregroundMark x1="28307" y1="15500" x2="30408" y2="36500"/>
                          <a14:foregroundMark x1="28307" y1="19333" x2="28307" y2="72667"/>
                          <a14:foregroundMark x1="28307" y1="19333" x2="34858" y2="498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7" name="Freeform 12"/>
          <p:cNvSpPr/>
          <p:nvPr/>
        </p:nvSpPr>
        <p:spPr>
          <a:xfrm>
            <a:off x="4028251" y="3869528"/>
            <a:ext cx="1557577" cy="1479850"/>
          </a:xfrm>
          <a:custGeom>
            <a:avLst/>
            <a:gdLst/>
            <a:ahLst/>
            <a:cxnLst/>
            <a:rect l="l" t="t" r="r" b="b"/>
            <a:pathLst>
              <a:path w="1004969" h="959746">
                <a:moveTo>
                  <a:pt x="0" y="0"/>
                </a:moveTo>
                <a:lnTo>
                  <a:pt x="1004969" y="0"/>
                </a:lnTo>
                <a:lnTo>
                  <a:pt x="1004969" y="959745"/>
                </a:lnTo>
                <a:lnTo>
                  <a:pt x="0" y="9597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 descr="תמונה שמכילה טקסט, צילום מסך, גופ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30655AC2-0AD1-B676-1BCF-30B9018481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C039031A-CEE2-C470-B34E-D426C0001DFD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0071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BA101-0028-D027-B3CD-49CFD8C55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5A56F4C4-E2C7-8A42-D58E-B7946DF2C819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he-IL" dirty="0"/>
          </a:p>
        </p:txBody>
      </p:sp>
      <p:pic>
        <p:nvPicPr>
          <p:cNvPr id="3" name="תמונה 2" descr="תמונה שמכילה טקסט, צילום מסך, גופן, סרט מצוי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0196A6D3-C98C-FF2E-C9C3-7BF0A21F1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9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5835C-EEEF-3064-FA9C-21A0CB221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תמונה 30" descr="תמונה שמכילה טקסט, גופן, גרפיקה, עיצוב גרפי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22719904-275C-540A-FC6F-BEF9B27C54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209996FF-55C5-4977-CA2F-3E2952E88869}"/>
              </a:ext>
            </a:extLst>
          </p:cNvPr>
          <p:cNvSpPr txBox="1"/>
          <p:nvPr/>
        </p:nvSpPr>
        <p:spPr>
          <a:xfrm>
            <a:off x="3288924" y="2743200"/>
            <a:ext cx="5599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he-IL" sz="2400" dirty="0">
                <a:solidFill>
                  <a:srgbClr val="B92F28"/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מיינו את הפריטים לשלוש קבוצות תנו שם לכל קבוצה. בלחיצה על הפריט הוא ייכנס לסלסילה המתאימה לו.</a:t>
            </a:r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3DF20557-5867-F2B2-202A-F1EFB079C9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4" r="83257" b="29568"/>
          <a:stretch>
            <a:fillRect/>
          </a:stretch>
        </p:blipFill>
        <p:spPr>
          <a:xfrm>
            <a:off x="6042917" y="1819510"/>
            <a:ext cx="892009" cy="963716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DE3412B9-8DC5-0C00-5E8B-596B666AD4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3" t="7525" r="58852" b="72498"/>
          <a:stretch>
            <a:fillRect/>
          </a:stretch>
        </p:blipFill>
        <p:spPr>
          <a:xfrm>
            <a:off x="4366931" y="1954216"/>
            <a:ext cx="660986" cy="651864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F980EB92-AF5A-D4A2-22F4-2D112DC706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99" b="47536" l="20674" r="50200">
                        <a14:foregroundMark x1="47858" y1="20598" x2="50200" y2="20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89" t="12743" r="47440" b="48585"/>
          <a:stretch>
            <a:fillRect/>
          </a:stretch>
        </p:blipFill>
        <p:spPr>
          <a:xfrm>
            <a:off x="10144894" y="1944183"/>
            <a:ext cx="634996" cy="981919"/>
          </a:xfrm>
          <a:prstGeom prst="rect">
            <a:avLst/>
          </a:prstGeom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FF327008-C2F4-C0E9-C18D-9668562EC8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2" t="56314" r="55435" b="25475"/>
          <a:stretch>
            <a:fillRect/>
          </a:stretch>
        </p:blipFill>
        <p:spPr>
          <a:xfrm>
            <a:off x="3569643" y="1852409"/>
            <a:ext cx="577503" cy="888477"/>
          </a:xfrm>
          <a:prstGeom prst="rect">
            <a:avLst/>
          </a:prstGeom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64774F12-EA7C-5703-3E0D-BF01ADDC2A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3" r="31201" b="46217"/>
          <a:stretch>
            <a:fillRect/>
          </a:stretch>
        </p:blipFill>
        <p:spPr>
          <a:xfrm>
            <a:off x="1244880" y="1376799"/>
            <a:ext cx="1249811" cy="1647650"/>
          </a:xfrm>
          <a:prstGeom prst="rect">
            <a:avLst/>
          </a:prstGeom>
        </p:spPr>
      </p:pic>
      <p:pic>
        <p:nvPicPr>
          <p:cNvPr id="27" name="תמונה 26">
            <a:extLst>
              <a:ext uri="{FF2B5EF4-FFF2-40B4-BE49-F238E27FC236}">
                <a16:creationId xmlns:a16="http://schemas.microsoft.com/office/drawing/2014/main" id="{8030C3E7-885A-08B0-4AC1-60F2FD45D0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6920" r="86292" b="71040"/>
          <a:stretch>
            <a:fillRect/>
          </a:stretch>
        </p:blipFill>
        <p:spPr>
          <a:xfrm>
            <a:off x="2558580" y="1581440"/>
            <a:ext cx="929922" cy="1397417"/>
          </a:xfrm>
          <a:prstGeom prst="rect">
            <a:avLst/>
          </a:prstGeom>
        </p:spPr>
      </p:pic>
      <p:pic>
        <p:nvPicPr>
          <p:cNvPr id="28" name="תמונה 27">
            <a:extLst>
              <a:ext uri="{FF2B5EF4-FFF2-40B4-BE49-F238E27FC236}">
                <a16:creationId xmlns:a16="http://schemas.microsoft.com/office/drawing/2014/main" id="{3FBD7043-8294-FD4D-FA46-0D82FEF9C3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0" t="8221" r="57951" b="69739"/>
          <a:stretch>
            <a:fillRect/>
          </a:stretch>
        </p:blipFill>
        <p:spPr>
          <a:xfrm>
            <a:off x="8427175" y="1780479"/>
            <a:ext cx="1747659" cy="1105694"/>
          </a:xfrm>
          <a:prstGeom prst="rect">
            <a:avLst/>
          </a:prstGeom>
        </p:spPr>
      </p:pic>
      <p:pic>
        <p:nvPicPr>
          <p:cNvPr id="30" name="תמונה 29">
            <a:extLst>
              <a:ext uri="{FF2B5EF4-FFF2-40B4-BE49-F238E27FC236}">
                <a16:creationId xmlns:a16="http://schemas.microsoft.com/office/drawing/2014/main" id="{FBA3D32E-59EC-DC06-EF74-0077B5EEEBF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2813" b="76516" l="8862" r="21841">
                        <a14:foregroundMark x1="15723" y1="62813" x2="15723" y2="63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6" t="61336" r="76480" b="21794"/>
          <a:stretch>
            <a:fillRect/>
          </a:stretch>
        </p:blipFill>
        <p:spPr>
          <a:xfrm>
            <a:off x="5272527" y="1821767"/>
            <a:ext cx="727647" cy="1069576"/>
          </a:xfrm>
          <a:prstGeom prst="rect">
            <a:avLst/>
          </a:prstGeom>
        </p:spPr>
      </p:pic>
      <p:pic>
        <p:nvPicPr>
          <p:cNvPr id="19" name="תמונה 18" descr="תמונה שמכילה ארגז מטען, סל, סלסלת אחסון, נצ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050E0F44-752D-47BB-7EBC-B45DCCE9B0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8" t="7580" r="31773"/>
          <a:stretch>
            <a:fillRect/>
          </a:stretch>
        </p:blipFill>
        <p:spPr>
          <a:xfrm>
            <a:off x="8163139" y="3609259"/>
            <a:ext cx="2272253" cy="3097274"/>
          </a:xfrm>
          <a:prstGeom prst="rect">
            <a:avLst/>
          </a:prstGeom>
        </p:spPr>
      </p:pic>
      <p:pic>
        <p:nvPicPr>
          <p:cNvPr id="32" name="תמונה 31">
            <a:extLst>
              <a:ext uri="{FF2B5EF4-FFF2-40B4-BE49-F238E27FC236}">
                <a16:creationId xmlns:a16="http://schemas.microsoft.com/office/drawing/2014/main" id="{4717D595-F7B0-B8CA-54B7-551AE35662A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17"/>
          <a:stretch>
            <a:fillRect/>
          </a:stretch>
        </p:blipFill>
        <p:spPr>
          <a:xfrm>
            <a:off x="6879600" y="1883425"/>
            <a:ext cx="1673028" cy="899801"/>
          </a:xfrm>
          <a:prstGeom prst="rect">
            <a:avLst/>
          </a:prstGeom>
        </p:spPr>
      </p:pic>
      <p:pic>
        <p:nvPicPr>
          <p:cNvPr id="17" name="תמונה 16" descr="תמונה שמכילה ארגז מטען, סל, סלסלת אחסון, נצ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BCEB7D5-2230-FC82-A4B0-86C1E8D35ED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8" t="7580" r="31773"/>
          <a:stretch>
            <a:fillRect/>
          </a:stretch>
        </p:blipFill>
        <p:spPr>
          <a:xfrm>
            <a:off x="4965605" y="3684526"/>
            <a:ext cx="2272253" cy="3097274"/>
          </a:xfrm>
          <a:prstGeom prst="rect">
            <a:avLst/>
          </a:prstGeom>
        </p:spPr>
      </p:pic>
      <p:pic>
        <p:nvPicPr>
          <p:cNvPr id="15" name="תמונה 14" descr="תמונה שמכילה ארגז מטען, סל, סלסלת אחסון, נצ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6E37C17-38C7-3F04-7C1F-F72B6A4D352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8" t="7580" r="31773"/>
          <a:stretch>
            <a:fillRect/>
          </a:stretch>
        </p:blipFill>
        <p:spPr>
          <a:xfrm>
            <a:off x="1798551" y="3655784"/>
            <a:ext cx="2272253" cy="3097274"/>
          </a:xfrm>
          <a:prstGeom prst="rect">
            <a:avLst/>
          </a:prstGeom>
        </p:spPr>
      </p:pic>
      <p:sp>
        <p:nvSpPr>
          <p:cNvPr id="26" name="תיבת טקסט 25">
            <a:extLst>
              <a:ext uri="{FF2B5EF4-FFF2-40B4-BE49-F238E27FC236}">
                <a16:creationId xmlns:a16="http://schemas.microsoft.com/office/drawing/2014/main" id="{B4137A6D-052B-8E84-F6E1-0EBC5EDA1700}"/>
              </a:ext>
            </a:extLst>
          </p:cNvPr>
          <p:cNvSpPr txBox="1"/>
          <p:nvPr/>
        </p:nvSpPr>
        <p:spPr>
          <a:xfrm>
            <a:off x="3488502" y="6409803"/>
            <a:ext cx="55991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he-IL" sz="2000" dirty="0">
                <a:solidFill>
                  <a:srgbClr val="B92F28"/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לחצו על כל סל ובדקו מה המשותף לפריטים הנמצאים בו!</a:t>
            </a:r>
          </a:p>
        </p:txBody>
      </p:sp>
      <p:grpSp>
        <p:nvGrpSpPr>
          <p:cNvPr id="38" name="קבוצה 37">
            <a:extLst>
              <a:ext uri="{FF2B5EF4-FFF2-40B4-BE49-F238E27FC236}">
                <a16:creationId xmlns:a16="http://schemas.microsoft.com/office/drawing/2014/main" id="{912B4850-284D-71E9-BDF9-D1415E4D1113}"/>
              </a:ext>
            </a:extLst>
          </p:cNvPr>
          <p:cNvGrpSpPr/>
          <p:nvPr/>
        </p:nvGrpSpPr>
        <p:grpSpPr>
          <a:xfrm>
            <a:off x="1877405" y="3556761"/>
            <a:ext cx="2179550" cy="1117914"/>
            <a:chOff x="1930212" y="3599384"/>
            <a:chExt cx="2179550" cy="1117914"/>
          </a:xfrm>
        </p:grpSpPr>
        <p:pic>
          <p:nvPicPr>
            <p:cNvPr id="34" name="תמונה 33" descr="תמונה שמכילה פרח, קשת&#10;&#10;תוכן בינה מלאכותית גנרטיבית עשוי להיות שגוי.">
              <a:extLst>
                <a:ext uri="{FF2B5EF4-FFF2-40B4-BE49-F238E27FC236}">
                  <a16:creationId xmlns:a16="http://schemas.microsoft.com/office/drawing/2014/main" id="{2FF8C1F2-B11B-E881-D97E-D899BB5AE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334" r="49506" b="4790"/>
            <a:stretch>
              <a:fillRect/>
            </a:stretch>
          </p:blipFill>
          <p:spPr>
            <a:xfrm>
              <a:off x="2344364" y="3599384"/>
              <a:ext cx="1358353" cy="1117914"/>
            </a:xfrm>
            <a:prstGeom prst="rect">
              <a:avLst/>
            </a:prstGeom>
          </p:spPr>
        </p:pic>
        <p:sp>
          <p:nvSpPr>
            <p:cNvPr id="24" name="מלבן: פינות מעוגלות 4">
              <a:extLst>
                <a:ext uri="{FF2B5EF4-FFF2-40B4-BE49-F238E27FC236}">
                  <a16:creationId xmlns:a16="http://schemas.microsoft.com/office/drawing/2014/main" id="{E76DFB98-50A2-0012-8EB4-073F75103F79}"/>
                </a:ext>
              </a:extLst>
            </p:cNvPr>
            <p:cNvSpPr/>
            <p:nvPr/>
          </p:nvSpPr>
          <p:spPr>
            <a:xfrm>
              <a:off x="1930212" y="3975536"/>
              <a:ext cx="2179550" cy="41289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2400" dirty="0">
                  <a:solidFill>
                    <a:srgbClr val="58267E"/>
                  </a:solidFill>
                  <a:latin typeface="Mugrabi AAA" panose="020B0500020005020B06" pitchFamily="34" charset="-79"/>
                  <a:cs typeface="Mugrabi AAA" panose="020B0500020005020B06" pitchFamily="34" charset="-79"/>
                </a:rPr>
                <a:t>ברכות</a:t>
              </a:r>
              <a:endParaRPr lang="he-IL" sz="2400" dirty="0">
                <a:latin typeface="Mugrabi AAA" panose="020B0500020005020B06" pitchFamily="34" charset="-79"/>
                <a:cs typeface="Mugrabi AAA" panose="020B0500020005020B06" pitchFamily="34" charset="-79"/>
              </a:endParaRPr>
            </a:p>
          </p:txBody>
        </p:sp>
        <p:sp>
          <p:nvSpPr>
            <p:cNvPr id="37" name="מלבן: פינות מעוגלות 4">
              <a:extLst>
                <a:ext uri="{FF2B5EF4-FFF2-40B4-BE49-F238E27FC236}">
                  <a16:creationId xmlns:a16="http://schemas.microsoft.com/office/drawing/2014/main" id="{B186C838-6755-5AE9-8A13-BDBA5E40D5BA}"/>
                </a:ext>
              </a:extLst>
            </p:cNvPr>
            <p:cNvSpPr/>
            <p:nvPr/>
          </p:nvSpPr>
          <p:spPr>
            <a:xfrm>
              <a:off x="1930212" y="4185736"/>
              <a:ext cx="2179550" cy="41289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2400" dirty="0">
                  <a:solidFill>
                    <a:srgbClr val="58267E"/>
                  </a:solidFill>
                  <a:latin typeface="Mugrabi AAA" panose="020B0500020005020B06" pitchFamily="34" charset="-79"/>
                  <a:cs typeface="Mugrabi AAA" panose="020B0500020005020B06" pitchFamily="34" charset="-79"/>
                </a:rPr>
                <a:t>המצוות</a:t>
              </a:r>
              <a:endParaRPr lang="he-IL" sz="2400" dirty="0">
                <a:latin typeface="Mugrabi AAA" panose="020B0500020005020B06" pitchFamily="34" charset="-79"/>
                <a:cs typeface="Mugrabi AAA" panose="020B0500020005020B06" pitchFamily="34" charset="-79"/>
              </a:endParaRPr>
            </a:p>
          </p:txBody>
        </p:sp>
      </p:grpSp>
      <p:grpSp>
        <p:nvGrpSpPr>
          <p:cNvPr id="39" name="קבוצה 38">
            <a:extLst>
              <a:ext uri="{FF2B5EF4-FFF2-40B4-BE49-F238E27FC236}">
                <a16:creationId xmlns:a16="http://schemas.microsoft.com/office/drawing/2014/main" id="{AE34D287-4583-9DFA-4FAE-12D8A71B9A23}"/>
              </a:ext>
            </a:extLst>
          </p:cNvPr>
          <p:cNvGrpSpPr/>
          <p:nvPr/>
        </p:nvGrpSpPr>
        <p:grpSpPr>
          <a:xfrm>
            <a:off x="5091953" y="3620404"/>
            <a:ext cx="2179550" cy="1117914"/>
            <a:chOff x="1930212" y="3599384"/>
            <a:chExt cx="2179550" cy="1117914"/>
          </a:xfrm>
        </p:grpSpPr>
        <p:pic>
          <p:nvPicPr>
            <p:cNvPr id="40" name="תמונה 39" descr="תמונה שמכילה פרח, קשת&#10;&#10;תוכן בינה מלאכותית גנרטיבית עשוי להיות שגוי.">
              <a:extLst>
                <a:ext uri="{FF2B5EF4-FFF2-40B4-BE49-F238E27FC236}">
                  <a16:creationId xmlns:a16="http://schemas.microsoft.com/office/drawing/2014/main" id="{7805DFAA-024A-EFB3-BF97-EE54D3E33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334" r="49506" b="4790"/>
            <a:stretch>
              <a:fillRect/>
            </a:stretch>
          </p:blipFill>
          <p:spPr>
            <a:xfrm>
              <a:off x="2344364" y="3599384"/>
              <a:ext cx="1358353" cy="1117914"/>
            </a:xfrm>
            <a:prstGeom prst="rect">
              <a:avLst/>
            </a:prstGeom>
          </p:spPr>
        </p:pic>
        <p:sp>
          <p:nvSpPr>
            <p:cNvPr id="41" name="מלבן: פינות מעוגלות 4">
              <a:extLst>
                <a:ext uri="{FF2B5EF4-FFF2-40B4-BE49-F238E27FC236}">
                  <a16:creationId xmlns:a16="http://schemas.microsoft.com/office/drawing/2014/main" id="{16182D60-5848-CCB4-1A28-B3DFF55BF9A8}"/>
                </a:ext>
              </a:extLst>
            </p:cNvPr>
            <p:cNvSpPr/>
            <p:nvPr/>
          </p:nvSpPr>
          <p:spPr>
            <a:xfrm>
              <a:off x="1930212" y="3975536"/>
              <a:ext cx="2179550" cy="41289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2400" dirty="0">
                  <a:solidFill>
                    <a:srgbClr val="58267E"/>
                  </a:solidFill>
                  <a:latin typeface="Mugrabi AAA" panose="020B0500020005020B06" pitchFamily="34" charset="-79"/>
                  <a:cs typeface="Mugrabi AAA" panose="020B0500020005020B06" pitchFamily="34" charset="-79"/>
                </a:rPr>
                <a:t>ברכות</a:t>
              </a:r>
              <a:endParaRPr lang="he-IL" sz="2400" dirty="0">
                <a:latin typeface="Mugrabi AAA" panose="020B0500020005020B06" pitchFamily="34" charset="-79"/>
                <a:cs typeface="Mugrabi AAA" panose="020B0500020005020B06" pitchFamily="34" charset="-79"/>
              </a:endParaRPr>
            </a:p>
          </p:txBody>
        </p:sp>
        <p:sp>
          <p:nvSpPr>
            <p:cNvPr id="42" name="מלבן: פינות מעוגלות 4">
              <a:extLst>
                <a:ext uri="{FF2B5EF4-FFF2-40B4-BE49-F238E27FC236}">
                  <a16:creationId xmlns:a16="http://schemas.microsoft.com/office/drawing/2014/main" id="{921F871B-E2A8-217C-6E96-FE389FFA01F5}"/>
                </a:ext>
              </a:extLst>
            </p:cNvPr>
            <p:cNvSpPr/>
            <p:nvPr/>
          </p:nvSpPr>
          <p:spPr>
            <a:xfrm>
              <a:off x="1930212" y="4185736"/>
              <a:ext cx="2179550" cy="41289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2400" dirty="0">
                  <a:solidFill>
                    <a:srgbClr val="58267E"/>
                  </a:solidFill>
                  <a:latin typeface="Mugrabi AAA" panose="020B0500020005020B06" pitchFamily="34" charset="-79"/>
                  <a:cs typeface="Mugrabi AAA" panose="020B0500020005020B06" pitchFamily="34" charset="-79"/>
                </a:rPr>
                <a:t>השבח</a:t>
              </a:r>
              <a:endParaRPr lang="he-IL" sz="2400" dirty="0">
                <a:latin typeface="Mugrabi AAA" panose="020B0500020005020B06" pitchFamily="34" charset="-79"/>
                <a:cs typeface="Mugrabi AAA" panose="020B0500020005020B06" pitchFamily="34" charset="-79"/>
              </a:endParaRPr>
            </a:p>
          </p:txBody>
        </p:sp>
      </p:grpSp>
      <p:grpSp>
        <p:nvGrpSpPr>
          <p:cNvPr id="43" name="קבוצה 42">
            <a:extLst>
              <a:ext uri="{FF2B5EF4-FFF2-40B4-BE49-F238E27FC236}">
                <a16:creationId xmlns:a16="http://schemas.microsoft.com/office/drawing/2014/main" id="{F6A02506-1E55-5885-E74D-BE036788B498}"/>
              </a:ext>
            </a:extLst>
          </p:cNvPr>
          <p:cNvGrpSpPr/>
          <p:nvPr/>
        </p:nvGrpSpPr>
        <p:grpSpPr>
          <a:xfrm>
            <a:off x="8244119" y="3556761"/>
            <a:ext cx="2195281" cy="1117914"/>
            <a:chOff x="1930212" y="3599384"/>
            <a:chExt cx="2195281" cy="1117914"/>
          </a:xfrm>
        </p:grpSpPr>
        <p:pic>
          <p:nvPicPr>
            <p:cNvPr id="44" name="תמונה 43" descr="תמונה שמכילה פרח, קשת&#10;&#10;תוכן בינה מלאכותית גנרטיבית עשוי להיות שגוי.">
              <a:extLst>
                <a:ext uri="{FF2B5EF4-FFF2-40B4-BE49-F238E27FC236}">
                  <a16:creationId xmlns:a16="http://schemas.microsoft.com/office/drawing/2014/main" id="{06A154FA-3200-E703-40DD-52B90E06F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334" r="49506" b="4790"/>
            <a:stretch>
              <a:fillRect/>
            </a:stretch>
          </p:blipFill>
          <p:spPr>
            <a:xfrm>
              <a:off x="2344364" y="3599384"/>
              <a:ext cx="1358353" cy="1117914"/>
            </a:xfrm>
            <a:prstGeom prst="rect">
              <a:avLst/>
            </a:prstGeom>
          </p:spPr>
        </p:pic>
        <p:sp>
          <p:nvSpPr>
            <p:cNvPr id="45" name="מלבן: פינות מעוגלות 4">
              <a:extLst>
                <a:ext uri="{FF2B5EF4-FFF2-40B4-BE49-F238E27FC236}">
                  <a16:creationId xmlns:a16="http://schemas.microsoft.com/office/drawing/2014/main" id="{8BA5A238-8F27-D856-85DF-34A66BBC6D57}"/>
                </a:ext>
              </a:extLst>
            </p:cNvPr>
            <p:cNvSpPr/>
            <p:nvPr/>
          </p:nvSpPr>
          <p:spPr>
            <a:xfrm>
              <a:off x="1930212" y="3975536"/>
              <a:ext cx="2179550" cy="41289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2400" dirty="0">
                  <a:solidFill>
                    <a:srgbClr val="58267E"/>
                  </a:solidFill>
                  <a:latin typeface="Mugrabi AAA" panose="020B0500020005020B06" pitchFamily="34" charset="-79"/>
                  <a:cs typeface="Mugrabi AAA" panose="020B0500020005020B06" pitchFamily="34" charset="-79"/>
                </a:rPr>
                <a:t>ברכות</a:t>
              </a:r>
              <a:endParaRPr lang="he-IL" sz="2400" dirty="0">
                <a:latin typeface="Mugrabi AAA" panose="020B0500020005020B06" pitchFamily="34" charset="-79"/>
                <a:cs typeface="Mugrabi AAA" panose="020B0500020005020B06" pitchFamily="34" charset="-79"/>
              </a:endParaRPr>
            </a:p>
          </p:txBody>
        </p:sp>
        <p:sp>
          <p:nvSpPr>
            <p:cNvPr id="46" name="מלבן: פינות מעוגלות 4">
              <a:extLst>
                <a:ext uri="{FF2B5EF4-FFF2-40B4-BE49-F238E27FC236}">
                  <a16:creationId xmlns:a16="http://schemas.microsoft.com/office/drawing/2014/main" id="{8340A3F3-0E4C-EC52-46DC-C795FDA222AA}"/>
                </a:ext>
              </a:extLst>
            </p:cNvPr>
            <p:cNvSpPr/>
            <p:nvPr/>
          </p:nvSpPr>
          <p:spPr>
            <a:xfrm>
              <a:off x="1945943" y="4185736"/>
              <a:ext cx="2179550" cy="41289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2400" dirty="0">
                  <a:solidFill>
                    <a:srgbClr val="58267E"/>
                  </a:solidFill>
                  <a:latin typeface="Mugrabi AAA" panose="020B0500020005020B06" pitchFamily="34" charset="-79"/>
                  <a:cs typeface="Mugrabi AAA" panose="020B0500020005020B06" pitchFamily="34" charset="-79"/>
                </a:rPr>
                <a:t>הנהנין</a:t>
              </a:r>
              <a:endParaRPr lang="he-IL" sz="2400" dirty="0">
                <a:latin typeface="Mugrabi AAA" panose="020B0500020005020B06" pitchFamily="34" charset="-79"/>
                <a:cs typeface="Mugrabi AAA" panose="020B0500020005020B06" pitchFamily="34" charset="-79"/>
              </a:endParaRPr>
            </a:p>
          </p:txBody>
        </p:sp>
      </p:grpSp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380C80E5-F830-E2EF-A98C-48AA55C11AF4}"/>
              </a:ext>
            </a:extLst>
          </p:cNvPr>
          <p:cNvGrpSpPr/>
          <p:nvPr/>
        </p:nvGrpSpPr>
        <p:grpSpPr>
          <a:xfrm>
            <a:off x="473661" y="730975"/>
            <a:ext cx="3975525" cy="3267517"/>
            <a:chOff x="473661" y="730975"/>
            <a:chExt cx="3975525" cy="3267517"/>
          </a:xfrm>
        </p:grpSpPr>
        <p:pic>
          <p:nvPicPr>
            <p:cNvPr id="4" name="תמונה 3" descr="תמונה שמכילה אומנות קליפיפם, ציור, סרט מצויר, אומנות&#10;&#10;תוכן בינה מלאכותית גנרטיבית עשוי להיות שגוי.">
              <a:extLst>
                <a:ext uri="{FF2B5EF4-FFF2-40B4-BE49-F238E27FC236}">
                  <a16:creationId xmlns:a16="http://schemas.microsoft.com/office/drawing/2014/main" id="{6CF0A474-DC8A-D0DC-6041-F36BC3D77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04" t="4445"/>
            <a:stretch>
              <a:fillRect/>
            </a:stretch>
          </p:blipFill>
          <p:spPr>
            <a:xfrm rot="20995889">
              <a:off x="473661" y="730975"/>
              <a:ext cx="3975525" cy="3267517"/>
            </a:xfrm>
            <a:prstGeom prst="rect">
              <a:avLst/>
            </a:prstGeom>
          </p:spPr>
        </p:pic>
        <p:sp>
          <p:nvSpPr>
            <p:cNvPr id="2" name="מלבן: פינות מעוגלות 4">
              <a:extLst>
                <a:ext uri="{FF2B5EF4-FFF2-40B4-BE49-F238E27FC236}">
                  <a16:creationId xmlns:a16="http://schemas.microsoft.com/office/drawing/2014/main" id="{0E011B01-0557-F194-E4F2-BAC567F2B540}"/>
                </a:ext>
              </a:extLst>
            </p:cNvPr>
            <p:cNvSpPr/>
            <p:nvPr/>
          </p:nvSpPr>
          <p:spPr>
            <a:xfrm rot="20995889">
              <a:off x="666728" y="1493867"/>
              <a:ext cx="3249778" cy="150573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2800" dirty="0">
                  <a:solidFill>
                    <a:srgbClr val="58267E"/>
                  </a:solidFill>
                  <a:latin typeface="Mugrabi AAA" panose="020B0500020005020B06" pitchFamily="34" charset="-79"/>
                  <a:cs typeface="Mugrabi AAA" panose="020B0500020005020B06" pitchFamily="34" charset="-79"/>
                </a:rPr>
                <a:t>אילו פריטים יכולים להיכנס ליותר מסל אחד? הסבירו מדוע.</a:t>
              </a:r>
              <a:endParaRPr lang="he-IL" sz="2800" dirty="0">
                <a:latin typeface="Mugrabi AAA" panose="020B0500020005020B06" pitchFamily="34" charset="-79"/>
                <a:cs typeface="Mugrabi AAA" panose="020B0500020005020B06" pitchFamily="34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052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0.26107 0.3898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47" y="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13281 0.4155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1" y="2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56406 0.374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0.17513 0.4009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-0.57682 0.3803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37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1538E-6 -4.81481E-6 L -0.29567 0.404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-0.12084 0.3976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2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0.30299 0.3537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17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0026 0.3930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BEE41-CEFF-AD64-EF53-A9CDD5B4D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תמונה 20" descr="תמונה שמכילה טקסט, פירות, אוכל, תות עץ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CA36FA5-8F01-7A2F-9643-CF9127A0D1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extBox 15">
            <a:extLst>
              <a:ext uri="{FF2B5EF4-FFF2-40B4-BE49-F238E27FC236}">
                <a16:creationId xmlns:a16="http://schemas.microsoft.com/office/drawing/2014/main" id="{18EFF943-8607-967E-5F81-8439554CD514}"/>
              </a:ext>
            </a:extLst>
          </p:cNvPr>
          <p:cNvSpPr txBox="1"/>
          <p:nvPr/>
        </p:nvSpPr>
        <p:spPr>
          <a:xfrm>
            <a:off x="2945151" y="3733800"/>
            <a:ext cx="6301696" cy="8495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he-IL" sz="4000" dirty="0">
                <a:solidFill>
                  <a:schemeClr val="accent2">
                    <a:lumMod val="75000"/>
                  </a:schemeClr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גלו כמה ברכות צריך לברך בכל יום. לחצו על המספר המתאים!</a:t>
            </a:r>
          </a:p>
        </p:txBody>
      </p:sp>
      <p:sp>
        <p:nvSpPr>
          <p:cNvPr id="41" name="Freeform 6">
            <a:extLst>
              <a:ext uri="{FF2B5EF4-FFF2-40B4-BE49-F238E27FC236}">
                <a16:creationId xmlns:a16="http://schemas.microsoft.com/office/drawing/2014/main" id="{807D340E-A70F-57B0-DB25-DEF532C96169}"/>
              </a:ext>
            </a:extLst>
          </p:cNvPr>
          <p:cNvSpPr/>
          <p:nvPr/>
        </p:nvSpPr>
        <p:spPr>
          <a:xfrm>
            <a:off x="9156934" y="2914433"/>
            <a:ext cx="1282466" cy="1276567"/>
          </a:xfrm>
          <a:custGeom>
            <a:avLst/>
            <a:gdLst/>
            <a:ahLst/>
            <a:cxnLst/>
            <a:rect l="l" t="t" r="r" b="b"/>
            <a:pathLst>
              <a:path w="1561961" h="1561961">
                <a:moveTo>
                  <a:pt x="0" y="0"/>
                </a:moveTo>
                <a:lnTo>
                  <a:pt x="1561960" y="0"/>
                </a:lnTo>
                <a:lnTo>
                  <a:pt x="1561960" y="1561960"/>
                </a:lnTo>
                <a:lnTo>
                  <a:pt x="0" y="15619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2" name="Freeform 7">
            <a:extLst>
              <a:ext uri="{FF2B5EF4-FFF2-40B4-BE49-F238E27FC236}">
                <a16:creationId xmlns:a16="http://schemas.microsoft.com/office/drawing/2014/main" id="{18ACCF60-1557-132D-7EAB-A92230051507}"/>
              </a:ext>
            </a:extLst>
          </p:cNvPr>
          <p:cNvSpPr/>
          <p:nvPr/>
        </p:nvSpPr>
        <p:spPr>
          <a:xfrm>
            <a:off x="2646587" y="3568661"/>
            <a:ext cx="1366761" cy="1360475"/>
          </a:xfrm>
          <a:custGeom>
            <a:avLst/>
            <a:gdLst/>
            <a:ahLst/>
            <a:cxnLst/>
            <a:rect l="l" t="t" r="r" b="b"/>
            <a:pathLst>
              <a:path w="1664627" h="1664627">
                <a:moveTo>
                  <a:pt x="0" y="0"/>
                </a:moveTo>
                <a:lnTo>
                  <a:pt x="1664627" y="0"/>
                </a:lnTo>
                <a:lnTo>
                  <a:pt x="1664627" y="1664627"/>
                </a:lnTo>
                <a:lnTo>
                  <a:pt x="0" y="16646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3" name="Freeform 8">
            <a:extLst>
              <a:ext uri="{FF2B5EF4-FFF2-40B4-BE49-F238E27FC236}">
                <a16:creationId xmlns:a16="http://schemas.microsoft.com/office/drawing/2014/main" id="{05ECF3CF-74C2-3EBD-5655-EAF0EBC7F22F}"/>
              </a:ext>
            </a:extLst>
          </p:cNvPr>
          <p:cNvSpPr/>
          <p:nvPr/>
        </p:nvSpPr>
        <p:spPr>
          <a:xfrm>
            <a:off x="7129534" y="3390965"/>
            <a:ext cx="1252294" cy="1360475"/>
          </a:xfrm>
          <a:custGeom>
            <a:avLst/>
            <a:gdLst/>
            <a:ahLst/>
            <a:cxnLst/>
            <a:rect l="l" t="t" r="r" b="b"/>
            <a:pathLst>
              <a:path w="1525214" h="1664627">
                <a:moveTo>
                  <a:pt x="0" y="0"/>
                </a:moveTo>
                <a:lnTo>
                  <a:pt x="1525215" y="0"/>
                </a:lnTo>
                <a:lnTo>
                  <a:pt x="1525215" y="1664626"/>
                </a:lnTo>
                <a:lnTo>
                  <a:pt x="0" y="1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4" name="Freeform 9">
            <a:extLst>
              <a:ext uri="{FF2B5EF4-FFF2-40B4-BE49-F238E27FC236}">
                <a16:creationId xmlns:a16="http://schemas.microsoft.com/office/drawing/2014/main" id="{C60EF8DD-32AC-81C2-D421-7607D9018E53}"/>
              </a:ext>
            </a:extLst>
          </p:cNvPr>
          <p:cNvSpPr/>
          <p:nvPr/>
        </p:nvSpPr>
        <p:spPr>
          <a:xfrm>
            <a:off x="4595056" y="3716937"/>
            <a:ext cx="1502108" cy="1495199"/>
          </a:xfrm>
          <a:custGeom>
            <a:avLst/>
            <a:gdLst/>
            <a:ahLst/>
            <a:cxnLst/>
            <a:rect l="l" t="t" r="r" b="b"/>
            <a:pathLst>
              <a:path w="1829471" h="1829471">
                <a:moveTo>
                  <a:pt x="0" y="0"/>
                </a:moveTo>
                <a:lnTo>
                  <a:pt x="1829471" y="0"/>
                </a:lnTo>
                <a:lnTo>
                  <a:pt x="1829471" y="1829471"/>
                </a:lnTo>
                <a:lnTo>
                  <a:pt x="0" y="18294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5" name="Freeform 10">
            <a:extLst>
              <a:ext uri="{FF2B5EF4-FFF2-40B4-BE49-F238E27FC236}">
                <a16:creationId xmlns:a16="http://schemas.microsoft.com/office/drawing/2014/main" id="{25558A17-B9A0-2A67-6D4D-C5EFF45BD979}"/>
              </a:ext>
            </a:extLst>
          </p:cNvPr>
          <p:cNvSpPr/>
          <p:nvPr/>
        </p:nvSpPr>
        <p:spPr>
          <a:xfrm>
            <a:off x="1617932" y="2002379"/>
            <a:ext cx="1527396" cy="1520371"/>
          </a:xfrm>
          <a:custGeom>
            <a:avLst/>
            <a:gdLst/>
            <a:ahLst/>
            <a:cxnLst/>
            <a:rect l="l" t="t" r="r" b="b"/>
            <a:pathLst>
              <a:path w="1860271" h="1860271">
                <a:moveTo>
                  <a:pt x="0" y="0"/>
                </a:moveTo>
                <a:lnTo>
                  <a:pt x="1860271" y="0"/>
                </a:lnTo>
                <a:lnTo>
                  <a:pt x="1860271" y="1860271"/>
                </a:lnTo>
                <a:lnTo>
                  <a:pt x="0" y="18602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6" name="Freeform 11">
            <a:extLst>
              <a:ext uri="{FF2B5EF4-FFF2-40B4-BE49-F238E27FC236}">
                <a16:creationId xmlns:a16="http://schemas.microsoft.com/office/drawing/2014/main" id="{7FA1D1B8-9CA9-75F1-D9E3-2C4D6AE9BAFB}"/>
              </a:ext>
            </a:extLst>
          </p:cNvPr>
          <p:cNvSpPr/>
          <p:nvPr/>
        </p:nvSpPr>
        <p:spPr>
          <a:xfrm>
            <a:off x="6025597" y="5055593"/>
            <a:ext cx="1288216" cy="1282292"/>
          </a:xfrm>
          <a:custGeom>
            <a:avLst/>
            <a:gdLst/>
            <a:ahLst/>
            <a:cxnLst/>
            <a:rect l="l" t="t" r="r" b="b"/>
            <a:pathLst>
              <a:path w="1568965" h="1568965">
                <a:moveTo>
                  <a:pt x="0" y="0"/>
                </a:moveTo>
                <a:lnTo>
                  <a:pt x="1568965" y="0"/>
                </a:lnTo>
                <a:lnTo>
                  <a:pt x="1568965" y="1568964"/>
                </a:lnTo>
                <a:lnTo>
                  <a:pt x="0" y="15689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7" name="Freeform 12">
            <a:extLst>
              <a:ext uri="{FF2B5EF4-FFF2-40B4-BE49-F238E27FC236}">
                <a16:creationId xmlns:a16="http://schemas.microsoft.com/office/drawing/2014/main" id="{44DAD136-B0EC-156D-2E18-D016F9B7FF7F}"/>
              </a:ext>
            </a:extLst>
          </p:cNvPr>
          <p:cNvSpPr/>
          <p:nvPr/>
        </p:nvSpPr>
        <p:spPr>
          <a:xfrm>
            <a:off x="8427573" y="4800600"/>
            <a:ext cx="1712735" cy="1586227"/>
          </a:xfrm>
          <a:custGeom>
            <a:avLst/>
            <a:gdLst/>
            <a:ahLst/>
            <a:cxnLst/>
            <a:rect l="l" t="t" r="r" b="b"/>
            <a:pathLst>
              <a:path w="2086001" h="1940850">
                <a:moveTo>
                  <a:pt x="0" y="0"/>
                </a:moveTo>
                <a:lnTo>
                  <a:pt x="2086000" y="0"/>
                </a:lnTo>
                <a:lnTo>
                  <a:pt x="2086000" y="1940850"/>
                </a:lnTo>
                <a:lnTo>
                  <a:pt x="0" y="19408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48" name="Freeform 13">
            <a:extLst>
              <a:ext uri="{FF2B5EF4-FFF2-40B4-BE49-F238E27FC236}">
                <a16:creationId xmlns:a16="http://schemas.microsoft.com/office/drawing/2014/main" id="{02645D64-B3D1-9A49-F1B1-5CA3653817EF}"/>
              </a:ext>
            </a:extLst>
          </p:cNvPr>
          <p:cNvSpPr/>
          <p:nvPr/>
        </p:nvSpPr>
        <p:spPr>
          <a:xfrm>
            <a:off x="3970731" y="2638785"/>
            <a:ext cx="1022779" cy="977838"/>
          </a:xfrm>
          <a:custGeom>
            <a:avLst/>
            <a:gdLst/>
            <a:ahLst/>
            <a:cxnLst/>
            <a:rect l="l" t="t" r="r" b="b"/>
            <a:pathLst>
              <a:path w="1428495" h="1428495">
                <a:moveTo>
                  <a:pt x="0" y="0"/>
                </a:moveTo>
                <a:lnTo>
                  <a:pt x="1428494" y="0"/>
                </a:lnTo>
                <a:lnTo>
                  <a:pt x="1428494" y="1428494"/>
                </a:lnTo>
                <a:lnTo>
                  <a:pt x="0" y="142849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9" name="Freeform 14">
            <a:extLst>
              <a:ext uri="{FF2B5EF4-FFF2-40B4-BE49-F238E27FC236}">
                <a16:creationId xmlns:a16="http://schemas.microsoft.com/office/drawing/2014/main" id="{BF0F090D-9481-87B3-5CAB-FDB261057851}"/>
              </a:ext>
            </a:extLst>
          </p:cNvPr>
          <p:cNvSpPr/>
          <p:nvPr/>
        </p:nvSpPr>
        <p:spPr>
          <a:xfrm>
            <a:off x="5696231" y="2638786"/>
            <a:ext cx="1010299" cy="1050539"/>
          </a:xfrm>
          <a:custGeom>
            <a:avLst/>
            <a:gdLst/>
            <a:ahLst/>
            <a:cxnLst/>
            <a:rect l="l" t="t" r="r" b="b"/>
            <a:pathLst>
              <a:path w="1389301" h="1389301">
                <a:moveTo>
                  <a:pt x="0" y="0"/>
                </a:moveTo>
                <a:lnTo>
                  <a:pt x="1389301" y="0"/>
                </a:lnTo>
                <a:lnTo>
                  <a:pt x="1389301" y="1389301"/>
                </a:lnTo>
                <a:lnTo>
                  <a:pt x="0" y="138930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0" name="Freeform 15">
            <a:extLst>
              <a:ext uri="{FF2B5EF4-FFF2-40B4-BE49-F238E27FC236}">
                <a16:creationId xmlns:a16="http://schemas.microsoft.com/office/drawing/2014/main" id="{8DB1DFF3-5C9A-8D56-B39C-DB263AA871BB}"/>
              </a:ext>
            </a:extLst>
          </p:cNvPr>
          <p:cNvSpPr/>
          <p:nvPr/>
        </p:nvSpPr>
        <p:spPr>
          <a:xfrm>
            <a:off x="1864835" y="5428931"/>
            <a:ext cx="905196" cy="893403"/>
          </a:xfrm>
          <a:custGeom>
            <a:avLst/>
            <a:gdLst/>
            <a:ahLst/>
            <a:cxnLst/>
            <a:rect l="l" t="t" r="r" b="b"/>
            <a:pathLst>
              <a:path w="1288772" h="1288772">
                <a:moveTo>
                  <a:pt x="0" y="0"/>
                </a:moveTo>
                <a:lnTo>
                  <a:pt x="1288772" y="0"/>
                </a:lnTo>
                <a:lnTo>
                  <a:pt x="1288772" y="1288772"/>
                </a:lnTo>
                <a:lnTo>
                  <a:pt x="0" y="128877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1" name="Freeform 16">
            <a:extLst>
              <a:ext uri="{FF2B5EF4-FFF2-40B4-BE49-F238E27FC236}">
                <a16:creationId xmlns:a16="http://schemas.microsoft.com/office/drawing/2014/main" id="{4FDB08C5-4FDC-115B-5AFF-166BE931E0B3}"/>
              </a:ext>
            </a:extLst>
          </p:cNvPr>
          <p:cNvSpPr/>
          <p:nvPr/>
        </p:nvSpPr>
        <p:spPr>
          <a:xfrm>
            <a:off x="3970732" y="5579787"/>
            <a:ext cx="956709" cy="994579"/>
          </a:xfrm>
          <a:custGeom>
            <a:avLst/>
            <a:gdLst/>
            <a:ahLst/>
            <a:cxnLst/>
            <a:rect l="l" t="t" r="r" b="b"/>
            <a:pathLst>
              <a:path w="1165211" h="1216931">
                <a:moveTo>
                  <a:pt x="0" y="0"/>
                </a:moveTo>
                <a:lnTo>
                  <a:pt x="1165211" y="0"/>
                </a:lnTo>
                <a:lnTo>
                  <a:pt x="1165211" y="1216931"/>
                </a:lnTo>
                <a:lnTo>
                  <a:pt x="0" y="1216931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2" name="Freeform 17">
            <a:extLst>
              <a:ext uri="{FF2B5EF4-FFF2-40B4-BE49-F238E27FC236}">
                <a16:creationId xmlns:a16="http://schemas.microsoft.com/office/drawing/2014/main" id="{67DF491E-125F-9721-F571-EBE033F72B9E}"/>
              </a:ext>
            </a:extLst>
          </p:cNvPr>
          <p:cNvSpPr/>
          <p:nvPr/>
        </p:nvSpPr>
        <p:spPr>
          <a:xfrm>
            <a:off x="7675207" y="2025944"/>
            <a:ext cx="1024556" cy="1019843"/>
          </a:xfrm>
          <a:custGeom>
            <a:avLst/>
            <a:gdLst/>
            <a:ahLst/>
            <a:cxnLst/>
            <a:rect l="l" t="t" r="r" b="b"/>
            <a:pathLst>
              <a:path w="1247843" h="1247843">
                <a:moveTo>
                  <a:pt x="0" y="0"/>
                </a:moveTo>
                <a:lnTo>
                  <a:pt x="1247843" y="0"/>
                </a:lnTo>
                <a:lnTo>
                  <a:pt x="1247843" y="1247843"/>
                </a:lnTo>
                <a:lnTo>
                  <a:pt x="0" y="124784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0184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path" presetSubtype="0" repeatCount="200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4.16667E-6 4.44444E-6 C -0.01394 -0.0051 -0.02904 -0.00903 -0.04401 -0.00903 C -0.11394 -0.00903 -0.16901 0.04791 -0.16901 0.11689 C -0.16901 0.18495 -0.11394 0.24097 -0.04401 0.24097 C -0.02904 0.24097 -0.01394 0.23796 4.16667E-6 0.2331 C -0.04701 0.21504 -0.07995 0.1699 -0.07995 0.11689 C -0.07995 0.06296 -0.04701 0.01805 4.16667E-6 4.44444E-6 Z " pathEditMode="relative" rAng="0" ptsTypes="AAAAAAA">
                                      <p:cBhvr>
                                        <p:cTn id="78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51" y="11597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1" presetClass="path" presetSubtype="0" repeatCount="200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66667E-6 7.40741E-7 L 0.03594 0.06204 L 0.10794 0.06204 L 0.072 0.125 L 0.10794 0.18704 L 0.03594 0.18704 L 1.66667E-6 0.25 L -0.03594 0.18704 L -0.10794 0.18704 L -0.07201 0.125 L -0.10794 0.06204 L -0.03594 0.06204 L 1.66667E-6 7.40741E-7 Z " pathEditMode="relative" rAng="0" ptsTypes="AAAAAAAAAAAAA">
                                      <p:cBhvr>
                                        <p:cTn id="8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1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C -0.00403 -0.00811 -0.01796 -0.01598 -0.02304 -0.01598 C -0.05403 -0.01598 -0.08606 0.10902 -0.08606 0.23402 C -0.08606 0.17106 -0.10208 0.10902 -0.11692 0.10902 C -0.13307 0.10902 -0.14791 0.17199 -0.14791 0.23402 C -0.14791 0.20301 -0.15599 0.17106 -0.16393 0.17106 C -0.172 0.17106 -0.17994 0.20208 -0.17994 0.23402 C -0.17994 0.21805 -0.18398 0.20301 -0.18802 0.20301 C -0.19192 0.20301 -0.19596 0.21898 -0.19596 0.23402 C -0.19596 0.22592 -0.19791 0.21805 -0.2 0.21805 C -0.20091 0.21805 -0.20403 0.22615 -0.20403 0.23402 C -0.20403 0.23009 -0.20494 0.22592 -0.20599 0.22592 C -0.20599 0.225 -0.20781 0.22986 -0.20781 0.23402 C -0.20781 0.23194 -0.20781 0.23009 -0.20885 0.23009 C -0.20885 0.23101 -0.20976 0.23217 -0.20976 0.23402 C -0.20976 0.2331 -0.20976 0.23194 -0.20976 0.23101 C -0.21067 0.23101 -0.21067 0.23194 -0.21067 0.2331 C -0.21171 0.2331 -0.21171 0.23217 -0.21171 0.23101 C -0.21263 0.23101 -0.21263 0.23194 -0.21263 0.2331 " pathEditMode="relative" rAng="0" ptsTypes="AAAAAAAAAAAAAAAAAAA">
                                      <p:cBhvr>
                                        <p:cTn id="8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38" y="10903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C 0.00208 0.05301 0.00807 0.12708 0.0289 0.12592 C 0.05885 0.12592 0.0612 -0.12199 0.097 -0.12292 C 0.12929 -0.12292 0.11185 0.09398 0.14323 0.09305 C 0.17552 0.09305 0.1582 -0.06389 0.19284 -0.06389 C 0.22409 -0.06389 0.20677 0.0419 0.2345 0.0419 C 0.26094 0.0419 0.24713 -0.03889 0.27135 -0.03889 C 0.28515 -0.03889 0.28659 -0.0169 0.28763 1.48148E-6 " pathEditMode="relative" rAng="0" ptsTypes="AAAAAAAA">
                                      <p:cBhvr>
                                        <p:cTn id="84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139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8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01602 0.09908 L 0.03099 -2.59259E-6 L 0.04701 0.09908 L 0.06302 -2.59259E-6 L 0.078 0.09908 L 0.09414 -2.59259E-6 L 0.10899 0.09908 L 0.125 -2.59259E-6 L 0.14102 0.09908 L 0.15599 -2.59259E-6 L 0.17201 0.09908 L 0.18698 -2.59259E-6 L 0.203 0.09908 L 0.21914 -2.59259E-6 L 0.23399 0.09908 L 0.25 -2.59259E-6 " pathEditMode="relative" rAng="0" ptsTypes="AAAAAAAAAAAAAAAAA">
                                      <p:cBhvr>
                                        <p:cTn id="86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4954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13 -0.0257 L 1.875E-6 1.48148E-6 " pathEditMode="relative" rAng="0" ptsTypes="AA">
                                      <p:cBhvr>
                                        <p:cTn id="88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127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2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0.03607 4.07407E-6 L 0.03607 0.03611 L 0.07214 0.03611 L 0.07214 0.07222 L 0.1082 0.07222 L 0.1082 0.10833 L 0.14427 0.10833 L 0.14427 0.14444 L 0.18034 0.14444 L 0.18034 0.18055 L 0.21628 0.18055 L 0.21628 0.21666 L 0.25235 0.21666 L 0.25235 0.25277 " pathEditMode="relative" rAng="0" ptsTypes="AAAAAAAAAAAAAAA">
                                      <p:cBhvr>
                                        <p:cTn id="90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17" y="12639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C 0.00299 -0.01898 0.00703 -0.03703 0.01497 -0.03703 C 0.02396 -0.03703 0.02695 -0.01898 0.02994 -4.44444E-6 C 0.03398 0.02107 0.03698 0.0419 0.047 0.0419 C 0.05599 0.0419 0.05898 0.02107 0.06302 -4.44444E-6 C 0.06497 -0.01898 0.06901 -0.03703 0.07799 -0.03703 C 0.08593 -0.03703 0.08997 -0.01898 0.09297 -4.44444E-6 C 0.09596 0.02107 0.1 0.0419 0.10898 0.0419 C 0.11797 0.0419 0.125 -4.44444E-6 0.125 0.00024 C 0.12799 -0.01898 0.13099 -0.03703 0.13997 -0.03703 C 0.14896 -0.03703 0.15195 -0.01898 0.15494 -4.44444E-6 C 0.15898 0.02107 0.16198 0.0419 0.172 0.0419 C 0.18099 0.0419 0.18398 0.02107 0.18698 -4.44444E-6 C 0.19101 -0.01898 0.19401 -0.03703 0.20299 -0.03703 C 0.21093 -0.03703 0.21497 -0.01898 0.21797 -4.44444E-6 C 0.22096 0.02107 0.225 0.0419 0.23398 0.0419 C 0.24297 0.0419 0.24596 0.02107 0.25 -4.44444E-6 " pathEditMode="relative" rAng="0" ptsTypes="AAAAAAAAAAAAAAAAA">
                                      <p:cBhvr>
                                        <p:cTn id="92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31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26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C -4.16667E-6 0.0331 0.02696 0.05996 0.0599 0.05996 C 0.09909 0.05996 0.11303 0.0301 0.11901 0.01204 L 0.125 -0.01203 C 0.13099 -0.03009 0.14597 -0.05995 0.19011 -0.05995 C 0.21797 -0.05995 0.25 -0.0331 0.25 -2.96296E-6 C 0.25 0.0331 0.21797 0.05996 0.19011 0.05996 C 0.14597 0.05996 0.13099 0.0301 0.125 0.01204 L 0.11901 -0.01203 C 0.11303 -0.03009 0.09909 -0.05995 0.0599 -0.05995 C 0.02696 -0.05995 -4.16667E-6 -0.0331 -4.16667E-6 -2.96296E-6 Z " pathEditMode="relative" rAng="0" ptsTypes="AAAAAAAAAAA">
                                      <p:cBhvr>
                                        <p:cTn id="94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C 0.06901 2.22222E-6 0.125 0.05602 0.125 0.125 C 0.125 0.19398 0.06901 0.25 -2.5E-6 0.25 C -0.06901 0.25 -0.125 0.19398 -0.125 0.125 C -0.125 0.05602 -0.06901 2.22222E-6 -2.5E-6 2.22222E-6 Z " pathEditMode="relative" rAng="0" ptsTypes="AAAAA">
                                      <p:cBhvr>
                                        <p:cTn id="96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26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C -3.75E-6 0.0331 0.02696 0.05995 0.0599 0.05995 C 0.09909 0.05995 0.11302 0.03009 0.11901 0.01204 L 0.125 -0.01204 C 0.13099 -0.03009 0.14597 -0.05995 0.19011 -0.05995 C 0.21797 -0.05995 0.25 -0.0331 0.25 -1.11111E-6 C 0.25 0.0331 0.21797 0.05995 0.19011 0.05995 C 0.14597 0.05995 0.13099 0.03009 0.125 0.01204 L 0.11901 -0.01204 C 0.11302 -0.03009 0.09909 -0.05995 0.0599 -0.05995 C 0.02696 -0.05995 -3.75E-6 -0.0331 -3.75E-6 -1.11111E-6 Z " pathEditMode="relative" rAng="0" ptsTypes="AAAAAAAAAAA">
                                      <p:cBhvr>
                                        <p:cTn id="98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7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0.06705 0.04004 C 0.08098 0.04907 0.10195 0.05393 0.12395 0.05393 C 0.14895 0.05393 0.16901 0.04907 0.18294 0.04004 L 0.25 4.44444E-6 " pathEditMode="relative" rAng="0" ptsTypes="AAAAA">
                                      <p:cBhvr>
                                        <p:cTn id="100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4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 descr="תמונה שמכילה טקסט, גופן, צילום מסך, גרפיק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31BD7163-FBD4-6596-A06E-9729DD14A3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904999" y="3042205"/>
            <a:ext cx="8305801" cy="3766405"/>
          </a:xfrm>
          <a:custGeom>
            <a:avLst/>
            <a:gdLst/>
            <a:ahLst/>
            <a:cxnLst/>
            <a:rect l="l" t="t" r="r" b="b"/>
            <a:pathLst>
              <a:path w="9073532" h="3766405">
                <a:moveTo>
                  <a:pt x="0" y="0"/>
                </a:moveTo>
                <a:lnTo>
                  <a:pt x="9073532" y="0"/>
                </a:lnTo>
                <a:lnTo>
                  <a:pt x="9073532" y="3766406"/>
                </a:lnTo>
                <a:lnTo>
                  <a:pt x="0" y="37664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727" t="-2180" r="-3517" b="-25301"/>
            </a:stretch>
          </a:blipFill>
          <a:effectLst>
            <a:glow rad="127000">
              <a:schemeClr val="accent5">
                <a:lumMod val="40000"/>
                <a:lumOff val="60000"/>
                <a:alpha val="0"/>
              </a:schemeClr>
            </a:glow>
          </a:effectLst>
        </p:spPr>
        <p:txBody>
          <a:bodyPr/>
          <a:lstStyle/>
          <a:p>
            <a:endParaRPr lang="he-IL" dirty="0"/>
          </a:p>
        </p:txBody>
      </p:sp>
      <p:sp>
        <p:nvSpPr>
          <p:cNvPr id="11" name="TextBox 11"/>
          <p:cNvSpPr txBox="1"/>
          <p:nvPr/>
        </p:nvSpPr>
        <p:spPr>
          <a:xfrm>
            <a:off x="2438399" y="1370221"/>
            <a:ext cx="7423175" cy="1710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3250"/>
              </a:lnSpc>
            </a:pPr>
            <a:r>
              <a:rPr lang="he-IL" sz="3200" dirty="0">
                <a:solidFill>
                  <a:srgbClr val="118524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הקיפו בעיגול את מילות הפסוק שממנו לומדים חז"ל שצריך לומר מאה ברכות.</a:t>
            </a:r>
          </a:p>
          <a:p>
            <a:pPr algn="r" rtl="1">
              <a:lnSpc>
                <a:spcPts val="3250"/>
              </a:lnSpc>
            </a:pPr>
            <a:r>
              <a:rPr lang="he-IL" sz="3200" dirty="0">
                <a:solidFill>
                  <a:srgbClr val="118524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סמנו </a:t>
            </a:r>
            <a:r>
              <a:rPr lang="he-IL" sz="3200" u="sng" dirty="0">
                <a:solidFill>
                  <a:srgbClr val="118524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קו</a:t>
            </a:r>
            <a:r>
              <a:rPr lang="he-IL" sz="3200" dirty="0">
                <a:solidFill>
                  <a:srgbClr val="118524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 תחת המילה </a:t>
            </a:r>
            <a:r>
              <a:rPr lang="he-IL" sz="3200" dirty="0" smtClean="0">
                <a:solidFill>
                  <a:srgbClr val="118524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בהלכה </a:t>
            </a:r>
            <a:r>
              <a:rPr lang="he-IL" sz="3200" dirty="0">
                <a:solidFill>
                  <a:srgbClr val="118524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שממנה נלמד המספר "מאה".</a:t>
            </a:r>
          </a:p>
          <a:p>
            <a:pPr algn="r" rtl="1">
              <a:lnSpc>
                <a:spcPts val="3250"/>
              </a:lnSpc>
              <a:spcBef>
                <a:spcPct val="0"/>
              </a:spcBef>
            </a:pPr>
            <a:r>
              <a:rPr lang="he-IL" sz="3200" dirty="0" err="1">
                <a:solidFill>
                  <a:srgbClr val="118524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מרקרו</a:t>
            </a:r>
            <a:r>
              <a:rPr lang="he-IL" sz="3200" dirty="0">
                <a:solidFill>
                  <a:srgbClr val="118524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 בצבע </a:t>
            </a:r>
            <a:r>
              <a:rPr lang="he-IL" sz="3200">
                <a:solidFill>
                  <a:srgbClr val="118524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צהוב </a:t>
            </a:r>
            <a:r>
              <a:rPr lang="he-IL" sz="3200" smtClean="0">
                <a:solidFill>
                  <a:srgbClr val="118524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בהלכה </a:t>
            </a:r>
            <a:r>
              <a:rPr lang="he-IL" sz="3200" dirty="0">
                <a:solidFill>
                  <a:srgbClr val="118524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- ממה מגינות עלינו הברכות</a:t>
            </a:r>
          </a:p>
        </p:txBody>
      </p:sp>
      <p:cxnSp>
        <p:nvCxnSpPr>
          <p:cNvPr id="20" name="מחבר ישר 19"/>
          <p:cNvCxnSpPr>
            <a:cxnSpLocks/>
          </p:cNvCxnSpPr>
          <p:nvPr/>
        </p:nvCxnSpPr>
        <p:spPr>
          <a:xfrm>
            <a:off x="5530508" y="3886200"/>
            <a:ext cx="489292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מלבן: פינות מעוגלות 20">
            <a:extLst>
              <a:ext uri="{FF2B5EF4-FFF2-40B4-BE49-F238E27FC236}">
                <a16:creationId xmlns:a16="http://schemas.microsoft.com/office/drawing/2014/main" id="{C482803E-1049-1F93-6056-311BCC5D690D}"/>
              </a:ext>
            </a:extLst>
          </p:cNvPr>
          <p:cNvSpPr/>
          <p:nvPr/>
        </p:nvSpPr>
        <p:spPr>
          <a:xfrm>
            <a:off x="2895600" y="3553377"/>
            <a:ext cx="4724400" cy="409023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מלבן: פינות מעוגלות 21">
            <a:extLst>
              <a:ext uri="{FF2B5EF4-FFF2-40B4-BE49-F238E27FC236}">
                <a16:creationId xmlns:a16="http://schemas.microsoft.com/office/drawing/2014/main" id="{0BE8810D-48C7-CE2B-57FC-A4DC8711BAA9}"/>
              </a:ext>
            </a:extLst>
          </p:cNvPr>
          <p:cNvSpPr/>
          <p:nvPr/>
        </p:nvSpPr>
        <p:spPr>
          <a:xfrm>
            <a:off x="8915400" y="3962400"/>
            <a:ext cx="838200" cy="409023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דיו 26">
                <a:extLst>
                  <a:ext uri="{FF2B5EF4-FFF2-40B4-BE49-F238E27FC236}">
                    <a16:creationId xmlns:a16="http://schemas.microsoft.com/office/drawing/2014/main" id="{6DE6B744-428F-5209-43BF-83A8FA2CC3C0}"/>
                  </a:ext>
                </a:extLst>
              </p14:cNvPr>
              <p14:cNvContentPartPr/>
              <p14:nvPr/>
            </p14:nvContentPartPr>
            <p14:xfrm>
              <a:off x="3038220" y="5095860"/>
              <a:ext cx="2572200" cy="38520"/>
            </p14:xfrm>
          </p:contentPart>
        </mc:Choice>
        <mc:Fallback xmlns="">
          <p:pic>
            <p:nvPicPr>
              <p:cNvPr id="27" name="דיו 26">
                <a:extLst>
                  <a:ext uri="{FF2B5EF4-FFF2-40B4-BE49-F238E27FC236}">
                    <a16:creationId xmlns:a16="http://schemas.microsoft.com/office/drawing/2014/main" id="{6DE6B744-428F-5209-43BF-83A8FA2CC3C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48580" y="4915860"/>
                <a:ext cx="2751840" cy="398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 descr="תמונה שמכילה טקסט, נשנוש, עוגיה, אוכל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236F1ADD-0E56-BF91-BD42-08760D2A6F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35399" y="3732293"/>
            <a:ext cx="1045799" cy="607859"/>
          </a:xfrm>
          <a:prstGeom prst="rect">
            <a:avLst/>
          </a:prstGeom>
          <a:solidFill>
            <a:srgbClr val="FF0000"/>
          </a:solidFill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388"/>
              </a:lnSpc>
              <a:spcBef>
                <a:spcPct val="0"/>
              </a:spcBef>
            </a:pPr>
            <a:r>
              <a:rPr lang="he-IL" sz="4800" dirty="0">
                <a:solidFill>
                  <a:srgbClr val="4C7790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אמן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00085" y="5760774"/>
            <a:ext cx="3548620" cy="87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300"/>
              </a:lnSpc>
              <a:spcBef>
                <a:spcPct val="0"/>
              </a:spcBef>
            </a:pPr>
            <a:r>
              <a:rPr lang="he-IL" sz="36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הלוואי ויתקיימו</a:t>
            </a:r>
          </a:p>
          <a:p>
            <a:pPr algn="ctr" rtl="1">
              <a:lnSpc>
                <a:spcPts val="3300"/>
              </a:lnSpc>
              <a:spcBef>
                <a:spcPct val="0"/>
              </a:spcBef>
            </a:pPr>
            <a:r>
              <a:rPr lang="he-IL" sz="36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 ו</a:t>
            </a:r>
            <a:r>
              <a:rPr lang="he-IL" sz="3600" dirty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ייאמנו</a:t>
            </a:r>
            <a:r>
              <a:rPr lang="he-IL" sz="36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 הדברים במהרה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542925" y="3489466"/>
            <a:ext cx="2300818" cy="901529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400"/>
              </a:lnSpc>
              <a:spcBef>
                <a:spcPct val="0"/>
              </a:spcBef>
            </a:pPr>
            <a:r>
              <a:rPr lang="he-IL" sz="3600" dirty="0">
                <a:solidFill>
                  <a:srgbClr val="4C7790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אומרים ברכה בכוונה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85575" y="2394747"/>
            <a:ext cx="1745449" cy="133754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400"/>
              </a:lnSpc>
              <a:spcBef>
                <a:spcPct val="0"/>
              </a:spcBef>
            </a:pPr>
            <a:r>
              <a:rPr lang="he-IL" sz="3600" dirty="0">
                <a:solidFill>
                  <a:srgbClr val="4C7790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השומע את הברכה יענה: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257993" y="5432502"/>
            <a:ext cx="1766064" cy="130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300"/>
              </a:lnSpc>
              <a:spcBef>
                <a:spcPct val="0"/>
              </a:spcBef>
            </a:pPr>
            <a:r>
              <a:rPr lang="he-IL" sz="36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הדבר אמת </a:t>
            </a:r>
          </a:p>
          <a:p>
            <a:pPr algn="ctr" rtl="1">
              <a:lnSpc>
                <a:spcPts val="3300"/>
              </a:lnSpc>
              <a:spcBef>
                <a:spcPct val="0"/>
              </a:spcBef>
            </a:pPr>
            <a:r>
              <a:rPr lang="he-IL" sz="36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ואני </a:t>
            </a:r>
            <a:r>
              <a:rPr lang="he-IL" sz="3600" dirty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מאמין</a:t>
            </a:r>
            <a:r>
              <a:rPr lang="he-IL" sz="36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 בו</a:t>
            </a:r>
          </a:p>
        </p:txBody>
      </p:sp>
      <p:sp>
        <p:nvSpPr>
          <p:cNvPr id="20" name="מלבן מעוגל 19"/>
          <p:cNvSpPr/>
          <p:nvPr/>
        </p:nvSpPr>
        <p:spPr>
          <a:xfrm>
            <a:off x="350795" y="4520147"/>
            <a:ext cx="3847201" cy="7323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rgbClr val="4C7790"/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מה נכוון </a:t>
            </a:r>
            <a:r>
              <a:rPr lang="he-IL" sz="2800" b="1" dirty="0" err="1">
                <a:solidFill>
                  <a:srgbClr val="4C7790"/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בעניית</a:t>
            </a:r>
            <a:r>
              <a:rPr lang="he-IL" sz="2800" b="1" dirty="0">
                <a:solidFill>
                  <a:srgbClr val="4C7790"/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 "אמן"? לחצו על המילה "אמן" וגלו!</a:t>
            </a:r>
          </a:p>
        </p:txBody>
      </p:sp>
      <p:pic>
        <p:nvPicPr>
          <p:cNvPr id="24" name="תמונה 23" descr="תמונה שמכילה לב, סרט מצויר, ציור, אומנות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ECAAF83A-2F60-BDE4-45DA-F3CA5F00C7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95" b="9865"/>
          <a:stretch>
            <a:fillRect/>
          </a:stretch>
        </p:blipFill>
        <p:spPr>
          <a:xfrm>
            <a:off x="2498665" y="2004402"/>
            <a:ext cx="1267809" cy="1831063"/>
          </a:xfrm>
          <a:prstGeom prst="rect">
            <a:avLst/>
          </a:prstGeom>
        </p:spPr>
      </p:pic>
      <p:pic>
        <p:nvPicPr>
          <p:cNvPr id="27" name="תמונה 26" descr="תמונה שמכילה לב, סרט מצויר, איור, אומנות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3F59A3CB-0FEF-2669-645B-B28C6989B0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0" t="23333" r="8750" b="23410"/>
          <a:stretch>
            <a:fillRect/>
          </a:stretch>
        </p:blipFill>
        <p:spPr>
          <a:xfrm>
            <a:off x="8425528" y="1905000"/>
            <a:ext cx="2235093" cy="1727891"/>
          </a:xfrm>
          <a:prstGeom prst="rect">
            <a:avLst/>
          </a:prstGeom>
        </p:spPr>
      </p:pic>
      <p:pic>
        <p:nvPicPr>
          <p:cNvPr id="28" name="תמונה 27" descr="תמונה שמכילה פרח, ורוד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1C247AB-85FD-B6DB-10BF-613602C979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0" b="53333"/>
          <a:stretch>
            <a:fillRect/>
          </a:stretch>
        </p:blipFill>
        <p:spPr>
          <a:xfrm rot="16200000" flipV="1">
            <a:off x="228571" y="5165449"/>
            <a:ext cx="991911" cy="534106"/>
          </a:xfrm>
          <a:prstGeom prst="rect">
            <a:avLst/>
          </a:prstGeom>
        </p:spPr>
      </p:pic>
      <p:pic>
        <p:nvPicPr>
          <p:cNvPr id="29" name="תמונה 28" descr="תמונה שמכילה פרח, ורוד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BA297A3-05B3-338A-52BB-7B50BCA4AD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0" b="53333"/>
          <a:stretch>
            <a:fillRect/>
          </a:stretch>
        </p:blipFill>
        <p:spPr>
          <a:xfrm rot="11956994">
            <a:off x="3694566" y="4907577"/>
            <a:ext cx="991911" cy="534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5" grpId="0"/>
      <p:bldP spid="16" grpId="0"/>
      <p:bldP spid="17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גופן, ורוד, גרפיק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150857DC-7A9C-798C-9411-09653845AF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2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3A0CE-6BE3-C0F1-06FD-DCC310DF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תמונה 12" descr="תמונה שמכילה טקסט, קינוח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EF424B51-AA4A-2385-26F4-98BC138628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3" y="0"/>
            <a:ext cx="12191999" cy="6858000"/>
          </a:xfrm>
          <a:prstGeom prst="rect">
            <a:avLst/>
          </a:prstGeom>
        </p:spPr>
      </p:pic>
      <p:sp>
        <p:nvSpPr>
          <p:cNvPr id="11" name="תיבת טקסט 6">
            <a:extLst>
              <a:ext uri="{FF2B5EF4-FFF2-40B4-BE49-F238E27FC236}">
                <a16:creationId xmlns:a16="http://schemas.microsoft.com/office/drawing/2014/main" id="{209996FF-55C5-4977-CA2F-3E2952E88869}"/>
              </a:ext>
            </a:extLst>
          </p:cNvPr>
          <p:cNvSpPr txBox="1"/>
          <p:nvPr/>
        </p:nvSpPr>
        <p:spPr>
          <a:xfrm>
            <a:off x="2971800" y="2667000"/>
            <a:ext cx="84480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he-IL" sz="4000" dirty="0">
                <a:solidFill>
                  <a:srgbClr val="B92F28"/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גשו לשולחן המורה ובצעו את הפעולה לפי </a:t>
            </a:r>
            <a:r>
              <a:rPr lang="he-IL" sz="4000" dirty="0" err="1">
                <a:solidFill>
                  <a:srgbClr val="B92F28"/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ההנחייה</a:t>
            </a:r>
            <a:r>
              <a:rPr lang="he-IL" sz="4000" dirty="0">
                <a:solidFill>
                  <a:srgbClr val="B92F28"/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.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998AC6C3-5553-2CAF-F858-C64DB48C191E}"/>
              </a:ext>
            </a:extLst>
          </p:cNvPr>
          <p:cNvSpPr txBox="1"/>
          <p:nvPr/>
        </p:nvSpPr>
        <p:spPr>
          <a:xfrm>
            <a:off x="3046344" y="3244334"/>
            <a:ext cx="60926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he-IL" dirty="0"/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E242FA4C-AD24-0D4C-CDE3-19451D474B16}"/>
              </a:ext>
            </a:extLst>
          </p:cNvPr>
          <p:cNvSpPr txBox="1"/>
          <p:nvPr/>
        </p:nvSpPr>
        <p:spPr>
          <a:xfrm>
            <a:off x="3046344" y="3244334"/>
            <a:ext cx="60926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he-IL" dirty="0"/>
          </a:p>
        </p:txBody>
      </p:sp>
      <p:sp>
        <p:nvSpPr>
          <p:cNvPr id="18" name="תיבת טקסט 6">
            <a:extLst>
              <a:ext uri="{FF2B5EF4-FFF2-40B4-BE49-F238E27FC236}">
                <a16:creationId xmlns:a16="http://schemas.microsoft.com/office/drawing/2014/main" id="{49411E34-AFAC-B5CD-E6CE-FAB26C9125DF}"/>
              </a:ext>
            </a:extLst>
          </p:cNvPr>
          <p:cNvSpPr txBox="1"/>
          <p:nvPr/>
        </p:nvSpPr>
        <p:spPr>
          <a:xfrm>
            <a:off x="3356230" y="3200400"/>
            <a:ext cx="84480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he-IL" sz="4000" dirty="0">
                <a:solidFill>
                  <a:srgbClr val="B92F28"/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מי נהג כראוי? ומי התבלבל?</a:t>
            </a:r>
          </a:p>
        </p:txBody>
      </p:sp>
    </p:spTree>
    <p:extLst>
      <p:ext uri="{BB962C8B-B14F-4D97-AF65-F5344CB8AC3E}">
        <p14:creationId xmlns:p14="http://schemas.microsoft.com/office/powerpoint/2010/main" val="260000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תמונה 14" descr="תמונה שמכילה טקסט, פירות, תות עץ, אומנות קליפיפ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BCA1DDDD-C9C5-4AAE-B2E7-D98B6D592E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" y="0"/>
            <a:ext cx="12191999" cy="68580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14400" y="4776180"/>
            <a:ext cx="8268477" cy="1033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122"/>
              </a:lnSpc>
              <a:spcBef>
                <a:spcPct val="0"/>
              </a:spcBef>
            </a:pPr>
            <a:r>
              <a:rPr lang="he-IL" sz="2944" dirty="0">
                <a:solidFill>
                  <a:srgbClr val="58267E"/>
                </a:solidFill>
                <a:latin typeface="Mugrabi AAA" panose="020B0500020005020B06" pitchFamily="34" charset="-79"/>
                <a:ea typeface="Matcon"/>
                <a:cs typeface="Mugrabi AAA" panose="020B0500020005020B06" pitchFamily="34" charset="-79"/>
                <a:sym typeface="Matcon"/>
                <a:rtl/>
              </a:rPr>
              <a:t>עיינו בספר הלכות והליכות חלק ב', הלכות סעודה, פרק ט סעיף א.</a:t>
            </a:r>
          </a:p>
          <a:p>
            <a:pPr algn="ctr" rtl="1">
              <a:lnSpc>
                <a:spcPts val="4122"/>
              </a:lnSpc>
              <a:spcBef>
                <a:spcPct val="0"/>
              </a:spcBef>
            </a:pPr>
            <a:r>
              <a:rPr lang="he-IL" sz="2944" dirty="0">
                <a:solidFill>
                  <a:srgbClr val="58267E"/>
                </a:solidFill>
                <a:latin typeface="Mugrabi AAA" panose="020B0500020005020B06" pitchFamily="34" charset="-79"/>
                <a:ea typeface="Matcon"/>
                <a:cs typeface="Mugrabi AAA" panose="020B0500020005020B06" pitchFamily="34" charset="-79"/>
                <a:sym typeface="Matcon"/>
                <a:rtl/>
              </a:rPr>
              <a:t>ציינו את הפסוק שממנו למדו חכמים רמז לברך ברכה. </a:t>
            </a:r>
          </a:p>
        </p:txBody>
      </p:sp>
      <p:sp>
        <p:nvSpPr>
          <p:cNvPr id="20" name="מלבן 19">
            <a:extLst>
              <a:ext uri="{FF2B5EF4-FFF2-40B4-BE49-F238E27FC236}">
                <a16:creationId xmlns:a16="http://schemas.microsoft.com/office/drawing/2014/main" id="{2620AD23-74B6-7CBE-5A73-04EEA54E9EB3}"/>
              </a:ext>
            </a:extLst>
          </p:cNvPr>
          <p:cNvSpPr/>
          <p:nvPr/>
        </p:nvSpPr>
        <p:spPr>
          <a:xfrm>
            <a:off x="6400800" y="3580966"/>
            <a:ext cx="1356272" cy="457634"/>
          </a:xfrm>
          <a:prstGeom prst="rect">
            <a:avLst/>
          </a:prstGeom>
          <a:solidFill>
            <a:srgbClr val="FCAF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מלבן 23">
            <a:extLst>
              <a:ext uri="{FF2B5EF4-FFF2-40B4-BE49-F238E27FC236}">
                <a16:creationId xmlns:a16="http://schemas.microsoft.com/office/drawing/2014/main" id="{8EC547C3-2F78-BADC-D4D0-B7909A348F9C}"/>
              </a:ext>
            </a:extLst>
          </p:cNvPr>
          <p:cNvSpPr/>
          <p:nvPr/>
        </p:nvSpPr>
        <p:spPr>
          <a:xfrm>
            <a:off x="8391104" y="3048000"/>
            <a:ext cx="1743496" cy="45763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7F1B4C1C-2D2B-3D0E-6282-5215C21DEF8C}"/>
              </a:ext>
            </a:extLst>
          </p:cNvPr>
          <p:cNvSpPr/>
          <p:nvPr/>
        </p:nvSpPr>
        <p:spPr>
          <a:xfrm>
            <a:off x="4416286" y="3048000"/>
            <a:ext cx="1146314" cy="457634"/>
          </a:xfrm>
          <a:prstGeom prst="rect">
            <a:avLst/>
          </a:prstGeom>
          <a:solidFill>
            <a:srgbClr val="FCAF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18">
            <a:extLst>
              <a:ext uri="{FF2B5EF4-FFF2-40B4-BE49-F238E27FC236}">
                <a16:creationId xmlns:a16="http://schemas.microsoft.com/office/drawing/2014/main" id="{58414E9A-3F63-3D40-2767-03877422B216}"/>
              </a:ext>
            </a:extLst>
          </p:cNvPr>
          <p:cNvSpPr/>
          <p:nvPr/>
        </p:nvSpPr>
        <p:spPr>
          <a:xfrm>
            <a:off x="2133600" y="3048000"/>
            <a:ext cx="856408" cy="457634"/>
          </a:xfrm>
          <a:prstGeom prst="rect">
            <a:avLst/>
          </a:prstGeom>
          <a:solidFill>
            <a:srgbClr val="FCAF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7E84F34A-A22A-EC16-0C0E-8F9AC3FB5424}"/>
              </a:ext>
            </a:extLst>
          </p:cNvPr>
          <p:cNvSpPr txBox="1"/>
          <p:nvPr/>
        </p:nvSpPr>
        <p:spPr>
          <a:xfrm>
            <a:off x="2057400" y="2993877"/>
            <a:ext cx="8077200" cy="1197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ts val="4122"/>
              </a:lnSpc>
              <a:spcBef>
                <a:spcPct val="0"/>
              </a:spcBef>
            </a:pPr>
            <a:r>
              <a:rPr lang="he-IL" sz="4800" dirty="0">
                <a:solidFill>
                  <a:srgbClr val="58267E"/>
                </a:solidFill>
                <a:latin typeface="Mugrabi AAA" panose="020B0500020005020B06" pitchFamily="34" charset="-79"/>
                <a:ea typeface="Matcon"/>
                <a:cs typeface="Mugrabi AAA" panose="020B0500020005020B06" pitchFamily="34" charset="-79"/>
                <a:sym typeface="Matcon"/>
                <a:rtl/>
              </a:rPr>
              <a:t>מהתורה חובה לברך רק לאחר אכילת לחם בכמות משביעה.</a:t>
            </a:r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69AF1B1F-6EC6-6AAC-BBE3-21A3F7648E4D}"/>
              </a:ext>
            </a:extLst>
          </p:cNvPr>
          <p:cNvSpPr/>
          <p:nvPr/>
        </p:nvSpPr>
        <p:spPr>
          <a:xfrm>
            <a:off x="5486400" y="2438400"/>
            <a:ext cx="1676400" cy="457634"/>
          </a:xfrm>
          <a:prstGeom prst="rect">
            <a:avLst/>
          </a:prstGeom>
          <a:solidFill>
            <a:srgbClr val="FCAF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מלבן 22">
            <a:extLst>
              <a:ext uri="{FF2B5EF4-FFF2-40B4-BE49-F238E27FC236}">
                <a16:creationId xmlns:a16="http://schemas.microsoft.com/office/drawing/2014/main" id="{25D10986-30CD-A0E7-EBC4-6D8C52CBFA84}"/>
              </a:ext>
            </a:extLst>
          </p:cNvPr>
          <p:cNvSpPr/>
          <p:nvPr/>
        </p:nvSpPr>
        <p:spPr>
          <a:xfrm>
            <a:off x="2057400" y="2438400"/>
            <a:ext cx="3352800" cy="45763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2" name="דיו 21">
                <a:extLst>
                  <a:ext uri="{FF2B5EF4-FFF2-40B4-BE49-F238E27FC236}">
                    <a16:creationId xmlns:a16="http://schemas.microsoft.com/office/drawing/2014/main" id="{E8BA9F2A-7586-A2E8-118A-79383B17B79A}"/>
                  </a:ext>
                </a:extLst>
              </p14:cNvPr>
              <p14:cNvContentPartPr/>
              <p14:nvPr/>
            </p14:nvContentPartPr>
            <p14:xfrm>
              <a:off x="5148407" y="-1609857"/>
              <a:ext cx="360" cy="360"/>
            </p14:xfrm>
          </p:contentPart>
        </mc:Choice>
        <mc:Fallback xmlns="">
          <p:pic>
            <p:nvPicPr>
              <p:cNvPr id="22" name="דיו 21">
                <a:extLst>
                  <a:ext uri="{FF2B5EF4-FFF2-40B4-BE49-F238E27FC236}">
                    <a16:creationId xmlns:a16="http://schemas.microsoft.com/office/drawing/2014/main" id="{E8BA9F2A-7586-A2E8-118A-79383B17B79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94407" y="-1717857"/>
                <a:ext cx="108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TextBox 9">
            <a:extLst>
              <a:ext uri="{FF2B5EF4-FFF2-40B4-BE49-F238E27FC236}">
                <a16:creationId xmlns:a16="http://schemas.microsoft.com/office/drawing/2014/main" id="{D16195D4-A0A8-4BFB-896F-AFBC3A6D4218}"/>
              </a:ext>
            </a:extLst>
          </p:cNvPr>
          <p:cNvSpPr txBox="1"/>
          <p:nvPr/>
        </p:nvSpPr>
        <p:spPr>
          <a:xfrm>
            <a:off x="1563370" y="2438189"/>
            <a:ext cx="9064538" cy="579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122"/>
              </a:lnSpc>
              <a:spcBef>
                <a:spcPct val="0"/>
              </a:spcBef>
            </a:pPr>
            <a:r>
              <a:rPr lang="he-IL" sz="4800" dirty="0">
                <a:solidFill>
                  <a:srgbClr val="58267E"/>
                </a:solidFill>
                <a:latin typeface="Mugrabi AAA" panose="020B0500020005020B06" pitchFamily="34" charset="-79"/>
                <a:ea typeface="Matcon"/>
                <a:cs typeface="Mugrabi AAA" panose="020B0500020005020B06" pitchFamily="34" charset="-79"/>
                <a:sym typeface="Matcon"/>
                <a:rtl/>
              </a:rPr>
              <a:t>המקור לברכות ראשונות מדרבנן (חכמים).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 descr="תמונה שמכילה טקסט, גופן, צילום מסך, גרפיק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DCC3616-2CCC-3AAC-B430-08E31F5F4D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6" name="תיבת טקסט 6">
            <a:extLst>
              <a:ext uri="{FF2B5EF4-FFF2-40B4-BE49-F238E27FC236}">
                <a16:creationId xmlns:a16="http://schemas.microsoft.com/office/drawing/2014/main" id="{209996FF-55C5-4977-CA2F-3E2952E88869}"/>
              </a:ext>
            </a:extLst>
          </p:cNvPr>
          <p:cNvSpPr txBox="1"/>
          <p:nvPr/>
        </p:nvSpPr>
        <p:spPr>
          <a:xfrm>
            <a:off x="1319585" y="5859959"/>
            <a:ext cx="97627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he-IL" sz="4400" dirty="0">
                <a:solidFill>
                  <a:srgbClr val="B92F28"/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למי שייכת הארץ, לה' או לבני אדם?</a:t>
            </a:r>
          </a:p>
        </p:txBody>
      </p:sp>
      <p:sp>
        <p:nvSpPr>
          <p:cNvPr id="17" name="תיבת טקסט 6">
            <a:extLst>
              <a:ext uri="{FF2B5EF4-FFF2-40B4-BE49-F238E27FC236}">
                <a16:creationId xmlns:a16="http://schemas.microsoft.com/office/drawing/2014/main" id="{209996FF-55C5-4977-CA2F-3E2952E88869}"/>
              </a:ext>
            </a:extLst>
          </p:cNvPr>
          <p:cNvSpPr txBox="1"/>
          <p:nvPr/>
        </p:nvSpPr>
        <p:spPr>
          <a:xfrm>
            <a:off x="628954" y="2367497"/>
            <a:ext cx="109340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he-IL" sz="2800" dirty="0">
                <a:solidFill>
                  <a:srgbClr val="7030A0"/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התבוננו בשני הפסוקים, וחשבו מהי הסתירה? לחצו על סימן השאלה וגלו את הסתירה. </a:t>
            </a:r>
          </a:p>
        </p:txBody>
      </p:sp>
      <p:pic>
        <p:nvPicPr>
          <p:cNvPr id="20" name="תמונה 19" descr="תמונה שמכילה ורוד, לב, יצירתיות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6684298-AA3F-B41D-47B1-9C49AD109C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0"/>
          <a:stretch>
            <a:fillRect/>
          </a:stretch>
        </p:blipFill>
        <p:spPr>
          <a:xfrm>
            <a:off x="4781393" y="2659885"/>
            <a:ext cx="2812609" cy="3245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תמונה 23" descr="תמונה שמכילה טקסט, צילום מסך, גופן, גרפיק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5C3B9D4A-CDDC-E532-6D34-AE0EAA9211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8" name="מלבן 27">
            <a:extLst>
              <a:ext uri="{FF2B5EF4-FFF2-40B4-BE49-F238E27FC236}">
                <a16:creationId xmlns:a16="http://schemas.microsoft.com/office/drawing/2014/main" id="{437AE797-95AF-7EB7-A699-B0A88B881C21}"/>
              </a:ext>
            </a:extLst>
          </p:cNvPr>
          <p:cNvSpPr/>
          <p:nvPr/>
        </p:nvSpPr>
        <p:spPr>
          <a:xfrm>
            <a:off x="1019537" y="2971800"/>
            <a:ext cx="2342545" cy="23182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מלבן מעוגל 21"/>
          <p:cNvSpPr/>
          <p:nvPr/>
        </p:nvSpPr>
        <p:spPr>
          <a:xfrm>
            <a:off x="1019537" y="3614018"/>
            <a:ext cx="2371482" cy="99575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accent4">
                    <a:lumMod val="75000"/>
                  </a:schemeClr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לחצו על העכבר  וגלו את התשובה.</a:t>
            </a:r>
          </a:p>
          <a:p>
            <a:pPr algn="ctr"/>
            <a:r>
              <a:rPr lang="he-IL" sz="2800" dirty="0">
                <a:solidFill>
                  <a:schemeClr val="accent4">
                    <a:lumMod val="75000"/>
                  </a:schemeClr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לחצו על סימן קריאה וסכמו את המסקנה</a:t>
            </a:r>
          </a:p>
        </p:txBody>
      </p:sp>
      <p:pic>
        <p:nvPicPr>
          <p:cNvPr id="26" name="תמונה 25" descr="תמונה שמכילה לב, ולנטיינ'ס, Carmine, פרח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639D330E-F026-73D6-57AE-B387598CDA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0" t="11111" r="18097"/>
          <a:stretch>
            <a:fillRect/>
          </a:stretch>
        </p:blipFill>
        <p:spPr>
          <a:xfrm rot="918658">
            <a:off x="8608265" y="3022350"/>
            <a:ext cx="1395513" cy="2478474"/>
          </a:xfrm>
          <a:prstGeom prst="rect">
            <a:avLst/>
          </a:prstGeom>
        </p:spPr>
      </p:pic>
      <p:sp>
        <p:nvSpPr>
          <p:cNvPr id="29" name="תיבת טקסט 6">
            <a:extLst>
              <a:ext uri="{FF2B5EF4-FFF2-40B4-BE49-F238E27FC236}">
                <a16:creationId xmlns:a16="http://schemas.microsoft.com/office/drawing/2014/main" id="{340FAC21-ABAA-B3A6-3692-E7038A75857C}"/>
              </a:ext>
            </a:extLst>
          </p:cNvPr>
          <p:cNvSpPr txBox="1"/>
          <p:nvPr/>
        </p:nvSpPr>
        <p:spPr>
          <a:xfrm>
            <a:off x="3999719" y="3407650"/>
            <a:ext cx="51816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he-IL" sz="4400" dirty="0">
                <a:solidFill>
                  <a:srgbClr val="B92F28"/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באמצעות הברכה המאכל הופך להיות שייך לנו!</a:t>
            </a:r>
          </a:p>
        </p:txBody>
      </p:sp>
      <p:grpSp>
        <p:nvGrpSpPr>
          <p:cNvPr id="35" name="קבוצה 34">
            <a:extLst>
              <a:ext uri="{FF2B5EF4-FFF2-40B4-BE49-F238E27FC236}">
                <a16:creationId xmlns:a16="http://schemas.microsoft.com/office/drawing/2014/main" id="{E07D25B6-5CB1-CB29-CF67-2A9F74F5C9D5}"/>
              </a:ext>
            </a:extLst>
          </p:cNvPr>
          <p:cNvGrpSpPr/>
          <p:nvPr/>
        </p:nvGrpSpPr>
        <p:grpSpPr>
          <a:xfrm>
            <a:off x="609600" y="5547547"/>
            <a:ext cx="4063761" cy="1375152"/>
            <a:chOff x="609600" y="5547547"/>
            <a:chExt cx="4063761" cy="1375152"/>
          </a:xfrm>
        </p:grpSpPr>
        <p:sp>
          <p:nvSpPr>
            <p:cNvPr id="30" name="תיבת טקסט 6">
              <a:extLst>
                <a:ext uri="{FF2B5EF4-FFF2-40B4-BE49-F238E27FC236}">
                  <a16:creationId xmlns:a16="http://schemas.microsoft.com/office/drawing/2014/main" id="{3D5606AD-7638-2883-EDD5-7F7918004ED0}"/>
                </a:ext>
              </a:extLst>
            </p:cNvPr>
            <p:cNvSpPr txBox="1"/>
            <p:nvPr/>
          </p:nvSpPr>
          <p:spPr>
            <a:xfrm>
              <a:off x="609600" y="5547547"/>
              <a:ext cx="278141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Bef>
                  <a:spcPts val="1200"/>
                </a:spcBef>
                <a:spcAft>
                  <a:spcPts val="1200"/>
                </a:spcAft>
              </a:pPr>
              <a:r>
                <a:rPr lang="he-IL" sz="4400" dirty="0">
                  <a:solidFill>
                    <a:srgbClr val="B92F28"/>
                  </a:solidFill>
                  <a:latin typeface="Mugrabi AAA" panose="020B0500020005020B06" pitchFamily="34" charset="-79"/>
                  <a:cs typeface="Mugrabi AAA" panose="020B0500020005020B06" pitchFamily="34" charset="-79"/>
                </a:rPr>
                <a:t>אחרי הברכה</a:t>
              </a:r>
            </a:p>
          </p:txBody>
        </p:sp>
        <p:pic>
          <p:nvPicPr>
            <p:cNvPr id="32" name="תמונה 31" descr="תמונה שמכילה פרח, ורוד&#10;&#10;תוכן בינה מלאכותית גנרטיבית עשוי להיות שגוי.">
              <a:extLst>
                <a:ext uri="{FF2B5EF4-FFF2-40B4-BE49-F238E27FC236}">
                  <a16:creationId xmlns:a16="http://schemas.microsoft.com/office/drawing/2014/main" id="{721BD644-90CF-8682-E4D8-403079693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50" b="53333"/>
            <a:stretch>
              <a:fillRect/>
            </a:stretch>
          </p:blipFill>
          <p:spPr>
            <a:xfrm rot="20661567">
              <a:off x="2741168" y="5882287"/>
              <a:ext cx="1932193" cy="1040412"/>
            </a:xfrm>
            <a:prstGeom prst="rect">
              <a:avLst/>
            </a:prstGeom>
          </p:spPr>
        </p:pic>
      </p:grpSp>
      <p:grpSp>
        <p:nvGrpSpPr>
          <p:cNvPr id="34" name="קבוצה 33">
            <a:extLst>
              <a:ext uri="{FF2B5EF4-FFF2-40B4-BE49-F238E27FC236}">
                <a16:creationId xmlns:a16="http://schemas.microsoft.com/office/drawing/2014/main" id="{89412F44-389F-80FA-9912-B5A59D677887}"/>
              </a:ext>
            </a:extLst>
          </p:cNvPr>
          <p:cNvGrpSpPr/>
          <p:nvPr/>
        </p:nvGrpSpPr>
        <p:grpSpPr>
          <a:xfrm>
            <a:off x="814568" y="1643418"/>
            <a:ext cx="4037729" cy="1253186"/>
            <a:chOff x="814568" y="1643418"/>
            <a:chExt cx="4037729" cy="1253186"/>
          </a:xfrm>
        </p:grpSpPr>
        <p:sp>
          <p:nvSpPr>
            <p:cNvPr id="27" name="תיבת טקסט 6">
              <a:extLst>
                <a:ext uri="{FF2B5EF4-FFF2-40B4-BE49-F238E27FC236}">
                  <a16:creationId xmlns:a16="http://schemas.microsoft.com/office/drawing/2014/main" id="{3A2B0B81-6C36-8D64-A587-0D0EF1D5AC25}"/>
                </a:ext>
              </a:extLst>
            </p:cNvPr>
            <p:cNvSpPr txBox="1"/>
            <p:nvPr/>
          </p:nvSpPr>
          <p:spPr>
            <a:xfrm>
              <a:off x="814568" y="2127163"/>
              <a:ext cx="237148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Bef>
                  <a:spcPts val="1200"/>
                </a:spcBef>
                <a:spcAft>
                  <a:spcPts val="1200"/>
                </a:spcAft>
              </a:pPr>
              <a:r>
                <a:rPr lang="he-IL" sz="4400" dirty="0">
                  <a:solidFill>
                    <a:srgbClr val="B92F28"/>
                  </a:solidFill>
                  <a:latin typeface="Mugrabi AAA" panose="020B0500020005020B06" pitchFamily="34" charset="-79"/>
                  <a:cs typeface="Mugrabi AAA" panose="020B0500020005020B06" pitchFamily="34" charset="-79"/>
                </a:rPr>
                <a:t>לפני הברכה</a:t>
              </a:r>
            </a:p>
          </p:txBody>
        </p:sp>
        <p:pic>
          <p:nvPicPr>
            <p:cNvPr id="33" name="תמונה 32" descr="תמונה שמכילה פרח, ורוד&#10;&#10;תוכן בינה מלאכותית גנרטיבית עשוי להיות שגוי.">
              <a:extLst>
                <a:ext uri="{FF2B5EF4-FFF2-40B4-BE49-F238E27FC236}">
                  <a16:creationId xmlns:a16="http://schemas.microsoft.com/office/drawing/2014/main" id="{77F40A7F-0AF8-5546-1378-DFE360B9A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50" b="53333"/>
            <a:stretch>
              <a:fillRect/>
            </a:stretch>
          </p:blipFill>
          <p:spPr>
            <a:xfrm rot="938433" flipV="1">
              <a:off x="2920104" y="1643418"/>
              <a:ext cx="1932193" cy="104041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 descr="תמונה שמכילה טקסט, לבוש, איור, אומנות קליפיפ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51FD64D-8914-C74B-8E1D-8325B66E32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6835853" y="3540572"/>
            <a:ext cx="1325074" cy="2103291"/>
          </a:xfrm>
          <a:custGeom>
            <a:avLst/>
            <a:gdLst/>
            <a:ahLst/>
            <a:cxnLst/>
            <a:rect l="l" t="t" r="r" b="b"/>
            <a:pathLst>
              <a:path w="1325074" h="2103291">
                <a:moveTo>
                  <a:pt x="0" y="0"/>
                </a:moveTo>
                <a:lnTo>
                  <a:pt x="1325074" y="0"/>
                </a:lnTo>
                <a:lnTo>
                  <a:pt x="1325074" y="2103291"/>
                </a:lnTo>
                <a:lnTo>
                  <a:pt x="0" y="21032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9" name="Freeform 9"/>
          <p:cNvSpPr/>
          <p:nvPr/>
        </p:nvSpPr>
        <p:spPr>
          <a:xfrm>
            <a:off x="4111101" y="3506037"/>
            <a:ext cx="1325074" cy="2103291"/>
          </a:xfrm>
          <a:custGeom>
            <a:avLst/>
            <a:gdLst/>
            <a:ahLst/>
            <a:cxnLst/>
            <a:rect l="l" t="t" r="r" b="b"/>
            <a:pathLst>
              <a:path w="1325074" h="2103291">
                <a:moveTo>
                  <a:pt x="0" y="0"/>
                </a:moveTo>
                <a:lnTo>
                  <a:pt x="1325074" y="0"/>
                </a:lnTo>
                <a:lnTo>
                  <a:pt x="1325074" y="2103291"/>
                </a:lnTo>
                <a:lnTo>
                  <a:pt x="0" y="21032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0" name="Freeform 10"/>
          <p:cNvSpPr/>
          <p:nvPr/>
        </p:nvSpPr>
        <p:spPr>
          <a:xfrm>
            <a:off x="1257522" y="3521563"/>
            <a:ext cx="1325074" cy="2103291"/>
          </a:xfrm>
          <a:custGeom>
            <a:avLst/>
            <a:gdLst/>
            <a:ahLst/>
            <a:cxnLst/>
            <a:rect l="l" t="t" r="r" b="b"/>
            <a:pathLst>
              <a:path w="1325074" h="2103291">
                <a:moveTo>
                  <a:pt x="0" y="0"/>
                </a:moveTo>
                <a:lnTo>
                  <a:pt x="1325074" y="0"/>
                </a:lnTo>
                <a:lnTo>
                  <a:pt x="1325074" y="2103291"/>
                </a:lnTo>
                <a:lnTo>
                  <a:pt x="0" y="21032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1" name="Freeform 11"/>
          <p:cNvSpPr/>
          <p:nvPr/>
        </p:nvSpPr>
        <p:spPr>
          <a:xfrm>
            <a:off x="4052612" y="4143702"/>
            <a:ext cx="1529060" cy="1555532"/>
          </a:xfrm>
          <a:custGeom>
            <a:avLst/>
            <a:gdLst/>
            <a:ahLst/>
            <a:cxnLst/>
            <a:rect l="l" t="t" r="r" b="b"/>
            <a:pathLst>
              <a:path w="929090" h="917476">
                <a:moveTo>
                  <a:pt x="0" y="0"/>
                </a:moveTo>
                <a:lnTo>
                  <a:pt x="929090" y="0"/>
                </a:lnTo>
                <a:lnTo>
                  <a:pt x="929090" y="917476"/>
                </a:lnTo>
                <a:lnTo>
                  <a:pt x="0" y="9174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2" name="Freeform 12"/>
          <p:cNvSpPr/>
          <p:nvPr/>
        </p:nvSpPr>
        <p:spPr>
          <a:xfrm>
            <a:off x="6866897" y="4334103"/>
            <a:ext cx="1325074" cy="1310312"/>
          </a:xfrm>
          <a:custGeom>
            <a:avLst/>
            <a:gdLst/>
            <a:ahLst/>
            <a:cxnLst/>
            <a:rect l="l" t="t" r="r" b="b"/>
            <a:pathLst>
              <a:path w="1004969" h="959746">
                <a:moveTo>
                  <a:pt x="0" y="0"/>
                </a:moveTo>
                <a:lnTo>
                  <a:pt x="1004969" y="0"/>
                </a:lnTo>
                <a:lnTo>
                  <a:pt x="1004969" y="959745"/>
                </a:lnTo>
                <a:lnTo>
                  <a:pt x="0" y="9597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5" name="TextBox 15"/>
          <p:cNvSpPr txBox="1"/>
          <p:nvPr/>
        </p:nvSpPr>
        <p:spPr>
          <a:xfrm>
            <a:off x="2209800" y="2572015"/>
            <a:ext cx="4733542" cy="467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he-IL" sz="4400" dirty="0">
                <a:solidFill>
                  <a:schemeClr val="accent2">
                    <a:lumMod val="75000"/>
                  </a:schemeClr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לחצו על השקית המתאימה</a:t>
            </a:r>
          </a:p>
        </p:txBody>
      </p:sp>
      <p:sp>
        <p:nvSpPr>
          <p:cNvPr id="20" name="Freeform 6"/>
          <p:cNvSpPr/>
          <p:nvPr/>
        </p:nvSpPr>
        <p:spPr>
          <a:xfrm>
            <a:off x="-89918" y="4062568"/>
            <a:ext cx="2608157" cy="2278584"/>
          </a:xfrm>
          <a:custGeom>
            <a:avLst/>
            <a:gdLst/>
            <a:ahLst/>
            <a:cxnLst/>
            <a:rect l="l" t="t" r="r" b="b"/>
            <a:pathLst>
              <a:path w="2441990" h="2087901">
                <a:moveTo>
                  <a:pt x="0" y="0"/>
                </a:moveTo>
                <a:lnTo>
                  <a:pt x="2441990" y="0"/>
                </a:lnTo>
                <a:lnTo>
                  <a:pt x="2441990" y="2087901"/>
                </a:lnTo>
                <a:lnTo>
                  <a:pt x="0" y="20879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500" b="91167" l="9972" r="89744">
                          <a14:foregroundMark x1="65242" y1="23000" x2="31909" y2="40500"/>
                          <a14:foregroundMark x1="35185" y1="28833" x2="35185" y2="89167"/>
                          <a14:foregroundMark x1="26923" y1="33667" x2="35185" y2="41500"/>
                          <a14:foregroundMark x1="30199" y1="27833" x2="40171" y2="74500"/>
                          <a14:foregroundMark x1="36895" y1="25000" x2="35185" y2="37667"/>
                          <a14:foregroundMark x1="29345" y1="27833" x2="34330" y2="23000"/>
                          <a14:foregroundMark x1="44444" y1="55167" x2="36895" y2="87167"/>
                          <a14:foregroundMark x1="38604" y1="63833" x2="41880" y2="91167"/>
                          <a14:foregroundMark x1="36895" y1="41500" x2="44444" y2="54167"/>
                          <a14:foregroundMark x1="44444" y1="38500" x2="67664" y2="10333"/>
                          <a14:foregroundMark x1="59402" y1="30833" x2="46011" y2="36667"/>
                          <a14:foregroundMark x1="65242" y1="3500" x2="62678" y2="28833"/>
                          <a14:foregroundMark x1="50997" y1="15167" x2="66809" y2="23000"/>
                          <a14:foregroundMark x1="53561" y1="33500" x2="49430" y2="41333"/>
                          <a14:foregroundMark x1="45157" y1="48000" x2="58547" y2="27667"/>
                          <a14:foregroundMark x1="52707" y1="12000" x2="66809" y2="5333"/>
                          <a14:foregroundMark x1="60114" y1="6167" x2="46011" y2="21833"/>
                          <a14:foregroundMark x1="63533" y1="7167" x2="70228" y2="17000"/>
                          <a14:foregroundMark x1="58547" y1="7167" x2="75926" y2="18833"/>
                          <a14:foregroundMark x1="55983" y1="7167" x2="47721" y2="22833"/>
                          <a14:foregroundMark x1="46011" y1="21833" x2="60969" y2="32500"/>
                          <a14:foregroundMark x1="75214" y1="17000" x2="60114" y2="31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DADF9EFD-9F3C-64A5-4002-B1B124939783}"/>
              </a:ext>
            </a:extLst>
          </p:cNvPr>
          <p:cNvSpPr txBox="1"/>
          <p:nvPr/>
        </p:nvSpPr>
        <p:spPr>
          <a:xfrm>
            <a:off x="766049" y="5609328"/>
            <a:ext cx="2406666" cy="486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122"/>
              </a:lnSpc>
              <a:spcBef>
                <a:spcPct val="0"/>
              </a:spcBef>
            </a:pPr>
            <a:r>
              <a:rPr lang="he-IL" sz="2000" dirty="0">
                <a:solidFill>
                  <a:schemeClr val="bg1"/>
                </a:solidFill>
                <a:latin typeface="Mugrabi AAA" panose="020B0500020005020B06" pitchFamily="34" charset="-79"/>
                <a:ea typeface="Matcon"/>
                <a:cs typeface="Mugrabi AAA" panose="020B0500020005020B06" pitchFamily="34" charset="-79"/>
                <a:sym typeface="Matcon"/>
                <a:rtl/>
              </a:rPr>
              <a:t>ילד שביקש רשות ולקח</a:t>
            </a:r>
          </a:p>
        </p:txBody>
      </p:sp>
      <p:sp>
        <p:nvSpPr>
          <p:cNvPr id="25" name="TextBox 9">
            <a:extLst>
              <a:ext uri="{FF2B5EF4-FFF2-40B4-BE49-F238E27FC236}">
                <a16:creationId xmlns:a16="http://schemas.microsoft.com/office/drawing/2014/main" id="{5B1F556D-063B-4925-875F-87C690EF18FB}"/>
              </a:ext>
            </a:extLst>
          </p:cNvPr>
          <p:cNvSpPr txBox="1"/>
          <p:nvPr/>
        </p:nvSpPr>
        <p:spPr>
          <a:xfrm>
            <a:off x="3512654" y="5609328"/>
            <a:ext cx="2406666" cy="486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122"/>
              </a:lnSpc>
              <a:spcBef>
                <a:spcPct val="0"/>
              </a:spcBef>
            </a:pPr>
            <a:r>
              <a:rPr lang="he-IL" sz="2000" dirty="0">
                <a:solidFill>
                  <a:schemeClr val="bg1"/>
                </a:solidFill>
                <a:latin typeface="Mugrabi AAA" panose="020B0500020005020B06" pitchFamily="34" charset="-79"/>
                <a:ea typeface="Matcon"/>
                <a:cs typeface="Mugrabi AAA" panose="020B0500020005020B06" pitchFamily="34" charset="-79"/>
                <a:sym typeface="Matcon"/>
                <a:rtl/>
              </a:rPr>
              <a:t>ילד ששיבח ולקח</a:t>
            </a: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6CC9CDB0-78B6-8843-30C1-9856DF0C6FEC}"/>
              </a:ext>
            </a:extLst>
          </p:cNvPr>
          <p:cNvSpPr txBox="1"/>
          <p:nvPr/>
        </p:nvSpPr>
        <p:spPr>
          <a:xfrm>
            <a:off x="6326101" y="5636489"/>
            <a:ext cx="2406666" cy="486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122"/>
              </a:lnSpc>
              <a:spcBef>
                <a:spcPct val="0"/>
              </a:spcBef>
            </a:pPr>
            <a:r>
              <a:rPr lang="he-IL" sz="2000" dirty="0">
                <a:solidFill>
                  <a:schemeClr val="bg1"/>
                </a:solidFill>
                <a:latin typeface="Mugrabi AAA" panose="020B0500020005020B06" pitchFamily="34" charset="-79"/>
                <a:ea typeface="Matcon"/>
                <a:cs typeface="Mugrabi AAA" panose="020B0500020005020B06" pitchFamily="34" charset="-79"/>
                <a:sym typeface="Matcon"/>
                <a:rtl/>
              </a:rPr>
              <a:t>ילד שלקח בלי רשות</a:t>
            </a:r>
          </a:p>
        </p:txBody>
      </p:sp>
    </p:spTree>
    <p:extLst>
      <p:ext uri="{BB962C8B-B14F-4D97-AF65-F5344CB8AC3E}">
        <p14:creationId xmlns:p14="http://schemas.microsoft.com/office/powerpoint/2010/main" val="289954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 descr="תמונה שמכילה טקסט, צילום מסך, גופ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5507082-B1E1-629F-4EA5-C49DE13D78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תמונה 24" descr="תמונה שמכילה צילום מסך, עיצוב, איו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C1E6945C-AAA1-AC77-C4BA-AE22D7703B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781800" y="2421277"/>
            <a:ext cx="4991311" cy="793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3000"/>
              </a:lnSpc>
              <a:spcBef>
                <a:spcPct val="0"/>
              </a:spcBef>
            </a:pPr>
            <a:r>
              <a:rPr lang="he-IL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לחצו על האיש שמתאים להיגד אם</a:t>
            </a:r>
            <a:r>
              <a:rPr lang="en-US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/>
            </a:r>
            <a:br>
              <a:rPr lang="en-US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</a:br>
            <a:r>
              <a:rPr lang="he-IL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התשובה נכונה – האיש יעלה על הבמה</a:t>
            </a:r>
          </a:p>
        </p:txBody>
      </p:sp>
      <p:pic>
        <p:nvPicPr>
          <p:cNvPr id="15" name="תמונה 14" descr="תמונה שמכילה שחור, חשיכה, שחור ולבן, מונוכרו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111B6CC0-7797-1C6E-C886-38FB255E3F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54"/>
          <a:stretch>
            <a:fillRect/>
          </a:stretch>
        </p:blipFill>
        <p:spPr>
          <a:xfrm>
            <a:off x="838200" y="2356094"/>
            <a:ext cx="1901588" cy="3747136"/>
          </a:xfrm>
          <a:prstGeom prst="rect">
            <a:avLst/>
          </a:prstGeom>
        </p:spPr>
      </p:pic>
      <p:pic>
        <p:nvPicPr>
          <p:cNvPr id="20" name="תמונה 19" descr="תמונה שמכילה שחור, חשיכה, שחור ולבן, מונוכרו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8D92FBE-D942-81E7-3F77-F044E47FED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5" r="10388"/>
          <a:stretch>
            <a:fillRect/>
          </a:stretch>
        </p:blipFill>
        <p:spPr>
          <a:xfrm>
            <a:off x="9277455" y="2922555"/>
            <a:ext cx="2015229" cy="3303298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C39BB299-0E33-5434-49DB-8E125CE5A803}"/>
              </a:ext>
            </a:extLst>
          </p:cNvPr>
          <p:cNvSpPr txBox="1"/>
          <p:nvPr/>
        </p:nvSpPr>
        <p:spPr>
          <a:xfrm>
            <a:off x="1421682" y="5887430"/>
            <a:ext cx="734623" cy="409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  <a:spcBef>
                <a:spcPct val="0"/>
              </a:spcBef>
            </a:pPr>
            <a:r>
              <a:rPr lang="he-IL" sz="3134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אדון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4EC603B3-ECBE-9AC5-B6D1-18C48FD9509D}"/>
              </a:ext>
            </a:extLst>
          </p:cNvPr>
          <p:cNvSpPr txBox="1"/>
          <p:nvPr/>
        </p:nvSpPr>
        <p:spPr>
          <a:xfrm>
            <a:off x="10119205" y="5933323"/>
            <a:ext cx="734623" cy="409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  <a:spcBef>
                <a:spcPct val="0"/>
              </a:spcBef>
            </a:pPr>
            <a:r>
              <a:rPr lang="he-IL" sz="3134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עבד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2E242D18-D03B-B2C2-9297-090269B57CCD}"/>
              </a:ext>
            </a:extLst>
          </p:cNvPr>
          <p:cNvSpPr txBox="1"/>
          <p:nvPr/>
        </p:nvSpPr>
        <p:spPr>
          <a:xfrm>
            <a:off x="3363022" y="6137866"/>
            <a:ext cx="5839365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  <a:spcBef>
                <a:spcPct val="0"/>
              </a:spcBef>
            </a:pPr>
            <a:r>
              <a:rPr lang="he-IL" sz="5400" dirty="0">
                <a:ln>
                  <a:solidFill>
                    <a:schemeClr val="tx1"/>
                  </a:solidFill>
                </a:ln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אני חייב לדאוג לכל צרכיו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629E-17 7.40741E-7 L 3.68629E-17 0.00046 C 0.00781 -0.00648 0.01497 -0.01528 0.02383 -0.01898 C 0.02721 -0.0206 0.03047 -0.02153 0.03372 -0.02338 C 0.03581 -0.02454 0.0375 -0.02685 0.03945 -0.02778 C 0.04362 -0.03009 0.05234 -0.0338 0.05234 -0.03357 C 0.05443 -0.03565 0.05651 -0.03796 0.05872 -0.03958 C 0.06563 -0.04468 0.06914 -0.04583 0.0763 -0.04977 C 0.07865 -0.05116 0.08112 -0.05278 0.08359 -0.05417 C 0.08581 -0.05556 0.08776 -0.05764 0.0901 -0.05857 C 0.09232 -0.05972 0.09492 -0.06065 0.0974 -0.06157 C 0.09857 -0.06296 0.1026 -0.06528 0.10117 -0.06597 C 0.09753 -0.06736 0.08646 -0.06435 0.0901 -0.06435 L 0.20703 -0.06597 C 0.20781 -0.06782 0.20885 -0.06991 0.20977 -0.07176 C 0.21055 -0.07361 0.21055 -0.07639 0.21159 -0.07778 C 0.2151 -0.08264 0.21589 -0.08218 0.21888 -0.08218 L 0.21888 -0.08195 C 0.22383 -0.08935 0.22799 -0.09815 0.23372 -0.10394 C 0.23555 -0.10602 0.23698 -0.10926 0.23919 -0.10995 C 0.24089 -0.11042 0.24219 -0.11134 0.24375 -0.11134 C 0.25456 -0.11227 0.26523 -0.11227 0.27604 -0.11273 C 0.2901 -0.1162 0.28021 -0.11435 0.30651 -0.11435 L 0.30651 -0.11412 L 0.31927 -0.11713 C 0.32174 -0.11782 0.32422 -0.11806 0.32656 -0.11875 C 0.32786 -0.11898 0.32982 -0.11968 0.33112 -0.12014 C 0.33268 -0.12083 0.33477 -0.12107 0.33672 -0.12153 C 0.33698 -0.12176 0.33724 -0.12153 0.3375 -0.12153 L 0.3375 -0.1213 " pathEditMode="relative" rAng="0" ptsTypes="AAAAAAAAAAAAAAAAAAAAAAAAAAAA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75" y="-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5214</TotalTime>
  <Words>628</Words>
  <Application>Microsoft Office PowerPoint</Application>
  <PresentationFormat>מסך רחב</PresentationFormat>
  <Paragraphs>99</Paragraphs>
  <Slides>23</Slides>
  <Notes>7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23</vt:i4>
      </vt:variant>
    </vt:vector>
  </HeadingPairs>
  <TitlesOfParts>
    <vt:vector size="29" baseType="lpstr">
      <vt:lpstr>Calibri</vt:lpstr>
      <vt:lpstr>Mugrabi AAA</vt:lpstr>
      <vt:lpstr>Suez One</vt:lpstr>
      <vt:lpstr>Matcon</vt:lpstr>
      <vt:lpstr>Arial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הקדמה.pptx</dc:title>
  <dc:creator>משפחת קפלון</dc:creator>
  <cp:lastModifiedBy>משפחת קפלון</cp:lastModifiedBy>
  <cp:revision>62</cp:revision>
  <dcterms:created xsi:type="dcterms:W3CDTF">2006-08-16T00:00:00Z</dcterms:created>
  <dcterms:modified xsi:type="dcterms:W3CDTF">2026-01-04T22:00:58Z</dcterms:modified>
  <dc:identifier>DAGtLnKWfRc</dc:identifier>
</cp:coreProperties>
</file>