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2" r:id="rId2"/>
    <p:sldId id="521" r:id="rId3"/>
    <p:sldId id="520" r:id="rId4"/>
    <p:sldId id="523" r:id="rId5"/>
    <p:sldId id="522" r:id="rId6"/>
    <p:sldId id="524" r:id="rId7"/>
    <p:sldId id="525" r:id="rId8"/>
    <p:sldId id="528" r:id="rId9"/>
    <p:sldId id="526" r:id="rId10"/>
    <p:sldId id="529" r:id="rId11"/>
    <p:sldId id="530" r:id="rId12"/>
    <p:sldId id="531" r:id="rId13"/>
    <p:sldId id="543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1" r:id="rId22"/>
    <p:sldId id="544" r:id="rId23"/>
    <p:sldId id="547" r:id="rId24"/>
    <p:sldId id="545" r:id="rId25"/>
    <p:sldId id="548" r:id="rId26"/>
    <p:sldId id="550" r:id="rId27"/>
    <p:sldId id="549" r:id="rId28"/>
    <p:sldId id="551" r:id="rId29"/>
    <p:sldId id="552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25F"/>
    <a:srgbClr val="FE4488"/>
    <a:srgbClr val="C7863E"/>
    <a:srgbClr val="FFC50C"/>
    <a:srgbClr val="E3C4A1"/>
    <a:srgbClr val="31859C"/>
    <a:srgbClr val="953735"/>
    <a:srgbClr val="E46C0A"/>
    <a:srgbClr val="F5EB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סגנון ערכת נושא 1 - הדגשה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סגנון ערכת נושא 1 - הדגשה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674" autoAdjust="0"/>
  </p:normalViewPr>
  <p:slideViewPr>
    <p:cSldViewPr>
      <p:cViewPr varScale="1">
        <p:scale>
          <a:sx n="73" d="100"/>
          <a:sy n="73" d="100"/>
        </p:scale>
        <p:origin x="468" y="7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8D72D53-52A0-4F6F-97BC-726BDD9F051D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FC41F87-7824-43D7-A856-F262B3DE9B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269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לשמור גופנים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41F87-7824-43D7-A856-F262B3DE9B4D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4064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4C98F-38F2-FB30-ABA6-DFDFB71D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322E22A-5661-D767-3C32-E78003074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41A24CB-3623-AFDB-5385-BE09D7234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E3EDB67-0854-0F7D-E03D-F4D74A96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1476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519DA-A633-267B-5F0B-DAB8B9A3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CA87203-37E2-A8B1-4E4F-B7903578D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D7F19E9-5E77-674F-0191-7ED7E327C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16E8620-75F8-DB8C-8782-DA9A4C1D6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776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13B25-F67C-B5D2-9DEC-3BAF5CA39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DB31AFC-95D0-FDFF-BC79-64D55ABC9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5AB417D-8335-EEB1-554A-6988E1211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41EBB4E-2989-0F66-FFE1-6FFF295CC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9886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F79E-CF73-CFB4-6F34-79776B003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EB51FEEA-B0CB-DAC5-921F-F991A4360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7862662-C37D-5FB7-1C30-1BD4F064E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014BEE0-26FD-7C9F-00C3-EC449F050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24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1200-0154-4DA3-2D9E-6581574A5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3A2CD6B-9521-4C1D-6292-6073C1D85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45992D1-8E65-E4EF-EBD8-1CE0ECEB3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A5A47E5-E39D-B29A-0A5B-A6B178695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8913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A5097-297F-B3B5-1228-A15B6D88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E66868A-E1F0-6D61-E727-379CFCDA9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117A3E-77B8-F7A3-094F-A7EB2E85A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EB6782C-A60B-8A2D-FA6C-7EE38993A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624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C36C-97F5-E4B0-B695-479822627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A12C08A-6A67-05DB-93AF-E961A2974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43F18A2-B89B-5D5E-63AE-04DE1079E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E2AFF74-A264-6A7D-7CAE-712B243AF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4881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65189-4549-E6E8-D84C-CC2D098D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261FD51-F0E7-DAE9-F434-A39B97195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D941E1D-27A5-FC87-EB25-467C52C44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CFFCDAD-4EF2-5B91-AC13-57497F00C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8108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47D9-B692-FD0B-5AD2-16069BFB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C591D4C-0D6F-BDC5-65DB-3409E5A3A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5414F5B-71B5-2095-5D99-178523AEE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CE3E1B2-CF7F-C632-682D-C8136B495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1196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80897-3E6C-B38F-7E7A-BC0EA6367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219BEF2-CC8B-9131-EB78-21D0684F8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8DC1DA6-1168-7CBA-A539-69AE17570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2F9FACC-4B09-C705-B50F-7F8B0E1EC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0973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19A1-FF34-2E68-8A47-E6E1C452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6FC9855-6823-96EB-3D3A-B8300780C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3233A8D-3CD3-B587-E59E-50DCD4980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8E0B691-D46D-5578-8E1D-B2795E0DB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5013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65121-AB9A-0CB1-8DA4-1009CEFF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C34F219-4FD1-2F07-8ACF-4EB8FBEB3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87BD94A-DF60-AC20-36F9-1024439CA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61F81B2-134B-9E41-8B81-FC5A15C6B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1202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3CC98-C0F9-33A2-A24B-CA6BBF11D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E182A8E-4BD4-A16F-A490-57A1BDF7A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16C20FF-0956-D645-B862-E69333502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B4F8711-0472-CECF-4CC1-2F85B08A1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9596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A94C8-0FEE-ECCC-0E8B-906A97C5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52CCB65-3675-FC4C-1D53-9D48DAB4E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107BB99-3170-3F7F-ECA0-01E747830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478FB57-FCB3-9DD4-4C02-F39C0CD55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9816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6DD3D-0B7E-0DD4-077D-668E4874A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1CF2895-84C7-F7E2-2C02-8DFB6119E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5D27C0E-9CFF-DC96-02CF-E5A8E2CA8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12CBE29-136D-F5FC-E27D-B6E2FD620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8067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501ED-DF6D-6AFE-7074-0A3D4579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A33E1E0-8124-989F-320C-8C25A42FB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7000D3E-4CAA-94FB-E9CC-51AEE08EA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946260C-4CAF-F8EF-C4A8-7EF78DD61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7444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FAC8-7782-A0E0-E417-B76A83D93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9D051496-C2BA-C2AB-5145-FB98FA1C4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5776786-09FA-097A-5AD8-82A90DFB3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80D01ED-BBBF-3C1D-63C5-13748BAFB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0494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08D0C-2094-7CAB-B2D9-40C2B3DA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A620ED6-0110-3E32-3F25-281A1B4DB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683EE35-3A53-9298-947F-53C91D0DB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035D0BD-FFF8-0056-2E13-7815D1BFC8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4741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D9FC-6C25-789F-E31C-66380E8D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9AB819D-D0AB-D3D9-9385-69799B753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D8C79FF-39F9-8AF2-7BC6-C81AED062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FD13BBE-A538-2C3D-0B5B-61873732E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2067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CD5E-334C-63FF-F154-CCC2DC2A6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70FA1E8-FBA8-B67A-0EDB-CBB3166BE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1EA8BDC-3DF7-0C63-2FFB-8E8CB280C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9F3AA61-947A-5FD1-C28F-77AACDB4B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9008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DE24-AEFC-16D5-358C-04C82F2D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59485DB-6393-B487-1559-14CDACF73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CD74866-D5BB-94CB-D189-8813BB858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7709A9E-8EFA-1633-9AC6-7454C389A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479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E500-9471-B121-2CF8-6DFA7427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AAA2793-989B-BA5C-A008-7AEFD9870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E90AEF4-9DF4-7B45-11EF-1BE3B21B5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לשנות את השיח שהם מבינים כבר ויודעים. 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7C2F0BB-6F2C-EB40-C6BA-17739AEEA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963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7F6B-566F-B10A-435E-FBF9384A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E84F59B-C941-C17C-1944-BEAEC93E9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F7EE199-A57E-E2A7-99DA-B93D005A0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1C06A07-82C2-BE5A-A0C0-7F8BFBDCE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091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60369-93A0-4EEC-1191-8CA3AC341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596537D-7EED-1082-6839-8E6A8EC0D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44B7E93-5289-8B2E-2EC6-D05054F46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DBF3D45-EB07-F07A-399A-B3E533D0A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525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D4672-7D2B-0DE3-B6B3-A8DFEF431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534FE61-A3AA-FDE4-5976-ACDD8C5DA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A65C10F-1C78-C282-A763-2E35F9FFD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DEC1736-FDC1-EB15-4183-397009B58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3957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91A8-81EF-CB97-7FCF-5338C502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1D9195B-F33C-BC93-B6AD-AFF5F7A25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D04ADE9-7832-8712-7602-98CB0CDFA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8EA2204-72C0-E3AF-26D8-41BFD341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569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6DD9B-ADEF-7944-EEE7-99A5E43D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CA0A427-A05C-307C-1CF4-EC55D84C8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CC3FBD1-8709-FC66-BE1F-4EB5FBD67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8DBD02E-9E5E-3916-E2E2-1DA85266B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376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E3A5F-BA33-2802-1DC7-F9B938E1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2109857D-8AB8-FD9C-6461-0A0F40976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0671AF4-14C9-FDE3-21F7-A19E7FD63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1393E6D-1AB7-1EAF-2571-9E0FA6CE3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321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41.jpe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8.sv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5.png"/><Relationship Id="rId1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8.svg"/><Relationship Id="rId1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5" Type="http://schemas.microsoft.com/office/2007/relationships/hdphoto" Target="../media/hdphoto7.wdp"/><Relationship Id="rId10" Type="http://schemas.microsoft.com/office/2007/relationships/hdphoto" Target="../media/hdphoto2.wdp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1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17.jpeg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37.png"/><Relationship Id="rId1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36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98" y="0"/>
            <a:ext cx="18304598" cy="10325100"/>
          </a:xfrm>
          <a:custGeom>
            <a:avLst/>
            <a:gdLst/>
            <a:ahLst/>
            <a:cxnLst/>
            <a:rect l="l" t="t" r="r" b="b"/>
            <a:pathLst>
              <a:path w="22781267" h="12302134">
                <a:moveTo>
                  <a:pt x="0" y="0"/>
                </a:moveTo>
                <a:lnTo>
                  <a:pt x="22781267" y="0"/>
                </a:lnTo>
                <a:lnTo>
                  <a:pt x="22781267" y="12302135"/>
                </a:lnTo>
                <a:lnTo>
                  <a:pt x="0" y="12302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6000" contrast="64000"/>
                      </a14:imgEffect>
                    </a14:imgLayer>
                  </a14:imgProps>
                </a:ext>
              </a:extLst>
            </a:blip>
            <a:stretch>
              <a:fillRect t="-90376" b="-87569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4F681A-8A35-0A21-B108-879263E6A92D}"/>
              </a:ext>
            </a:extLst>
          </p:cNvPr>
          <p:cNvSpPr/>
          <p:nvPr/>
        </p:nvSpPr>
        <p:spPr>
          <a:xfrm>
            <a:off x="-16598" y="0"/>
            <a:ext cx="18304598" cy="7886700"/>
          </a:xfrm>
          <a:custGeom>
            <a:avLst/>
            <a:gdLst/>
            <a:ahLst/>
            <a:cxnLst/>
            <a:rect l="l" t="t" r="r" b="b"/>
            <a:pathLst>
              <a:path w="22781267" h="12302134">
                <a:moveTo>
                  <a:pt x="0" y="0"/>
                </a:moveTo>
                <a:lnTo>
                  <a:pt x="22781267" y="0"/>
                </a:lnTo>
                <a:lnTo>
                  <a:pt x="22781267" y="12302135"/>
                </a:lnTo>
                <a:lnTo>
                  <a:pt x="0" y="12302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 t="-118320" b="-145560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14" name="TextBox 14"/>
          <p:cNvSpPr txBox="1"/>
          <p:nvPr/>
        </p:nvSpPr>
        <p:spPr>
          <a:xfrm>
            <a:off x="-647700" y="700816"/>
            <a:ext cx="19583400" cy="4860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94"/>
              </a:lnSpc>
            </a:pPr>
            <a:r>
              <a:rPr lang="he-IL" sz="19000" dirty="0">
                <a:solidFill>
                  <a:srgbClr val="E8EFF4"/>
                </a:solidFill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כללים בברכה אחרונה</a:t>
            </a:r>
            <a:endParaRPr lang="en-US" sz="19000" dirty="0">
              <a:solidFill>
                <a:srgbClr val="E8EFF4"/>
              </a:solidFill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73456-A027-2D08-D9EB-0BEB39D15D2F}"/>
              </a:ext>
            </a:extLst>
          </p:cNvPr>
          <p:cNvSpPr txBox="1"/>
          <p:nvPr/>
        </p:nvSpPr>
        <p:spPr>
          <a:xfrm>
            <a:off x="7934353" y="-1256344"/>
            <a:ext cx="2369390" cy="1835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4"/>
              </a:lnSpc>
            </a:pPr>
            <a:r>
              <a:rPr lang="he-IL" dirty="0">
                <a:solidFill>
                  <a:srgbClr val="E8EFF4"/>
                </a:solidFill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dirty="0">
              <a:solidFill>
                <a:srgbClr val="E8EFF4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9" name="Freeform 9"/>
          <p:cNvSpPr/>
          <p:nvPr/>
        </p:nvSpPr>
        <p:spPr>
          <a:xfrm rot="2700000">
            <a:off x="17386649" y="329657"/>
            <a:ext cx="1264349" cy="1632108"/>
          </a:xfrm>
          <a:custGeom>
            <a:avLst/>
            <a:gdLst/>
            <a:ahLst/>
            <a:cxnLst/>
            <a:rect l="l" t="t" r="r" b="b"/>
            <a:pathLst>
              <a:path w="1264349" h="1632108">
                <a:moveTo>
                  <a:pt x="0" y="0"/>
                </a:moveTo>
                <a:lnTo>
                  <a:pt x="1264350" y="0"/>
                </a:lnTo>
                <a:lnTo>
                  <a:pt x="1264350" y="1632109"/>
                </a:lnTo>
                <a:lnTo>
                  <a:pt x="0" y="1632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 rot="404975">
            <a:off x="9202833" y="4891934"/>
            <a:ext cx="3235779" cy="1055673"/>
          </a:xfrm>
          <a:custGeom>
            <a:avLst/>
            <a:gdLst/>
            <a:ahLst/>
            <a:cxnLst/>
            <a:rect l="l" t="t" r="r" b="b"/>
            <a:pathLst>
              <a:path w="3235779" h="1055673">
                <a:moveTo>
                  <a:pt x="0" y="0"/>
                </a:moveTo>
                <a:lnTo>
                  <a:pt x="3235779" y="0"/>
                </a:lnTo>
                <a:lnTo>
                  <a:pt x="3235779" y="1055673"/>
                </a:lnTo>
                <a:lnTo>
                  <a:pt x="0" y="1055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>
            <a:off x="-771475" y="6016752"/>
            <a:ext cx="4888627" cy="4940535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 rot="-955920">
            <a:off x="3040498" y="6867713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0045B963-7473-0EC9-BB29-9D51FC8CFA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132" y="6510976"/>
            <a:ext cx="4134907" cy="3410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51E7960C-7D4D-7A13-20E1-78071CA58C5B}"/>
              </a:ext>
            </a:extLst>
          </p:cNvPr>
          <p:cNvSpPr/>
          <p:nvPr/>
        </p:nvSpPr>
        <p:spPr>
          <a:xfrm rot="21195025" flipH="1">
            <a:off x="5849099" y="4891934"/>
            <a:ext cx="3235779" cy="1055673"/>
          </a:xfrm>
          <a:custGeom>
            <a:avLst/>
            <a:gdLst/>
            <a:ahLst/>
            <a:cxnLst/>
            <a:rect l="l" t="t" r="r" b="b"/>
            <a:pathLst>
              <a:path w="3235779" h="1055673">
                <a:moveTo>
                  <a:pt x="0" y="0"/>
                </a:moveTo>
                <a:lnTo>
                  <a:pt x="3235779" y="0"/>
                </a:lnTo>
                <a:lnTo>
                  <a:pt x="3235779" y="1055673"/>
                </a:lnTo>
                <a:lnTo>
                  <a:pt x="0" y="1055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A5D82721-D3C6-204F-794D-942A3828CF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61" y="7536607"/>
            <a:ext cx="4888627" cy="29869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9AC8652E-A5E1-9843-F83C-BD64A76CC23C}"/>
              </a:ext>
            </a:extLst>
          </p:cNvPr>
          <p:cNvGrpSpPr/>
          <p:nvPr/>
        </p:nvGrpSpPr>
        <p:grpSpPr>
          <a:xfrm>
            <a:off x="5575941" y="7659488"/>
            <a:ext cx="7227079" cy="2583912"/>
            <a:chOff x="5628287" y="8039099"/>
            <a:chExt cx="5877913" cy="2101542"/>
          </a:xfrm>
          <a:effectLst>
            <a:glow rad="101600">
              <a:schemeClr val="bg1">
                <a:alpha val="60000"/>
              </a:schemeClr>
            </a:glow>
          </a:effectLst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FAFA4DDB-C9EA-92C7-E551-645722D74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3358" y1="41371" x2="54174" y2="29188"/>
                          <a14:foregroundMark x1="58984" y1="33503" x2="65245" y2="31980"/>
                          <a14:foregroundMark x1="70054" y1="30711" x2="70327" y2="51015"/>
                          <a14:foregroundMark x1="74682" y1="27665" x2="73775" y2="44162"/>
                          <a14:foregroundMark x1="67786" y1="29949" x2="69873" y2="59898"/>
                          <a14:foregroundMark x1="68603" y1="51015" x2="69056" y2="58883"/>
                          <a14:foregroundMark x1="72958" y1="52284" x2="79673" y2="50254"/>
                          <a14:foregroundMark x1="80218" y1="31472" x2="80399" y2="44924"/>
                          <a14:foregroundMark x1="77768" y1="55330" x2="74319" y2="59898"/>
                          <a14:foregroundMark x1="72958" y1="37563" x2="72505" y2="42132"/>
                          <a14:foregroundMark x1="63612" y1="29949" x2="58621" y2="29695"/>
                          <a14:foregroundMark x1="60708" y1="60660" x2="61162" y2="71827"/>
                          <a14:foregroundMark x1="45644" y1="62690" x2="43739" y2="70305"/>
                          <a14:foregroundMark x1="37840" y1="74365" x2="37205" y2="79442"/>
                          <a14:foregroundMark x1="32759" y1="79188" x2="33485" y2="75127"/>
                          <a14:foregroundMark x1="32033" y1="76142" x2="30762" y2="77411"/>
                          <a14:foregroundMark x1="23140" y1="76142" x2="22505" y2="77665"/>
                          <a14:foregroundMark x1="27042" y1="55584" x2="30309" y2="47462"/>
                          <a14:foregroundMark x1="31942" y1="36548" x2="24138" y2="27411"/>
                          <a14:backgroundMark x1="28131" y1="40609" x2="27677" y2="449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287" y="8039100"/>
              <a:ext cx="5877913" cy="2101541"/>
            </a:xfrm>
            <a:prstGeom prst="rect">
              <a:avLst/>
            </a:prstGeom>
          </p:spPr>
        </p:pic>
        <p:pic>
          <p:nvPicPr>
            <p:cNvPr id="21" name="Drawing 0">
              <a:extLst>
                <a:ext uri="{FF2B5EF4-FFF2-40B4-BE49-F238E27FC236}">
                  <a16:creationId xmlns:a16="http://schemas.microsoft.com/office/drawing/2014/main" id="{EF7D6166-4465-DF33-8F24-0E4DAA8298DD}"/>
                </a:ext>
              </a:extLst>
            </p:cNvPr>
            <p:cNvPicPr/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8039099"/>
              <a:ext cx="5867400" cy="2101541"/>
            </a:xfrm>
            <a:prstGeom prst="rect">
              <a:avLst/>
            </a:prstGeom>
          </p:spPr>
        </p:pic>
      </p:grpSp>
      <p:sp>
        <p:nvSpPr>
          <p:cNvPr id="3" name="TextBox 14">
            <a:extLst>
              <a:ext uri="{FF2B5EF4-FFF2-40B4-BE49-F238E27FC236}">
                <a16:creationId xmlns:a16="http://schemas.microsoft.com/office/drawing/2014/main" id="{31B39040-F2B8-86E0-75D3-A8A567A195D5}"/>
              </a:ext>
            </a:extLst>
          </p:cNvPr>
          <p:cNvSpPr txBox="1"/>
          <p:nvPr/>
        </p:nvSpPr>
        <p:spPr>
          <a:xfrm>
            <a:off x="-647700" y="5965173"/>
            <a:ext cx="1958340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94"/>
              </a:lnSpc>
            </a:pPr>
            <a:r>
              <a:rPr lang="he-IL" sz="19000" dirty="0">
                <a:solidFill>
                  <a:srgbClr val="E8EFF4"/>
                </a:solidFill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2</a:t>
            </a:r>
            <a:endParaRPr lang="en-US" sz="19000" dirty="0">
              <a:solidFill>
                <a:srgbClr val="E8EFF4"/>
              </a:solidFill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</p:spTree>
    <p:extLst>
      <p:ext uri="{BB962C8B-B14F-4D97-AF65-F5344CB8AC3E}">
        <p14:creationId xmlns:p14="http://schemas.microsoft.com/office/powerpoint/2010/main" val="266192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C9A85-BC6B-8DA8-751F-DB759367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7278FBEE-0984-81D6-70D2-55D3F330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3B42AB-7EB3-2FC0-AEC9-531765E4F9AF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A898C13A-AB7C-BA4E-C42F-F13FA79B9886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1B969F58-16BC-2322-95AD-89D4C047E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BFEE7E6E-F8FC-D6D2-EAEA-FAC0D93A8171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098511C-B7E1-4DE1-A4C6-F1BED12F0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734D57D5-A667-A3DD-2EAF-0BC46DC56D4C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4845CCFD-0246-D90D-2ED8-C248A99A207E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14F286EA-E4F3-34F4-54C3-198E61C50F9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D32E2AC-2D19-7C10-E19F-BB9B2519012C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3382D32-7D03-3473-4005-7D047EA98495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644677C3-FE38-D9F4-CD52-F9F5AA9B36C1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8608269-FE00-DC1B-87A1-10FF681FCC8B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של כזית פירות.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AF69DD3-DA43-7295-EF49-4534ADDCF0F6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43F2012-AFE0-7D11-8284-24DC38896731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3CE11B97-DCC7-41F9-A2F1-9EC069652A28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5B00C5BC-3B1D-84C7-8DB1-0D013B0E06F3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4D57C90C-8658-E029-58E4-F3430A60787E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B6A48CF5-4AD5-B8FC-FAE5-4AF88FDC9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699F9E68-5E9B-36F6-9782-7EC920AB2A0A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D96EB104-6FC8-2FC5-8626-5DF5360F22D0}"/>
              </a:ext>
            </a:extLst>
          </p:cNvPr>
          <p:cNvGrpSpPr/>
          <p:nvPr/>
        </p:nvGrpSpPr>
        <p:grpSpPr>
          <a:xfrm>
            <a:off x="3893509" y="4113363"/>
            <a:ext cx="1069524" cy="1285353"/>
            <a:chOff x="10439400" y="3475507"/>
            <a:chExt cx="1069524" cy="1285353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32D75980-06F7-7A85-20DC-308F7C78B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5" y="3475507"/>
              <a:ext cx="759254" cy="82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A7939AB2-8592-1726-E7F1-B50B2F95840C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13AF5B3-2113-7FA2-A38F-38B2275C078E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E8884310-B1EB-26F7-4F81-F1B8BE85FC87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06AE51A8-3DB2-EC05-9C89-DF299DE55AFF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3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21 0.27623 C -0.28976 0.24583 -0.26572 0.19089 -0.2277 0.15355 C -0.18846 0.11497 -0.14966 0.10756 -0.14011 0.13812 C -0.13056 0.16883 -0.09184 0.16157 -0.05252 0.12284 C -0.01433 0.08518 0.00954 0.03056 4.30556E-6 3.7037E-7 " pathEditMode="relative" rAng="19860000" ptsTypes="AAAAA">
                                      <p:cBhvr>
                                        <p:cTn id="6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2" y="-13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4486-B98F-5AF5-17FB-82039E2C0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4CC54CA6-F0EE-7A2F-2A5D-74438A0E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86FAAE-7E44-46B9-2656-9E17045B81B6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6BE63BF1-A8BB-7278-B678-49B60134CEDC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9569DA2D-C881-C462-B456-1897ED9F9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16AC513C-42E4-10D9-6D6A-2A1077772C45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F2909F6-0819-BCB3-D49A-65383FFF9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FA4CCE66-E383-36A0-DA69-F5DA10343CDE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09F41637-CFDE-8C55-4E39-436351415324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0EB2F6D2-5F99-1515-844A-341FBB92E325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B5E5BD7-F777-7AFB-0379-30883A49A553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604A3D1B-94AF-83AC-975C-608A3CA98889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A78DE4C9-C7F3-2B9E-500B-3245751D6816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1D913634-084A-1E55-C4B4-299025EF911F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קצת סלט, פחות מ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51DF8C9-C3C6-FCB2-458E-16D5D99CBB54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A77B08C7-A175-4276-E07A-72E55ECAE862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F6DC8B44-6918-C9E7-45BD-F8B49683FC72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1AA8F21C-A791-16D4-04E1-844D28E83DB0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142B061-12F5-72E2-8D25-53A372D15086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BC9DD6E7-2929-EC3B-AC27-E18075ED0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201CF9B7-49BA-8A6D-B50E-C0839D445A24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F835DAD4-C5CA-F481-2E10-5E418A61C140}"/>
              </a:ext>
            </a:extLst>
          </p:cNvPr>
          <p:cNvGrpSpPr/>
          <p:nvPr/>
        </p:nvGrpSpPr>
        <p:grpSpPr>
          <a:xfrm>
            <a:off x="3893509" y="4195052"/>
            <a:ext cx="1069524" cy="1203664"/>
            <a:chOff x="10439400" y="3557196"/>
            <a:chExt cx="1069524" cy="1203664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7BB327A7-7B7B-D074-1E2F-5850BC988D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34994" y="3557196"/>
              <a:ext cx="733156" cy="7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44C7F6A3-2208-795C-65BC-B346EB65D9E0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05F268D0-2E5E-0F15-1DD2-681BADF8F339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B985F6DE-E971-DDFB-05BA-ED006A383104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8560EDD0-A590-DD01-81CC-7A9E1D681B98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5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77 C 0.00921 0.03009 -0.02534 0.09491 -0.07586 0.14444 C -0.12855 0.19629 -0.17795 0.2145 -0.1881 0.1841 C -0.19713 0.15324 -0.24661 0.17145 -0.29869 0.22253 C -0.35069 0.27315 -0.38437 0.33719 -0.37586 0.36913 " pathEditMode="relative" rAng="9060000" ptsTypes="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8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7D755-FA5E-4346-C431-9E58610D0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53EAD9B7-F432-C13B-A37D-FE3CFC5F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B5AF8C-9457-1A19-65B1-F567F26B9043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5E278DCA-77D1-05E2-F40F-5645E117F51F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7DA90FED-AEE7-FE60-C92C-757BCE5C5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0619020D-7704-CE81-0880-1B7844686AF5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E132FB-7C2F-378F-D03E-E5B88838F8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21DB2C7C-D4E8-45EE-D423-00B591768E16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CFDB3085-ACBD-D949-F0B3-C10C6C875124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D51713B8-78B1-FB49-3490-6D9418F0158E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9EA10F0-CC8E-4300-7696-3A1A864A55B8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539B0DC-2A53-A1FA-446F-32F63DBEEFD5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0BE1CBCF-7F45-96E6-B9CB-CD8BB2BCF0D7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EDEF0022-3545-1608-8F17-6040477336FE}"/>
              </a:ext>
            </a:extLst>
          </p:cNvPr>
          <p:cNvSpPr txBox="1"/>
          <p:nvPr/>
        </p:nvSpPr>
        <p:spPr>
          <a:xfrm>
            <a:off x="4795402" y="8174386"/>
            <a:ext cx="11511398" cy="164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  <a:cs typeface="Varela Round" panose="00000500000000000000" pitchFamily="2" charset="-79"/>
              </a:rPr>
              <a:t>שבו חייבים בברכה אחרונה במאכלים הוא כזית.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E644EDB3-96B2-EA66-92E0-597404B893B4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D4214B39-3EDD-7BF2-1E22-79EA82B88A64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25CA16D7-087C-7310-4CE2-29D2C4A698C4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A1E158B0-D14C-39CA-96DA-DF6331DF2B4E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4915016F-AD40-821C-1E1C-BCF5DE88BCF1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C9D9998E-FA99-5E01-C65C-8466D388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F99698DC-608F-F28D-F0A1-D652B6CC89A4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4FBE1919-3293-FB02-61A3-FE98C8A81C12}"/>
              </a:ext>
            </a:extLst>
          </p:cNvPr>
          <p:cNvGrpSpPr/>
          <p:nvPr/>
        </p:nvGrpSpPr>
        <p:grpSpPr>
          <a:xfrm>
            <a:off x="3893509" y="4193217"/>
            <a:ext cx="1069524" cy="1205499"/>
            <a:chOff x="10439400" y="3555361"/>
            <a:chExt cx="1069524" cy="1205499"/>
          </a:xfrm>
        </p:grpSpPr>
        <p:pic>
          <p:nvPicPr>
            <p:cNvPr id="3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F31DE683-E3B4-46F5-B480-8511D731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4" y="3555361"/>
              <a:ext cx="759255" cy="8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DD1B0484-AD7A-F06D-741B-77B2E6A5E22A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E3984B82-DCCB-0081-BD3B-B73E8963A369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41" name="Freeform 2">
              <a:extLst>
                <a:ext uri="{FF2B5EF4-FFF2-40B4-BE49-F238E27FC236}">
                  <a16:creationId xmlns:a16="http://schemas.microsoft.com/office/drawing/2014/main" id="{28A8E3E9-B6E2-B8A4-B481-38F1DB239AD5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A1B43C9E-58C6-822C-B136-3E0A3AC102A0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5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1 0.25865 C -0.1862 0.2321 -0.17682 0.18241 -0.15295 0.14784 C -0.1289 0.11173 -0.09965 0.10294 -0.08689 0.12963 C -0.07404 0.15633 -0.04488 0.14784 -0.02057 0.11112 C 0.00278 0.07686 0.01259 0.02686 -1.66667E-6 -4.93827E-6 " pathEditMode="relative" rAng="19200000" ptsTypes="AAAAA">
                                      <p:cBhvr>
                                        <p:cTn id="12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1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4C01B-B5F0-5EE9-4910-E1490EC2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5BF18EA8-4306-AEBE-C7B4-27D2EE64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889C16-6B29-FE91-014B-6D5AFD1408A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4065590B-6FC0-7340-3CD9-30F86D6BCB99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6E77E5F7-4E28-2876-536E-55919EF32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A4095B0F-F44C-0011-7873-CA6DBB802F36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BDB929C-2BBD-051E-8D2E-A55FB397C5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A9D8F832-CDEF-A88D-01AF-89A337BE2F3A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BCFF68D-60D5-C9D5-94D5-B8EA194F8555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1C46911-AD8E-3A7E-8029-6B61E4B86C6A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11646B8A-83CF-5360-8CE4-4B508D6FD4E8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672B8F04-CEAE-C51A-ADB7-D96CB9059EE2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933060D8-8322-F321-A795-2539A54274B3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BA189460-B96E-857D-309A-70660706554F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0542B5C-3E41-F71A-9825-0321A21E6F51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448DF3CD-DD03-ADD5-1B87-3DDA47CFE7D9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B8F6D024-AA46-5FA3-5FC7-A5201347C12A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9B599ED-38A6-517C-45F9-4ECA5FA45C1F}"/>
              </a:ext>
            </a:extLst>
          </p:cNvPr>
          <p:cNvSpPr txBox="1"/>
          <p:nvPr/>
        </p:nvSpPr>
        <p:spPr>
          <a:xfrm>
            <a:off x="4795402" y="8174386"/>
            <a:ext cx="11511398" cy="164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  <a:cs typeface="Varela Round" panose="00000500000000000000" pitchFamily="2" charset="-79"/>
              </a:rPr>
              <a:t>שבו חייבים בברכה אחרונה במשקים הוא רביעית.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FF23FB6-1BE2-FCD7-8920-3CAE89B02682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2C1FB5B-1D39-5C55-5CC4-E7924815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36148E1C-995E-D94B-DD69-14C3844F0F1E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D24BEEE4-FFD0-A690-CD81-50FEF8628AF6}"/>
              </a:ext>
            </a:extLst>
          </p:cNvPr>
          <p:cNvGrpSpPr/>
          <p:nvPr/>
        </p:nvGrpSpPr>
        <p:grpSpPr>
          <a:xfrm>
            <a:off x="3893509" y="4291524"/>
            <a:ext cx="1069524" cy="1107192"/>
            <a:chOff x="10439400" y="3653668"/>
            <a:chExt cx="1069524" cy="1107192"/>
          </a:xfrm>
        </p:grpSpPr>
        <p:pic>
          <p:nvPicPr>
            <p:cNvPr id="19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FE532F3B-DAA3-33E7-5F98-6240D501A4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823844" y="3653668"/>
              <a:ext cx="644305" cy="69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7E9714A7-E5B1-6B5B-2B8C-3103275F0930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9A37B8C-2998-9A19-B35C-539F889340F7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036FB40-1A11-02AD-D22A-55DC01BB21DA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10B08B3E-D13D-49C6-BE4E-7DC70CE37F5F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4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1 0.25865 C -0.1862 0.2321 -0.17682 0.18241 -0.15295 0.14784 C -0.1289 0.11173 -0.09965 0.10294 -0.08689 0.12963 C -0.07404 0.15633 -0.04488 0.14784 -0.02057 0.11112 C 0.00278 0.07686 0.01259 0.02686 -1.66667E-6 -4.93827E-6 " pathEditMode="relative" rAng="19200000" ptsTypes="AAAAA">
                                      <p:cBhvr>
                                        <p:cTn id="12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1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62654-A9A4-AC52-2374-9767620D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628469CD-9CEE-345B-ABE2-6E0276FC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87DCE2-8E61-26FF-6686-9E70A0D82B15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1B9F3C7C-8A89-3325-0B44-CDB9B40DBAF3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7B79FD55-D214-7EC9-6265-78D9ED070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31C31AAA-4077-3579-7CCB-4CE6651FC88C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7CF1659-BD3E-1C57-CD06-D7C90DDBD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6409CACB-3454-5826-B112-E9845418578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241BFD2-6248-43C7-0E7B-71AFFB267FF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72AC9994-2E5F-453F-6AC5-A5ECA94BCB0C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8C0AEFE-126E-0C66-A7DC-B2E9144604CE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0AF9EB9-9C08-BE82-D965-9BEFEE3C180F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140A1BE0-785F-35FF-3F18-9061CF266BD9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F7AA0849-1AEF-D207-7718-5F1F71C27E69}"/>
              </a:ext>
            </a:extLst>
          </p:cNvPr>
          <p:cNvSpPr txBox="1"/>
          <p:nvPr/>
        </p:nvSpPr>
        <p:spPr>
          <a:xfrm>
            <a:off x="4795402" y="8174386"/>
            <a:ext cx="11511398" cy="164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שתיתי כוס שלימה של מים. זה הרבה יותר מ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 .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  <a:cs typeface="Varela Round" panose="00000500000000000000" pitchFamily="2" charset="-79"/>
              </a:rPr>
              <a:t>אני צריך לברך בורא נפשות.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5025F5F-9E35-1F10-9688-491EC4A3BDDA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ADFD3C8B-BFE9-F1EF-E713-5CD0F263173F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8AC916E5-DEDF-8197-60E8-F26D408363CB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B0D4DD81-8227-0096-1509-4588A8FC1B9D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20D19686-8FA5-0E2A-562E-8AB1AD14B540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4DE2E09B-71E6-9CA4-482F-307B2B55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F2548365-A5D1-090A-1A39-70C7E86C124E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6FEBE22A-B48F-133E-5F80-64784798EEA1}"/>
              </a:ext>
            </a:extLst>
          </p:cNvPr>
          <p:cNvGrpSpPr/>
          <p:nvPr/>
        </p:nvGrpSpPr>
        <p:grpSpPr>
          <a:xfrm>
            <a:off x="3893509" y="4152900"/>
            <a:ext cx="1069524" cy="1245816"/>
            <a:chOff x="10439400" y="3515044"/>
            <a:chExt cx="1069524" cy="12458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2946522A-27BA-F26D-6368-D2B9582C9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39637" y="3515044"/>
              <a:ext cx="759254" cy="82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5EAB7ED0-F2DD-B0EC-98BD-B0110609DD16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15440866-1361-77E5-17DE-56F5B8F82E49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E1982DF2-34B7-FC61-D93D-E397F30EDE25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226D7B4A-30EC-31C7-6A41-07CDE4788AA0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34568E-6 C 0.01658 -0.01898 0.04722 0.01543 0.06884 0.07454 C 0.09123 0.13611 0.09661 0.19985 0.07995 0.21898 C 0.06354 0.23797 0.06858 0.3017 0.09114 0.36312 C 0.11276 0.42222 0.14349 0.4571 0.15989 0.43812 " pathEditMode="relative" rAng="3420000" ptsTypes="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21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B3133-14A8-C338-D0F9-9F5D814A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674686AA-EB6E-8761-3F6B-29A0AFE7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D9BEC2-3B32-ED67-0B21-61ED4F33F24F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B4360C7B-CF74-BB55-ECE3-9384F67E6905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078DACE-8B03-58D5-4E56-84EA1E469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EE5C220E-8D44-6D2E-F7CA-AA43FC591110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14CD245-C73D-42E1-DFB6-B0868DC47C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9477C36C-8184-A68B-3ED9-1C71D9E2A021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2CA9354-80F3-9344-6BCA-D22A9D9905FF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6E6833D1-022A-72CE-2927-AA24E5DA071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13B1870-E64E-B10B-EB37-3A967E656D92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D92A00DF-35AC-F7E8-D39D-062D8A95A079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FFA0591B-7BC7-4570-BA27-EAB6708C8F03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F39B47A3-7DFE-85A1-DB1C-1934A5D8AD32}"/>
              </a:ext>
            </a:extLst>
          </p:cNvPr>
          <p:cNvSpPr txBox="1"/>
          <p:nvPr/>
        </p:nvSpPr>
        <p:spPr>
          <a:xfrm>
            <a:off x="4795402" y="8174386"/>
            <a:ext cx="11511398" cy="164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שלושה ביסקוויטים. זה יותר מ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. אני צריך לברך על המחיה.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07C7EAC-3A98-4A0C-AFF4-DE535B5C5039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C9F1F4F-0DA9-00DD-5364-BEF6E55C301C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6A87B69C-8273-2BC5-6740-B2201A6E435E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8B80C3D8-4AF9-CB3D-A846-D09CC6EDEBB6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6CA1D755-282C-747A-F8B2-85ED6F0061E9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568B836C-310D-8388-5189-9CB95651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4B6E4A9F-F6BD-B2F4-448F-49C6BCD7BAC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5F75E9B8-81F7-A996-DE80-4FEB2EB72AC7}"/>
              </a:ext>
            </a:extLst>
          </p:cNvPr>
          <p:cNvGrpSpPr/>
          <p:nvPr/>
        </p:nvGrpSpPr>
        <p:grpSpPr>
          <a:xfrm>
            <a:off x="3893509" y="4243081"/>
            <a:ext cx="1069524" cy="1155635"/>
            <a:chOff x="10439400" y="3605225"/>
            <a:chExt cx="1069524" cy="1155635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48054426-93BD-1AF1-DD5D-04322E8BF2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36891" y="3605225"/>
              <a:ext cx="759101" cy="824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5FC065B3-90C3-6ECF-FB11-3DA40470D0C1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F75D8FF3-449A-306C-50AF-9334CFAE71DD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B7D71E2B-8E27-C05D-0034-3D3EFA17B0E2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B0AAD364-38BF-49E9-8A80-F304C79979D4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9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32099E-6 C 0.01953 0.00386 0.03212 0.05649 0.02882 0.11713 C 0.02596 0.18025 0.00886 0.22871 -0.01119 0.22624 C -0.03073 0.22254 -0.04817 0.27068 -0.05139 0.33349 C -0.05477 0.39553 -0.04192 0.44738 -0.02239 0.45139 " pathEditMode="relative" rAng="5700000" ptsTypes="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825B7-0CB2-F399-459A-5860618D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C0B74DD9-1254-5362-375A-99A42FBA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CE809F-F204-804C-60B7-06A812915FA1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C454854E-BF5D-C703-51F3-195FE8B87D0D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ACA499E7-82C2-E8BA-CEDD-BBB1AA45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66DB4E2B-20E7-CADF-B50A-BADBA38AA440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F01A223-B439-76C8-9AB3-E9E8C0C9C4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F19EBC9B-A5A8-CBEB-BD7C-F0843DDE7F9F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BFD5B94C-4D78-CF48-8F96-21B98FD9C7E3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1A2A937F-F8FF-F445-DB76-5C257248D875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FB88961-4BF4-1C11-CEF7-11A799AB1760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59BEEF3-8F89-8598-5805-9C40633243D2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C7F37DCB-92CF-56DC-0990-D3868CBA3A1C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C94F658A-3A40-6655-0DC6-E71E34FF8D49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אגוז שלם. זה נקרא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FC35EB4-CA42-C9BE-15EE-B378A1B35E21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FD3E7CEA-A0AA-BCA5-B568-6B650B368C32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21E1B092-4147-A457-229B-62CF06AD60D8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9AA6B133-8AF0-5CE5-EBC2-6069DE5C2565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58451F87-D243-C5F9-384E-2E7FA27916ED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0F086FDE-DC40-BD1E-9832-5352A7E22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2694F89C-F9D5-C4E3-BC62-4E7DD9BD4B3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40236FD9-F4FA-A649-7968-20E0751D2B7F}"/>
              </a:ext>
            </a:extLst>
          </p:cNvPr>
          <p:cNvGrpSpPr/>
          <p:nvPr/>
        </p:nvGrpSpPr>
        <p:grpSpPr>
          <a:xfrm>
            <a:off x="3893509" y="4305300"/>
            <a:ext cx="1069524" cy="1093416"/>
            <a:chOff x="10439400" y="3667444"/>
            <a:chExt cx="1069524" cy="1093416"/>
          </a:xfrm>
        </p:grpSpPr>
        <p:pic>
          <p:nvPicPr>
            <p:cNvPr id="20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E5520D34-2858-85FE-2203-344F65B603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875711" y="3667444"/>
              <a:ext cx="592438" cy="64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3EFF9849-ECB5-1D8A-CFB6-49677B83D479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CA998717-5F84-2649-BA99-9D38805F8197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58CC45AA-B853-5FD9-D60E-AA91F9F57816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4F1A36A8-AE35-93FC-7A64-A1A8D8EFACA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6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15 C 0.01545 -0.02238 0.04488 -0.00015 0.0665 0.04738 C 0.08898 0.0963 0.09488 0.15232 0.07952 0.17454 C 0.06424 0.1963 0.07014 0.25247 0.09262 0.30154 C 0.11406 0.34877 0.14375 0.37114 0.15929 0.34923 " pathEditMode="relative" rAng="3060000" ptsTypes="AAA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FDBAB-7158-DC0F-0DCB-178515360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3FD188DA-7769-0CC1-CD86-856B0776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8308E8-B8F4-14CF-E4B6-CF91CD467622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13AD7683-092B-5E1A-3C1F-49F4A2AF0807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4AD9ABE-A63C-9C3E-C767-BA7551F62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0CF76FC8-EFC1-E17D-ADD4-5A2F4BE1F0A7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9315B77-F5F6-4F6A-CB06-527BC6EAC8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34718539-7204-B4D1-2D70-C2472517F563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70ABAD6-398D-68E7-A9B9-8F504EFEF822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E394FE58-55FA-8F5F-DAF7-B72E4A7CC7A2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1BD6FF0-BE70-CF8E-102E-753BB9EF0B6D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0DBB987-3361-77FF-399F-72AEBE7057AE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D48335CA-5D63-9C21-FA73-30FFBB28E5F4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D604C591-D144-B74C-9EDF-144E7090E0B1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גרגיר חומוס שלם נקרא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F3FF5B4F-7FDD-B717-EE61-0AA40190E94C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259D1A9-4513-7DC3-EA4A-CCD2723E1ABF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4F0998EE-A21A-C094-F3D7-D3CBDEBDF198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C87C558F-D45D-C581-FE17-A78B7D22DC3C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8779689-EB3A-540B-094F-82BB7A542F38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0FFDF579-0461-35CF-D24C-CB87DC0A3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D864C897-A3E6-7D2B-D79C-EAF65CF4F58C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FD32AE08-379F-D937-7534-52773106E91B}"/>
              </a:ext>
            </a:extLst>
          </p:cNvPr>
          <p:cNvGrpSpPr/>
          <p:nvPr/>
        </p:nvGrpSpPr>
        <p:grpSpPr>
          <a:xfrm>
            <a:off x="3893509" y="4229100"/>
            <a:ext cx="1069524" cy="1169616"/>
            <a:chOff x="10439400" y="3591244"/>
            <a:chExt cx="1069524" cy="1169616"/>
          </a:xfrm>
        </p:grpSpPr>
        <p:pic>
          <p:nvPicPr>
            <p:cNvPr id="20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70FF010E-E898-0385-CD32-A5907A3345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58649" y="3591244"/>
              <a:ext cx="709500" cy="77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2B126D9E-58FA-0F20-F9CC-F461E2F1FF6B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40C851EF-6454-D57F-34A0-46F050716FF3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25A78221-8379-BFA7-8921-4B9A439AA464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D9084B7C-A669-7CD2-13E8-6001E4CA31C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6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15 C 0.01545 -0.02238 0.04488 -0.00015 0.0665 0.04738 C 0.08898 0.0963 0.09488 0.15232 0.07952 0.17454 C 0.06424 0.1963 0.07014 0.25247 0.09262 0.30154 C 0.11406 0.34877 0.14375 0.37114 0.15929 0.34923 " pathEditMode="relative" rAng="3060000" ptsTypes="AAA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565B2-737F-E68E-CB71-7AC66F275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A78EDE76-24D7-766B-20D9-7B2845B1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0AECDF-F815-75E2-944E-C10CE71DF0B5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7ED0C4CC-EAEF-FF34-B47F-BDA96A1C1C18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03FCC2CF-D991-2EFE-6B9B-651C4181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6A01D9A6-58CD-4892-ECE8-FBAA5E4D5322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FBC8DAE-6109-52FC-ED18-01B66C37D7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602D424A-5BD5-1365-A000-CDE06E299DA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D580066-2409-5BC8-C7BC-1493D27A1E41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BB822D63-E043-DD71-5790-E3D069D15256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B902ED9-8248-1B03-A68B-0931A1BAF7CC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243EB37-56B4-080F-41B7-6D4D11EF73E1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F80A65B2-9F4C-C761-55D1-0E9F85FB02D1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BC225068-AB71-4FFF-0D9D-BE1750FAA8F7}"/>
              </a:ext>
            </a:extLst>
          </p:cNvPr>
          <p:cNvSpPr txBox="1"/>
          <p:nvPr/>
        </p:nvSpPr>
        <p:spPr>
          <a:xfrm>
            <a:off x="4795402" y="8174386"/>
            <a:ext cx="11511398" cy="165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את </a:t>
            </a:r>
            <a:r>
              <a:rPr lang="he-IL" sz="48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הסנדביץ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' שלי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כלומר, תוך 4 דקות.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D7B4C1A-39DC-4BD5-30F4-099DB7F1D777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F5004988-A7AD-B12D-23B9-09CCEE8382F9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6B45C6CE-BF4C-332D-8326-5DF64BF0AAD1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87B817A5-824B-3A09-0731-FFAF0BDCBC88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64F11A9D-0060-ABCF-7634-D8CC9C82BD46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692F5B57-473C-8631-0C54-3472E7D0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D3D86942-50EB-CEC0-E1EB-489AF264F55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B3A5D7C-BE52-4525-A290-E8127275B3E6}"/>
              </a:ext>
            </a:extLst>
          </p:cNvPr>
          <p:cNvGrpSpPr/>
          <p:nvPr/>
        </p:nvGrpSpPr>
        <p:grpSpPr>
          <a:xfrm>
            <a:off x="3893509" y="4229100"/>
            <a:ext cx="1069524" cy="1169616"/>
            <a:chOff x="10439400" y="3591244"/>
            <a:chExt cx="1069524" cy="11696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635815A2-BBC0-7274-03AA-851054039A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89391" y="3591244"/>
              <a:ext cx="709500" cy="77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80B865CC-ADB6-46DB-0FD8-AB821A98E292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55476764-2603-00C1-F347-AB1BFF92E590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DFD6E8E6-39AD-9D82-BCD8-FFD1438C57C7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3B7A437C-C5DB-1F2D-9D78-69A0B884E77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9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31 C 0.0191 -0.00895 0.0382 0.0159 0.04349 0.05402 C 0.04905 0.09321 0.03863 0.13118 0.01962 0.13966 C 0.00053 0.14815 -0.00989 0.18611 -0.00434 0.22547 C 0.00105 0.26343 0.02014 0.28828 0.03915 0.27979 " pathEditMode="relative" rAng="4560000" ptsTypes="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13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EF52F-2F39-A946-1A90-761351C16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C114FFD6-37F4-520F-ABEF-FEFF37A67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72CDAD-D38D-C6A5-38A5-540ABB165D5E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7891241A-8A18-0690-F57E-169CE953B0E4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8992943-B5A1-1B86-54CF-CCEABFF3B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C14734EC-4222-E6D7-957D-39DE813A443F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A63D03-1229-2C01-D5E0-7B99AB193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D89CACD8-F35F-2ACB-2079-13FC4EE1B7CC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F4B63A76-FD7B-8D75-EC5E-0FF86DD0506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6B505A8C-3CD3-30F3-4E10-459514016AEC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5FE43DC6-603B-7923-DDE5-A463ADD78CFF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A244DD7-176A-7C38-1C06-8D3F8E95038A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B2F7C1C1-0F42-B297-45EF-031A6F8326C9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F7FEF2C2-9DE7-2B41-C1A9-E2F4EC8FD397}"/>
              </a:ext>
            </a:extLst>
          </p:cNvPr>
          <p:cNvSpPr txBox="1"/>
          <p:nvPr/>
        </p:nvSpPr>
        <p:spPr>
          <a:xfrm>
            <a:off x="4795402" y="8174386"/>
            <a:ext cx="11511398" cy="165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לא הספקתי לשתות את התה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לקח לי רבע שעה לסיים את הכוס.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F9C624F4-E1D7-7294-A911-A2FF2B5ADF82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6901F70-2862-53C0-C84F-1B8EAF4586FC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82ECB828-4ED1-2F2E-63F8-083B54648365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CFFFDE3B-58CF-B78C-8DE9-9BFDBA201A4A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6EE8637-BE81-9ECA-D99E-D4FC44E0C76B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533A9D5F-34BA-81AC-7ED4-2B8BB15F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2B085BD0-18D2-9C6B-E305-DA683D62A0C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55E486A1-BAC9-A2E5-29A8-4F9392E46989}"/>
              </a:ext>
            </a:extLst>
          </p:cNvPr>
          <p:cNvGrpSpPr/>
          <p:nvPr/>
        </p:nvGrpSpPr>
        <p:grpSpPr>
          <a:xfrm>
            <a:off x="3893509" y="4152900"/>
            <a:ext cx="1069524" cy="1245816"/>
            <a:chOff x="10439400" y="3515044"/>
            <a:chExt cx="1069524" cy="12458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5C231DAF-7E43-7314-4802-9FA0099319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5976" y="3515044"/>
              <a:ext cx="762173" cy="82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F66D6CB8-D32F-AAF3-6D16-90579455B56E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027CC31B-52DD-00D9-D063-E3C1C6F65E15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D607C19D-6B0C-426C-0D1B-B6C41656DB4F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E24A11D7-35AA-DAB5-81D0-966E5F34DFE5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1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46914E-6 C 0.01971 0.00015 0.0342 0.03349 0.03342 0.07176 C 0.03273 0.11111 0.01684 0.14197 -0.00278 0.14074 C -0.02248 0.1395 -0.03837 0.17021 -0.03906 0.20972 C -0.03976 0.24799 -0.02526 0.28055 -0.00564 0.28163 " pathEditMode="relative" rAng="5520000" ptsTypes="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A444-C142-BAB4-B67A-B6E8F4783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EC08DA55-095D-B1F5-6DFD-1112DAB8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A99BC6-6CC1-AA4A-59F3-AE660A2B3A9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960223C-D154-5A59-2286-A945289A6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017872E6-B3B0-69B1-E05B-3485DD3FC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2A6BFE5-2E2B-E0D2-DD6E-C2687AE5B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31C4487-6043-F789-C26D-75FE9FC257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A89A409-5C98-EC3F-EBDF-CB7F5E810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0B3BD9F-F781-6470-8536-77F27EF496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300EE77-497D-AC1E-6A83-E042F5B00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42B33A6-1F14-1D1A-D5BD-63684B6B8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E37F22-5BDF-8E9E-D0DC-91792ED3E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2AFF20C9-F3B4-A8A4-1D1B-CEE1C6395A4A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B913A1C9-CD59-DB2B-A960-4ABAFD7E4CA1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E4266533-2327-0722-42AA-0070B48E56F3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9A56460-0953-E420-B367-91CC5F74F914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8DC925CF-1680-E1D9-DDE6-AB78BDBD8DF6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75614FC3-1C2B-5828-85A0-71C0EC377E95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24C0B1D9-2106-E410-3499-28AF137F91D9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DFF545B9-72BF-B799-8982-403F23D70A9F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1EBA5F4E-961B-883A-F830-4A256FFB7AC4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EDA3A73F-349E-77A1-08D9-9E8B72EE42F0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DD1483BE-D2E0-D6F6-E70C-F9DBB8C88424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EBC56E32-20D3-FB08-0161-4A6E0876F30F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B5D6370B-61D8-A60F-4E99-A0C3292F8AEE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2650A415-B8DA-593F-F276-6BB5FEBB4E88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C76CB299-D2CC-684B-C6CD-255120552085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E1C21F59-D469-048A-5CA5-937E325910B3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13BC6A96-9E0D-ED6D-D90B-7CB18D1C8C65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8D07A8D7-9327-E946-30B9-7B8366C5E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CEAE533E-A8A4-3B3A-777D-8D7AA56258A1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8CCFB0A9-3563-9F57-5CA8-2328E6B2E67A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481B4145-FA9F-D4FB-AB89-3C50D557C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A710293C-B370-12C0-E11A-D0EA83B661E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81000" y="6722165"/>
            <a:ext cx="7297937" cy="3763727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9F7ECF07-13DB-C848-29A6-C9959242B727}"/>
              </a:ext>
            </a:extLst>
          </p:cNvPr>
          <p:cNvSpPr txBox="1"/>
          <p:nvPr/>
        </p:nvSpPr>
        <p:spPr>
          <a:xfrm>
            <a:off x="787849" y="7500408"/>
            <a:ext cx="5841551" cy="2814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למדנו כבר על כל הברכות האחרונות! עכשיו נשאר לנו לדעת איך מברכים, מתי, על כמה אוכל, ו – מה עושים אם שכחנו  לברך?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על זה נלמד בהמשך!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029" name="TextBox 14">
            <a:extLst>
              <a:ext uri="{FF2B5EF4-FFF2-40B4-BE49-F238E27FC236}">
                <a16:creationId xmlns:a16="http://schemas.microsoft.com/office/drawing/2014/main" id="{345FBE93-7F4B-32CA-AEC0-699FE06E362D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0EFA3ACB-4A65-F299-F583-FED1EC8E3A5D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F09C6192-0CA3-09E9-5AE5-258AB2230DD6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AD6FDFD6-2F2C-D6B0-7D25-E17073208B4F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3D850514-6267-2EA5-AF69-FFD78ACD66FA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203A48A0-4A7C-7E4A-4579-6A440702F7E4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6AB663E9-063F-2BA5-99A6-517C0A7B4730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3ABAD897-70E9-C932-1491-991FD208C924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2DA0582F-B8C9-2D57-BC41-0CDDB41740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64B3684F-0D22-530D-F40F-4F26545F5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C0684DDC-0476-CB3C-A624-E6184E493D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830FAE46-7DC0-41F6-B163-3F5E5C5A6F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7F00FFF9-519A-7456-7921-D08310B707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6E132C6-6593-2483-E9AC-E5F6E5D8A48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371" b="56757"/>
          <a:stretch>
            <a:fillRect/>
          </a:stretch>
        </p:blipFill>
        <p:spPr>
          <a:xfrm rot="19931598">
            <a:off x="7865758" y="-2750159"/>
            <a:ext cx="8314048" cy="4977341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1229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2943-CE24-0ED1-9E1B-BC7D20C0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6FE4B152-067F-8A34-2463-F241BA8F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E2AF2C-C5F5-2872-BDD4-93DD2817EA27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64658376-88DF-B1B8-F881-B855ADA9CC87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E751771C-E811-1CEE-A928-1A60A5C7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E37B6176-B527-5D04-34C3-98B6F4E12BC6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B9BDFD0-44EA-6556-7286-273504A1DF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E888DD60-8CB1-2669-3E3D-63E86D32B5B0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5A10591-70DE-332A-2CDC-A0C53F700084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353C12D-AE66-539D-7831-C0F6054F8046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30185B2-8F6B-DD90-D947-A6F11AEBE0A6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1B256CB-D46D-C364-A1C7-319361F2BFFB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41EAACAC-7B7E-2C96-D557-7A999ECB976C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CF5C68D1-ACA9-3978-286B-4EC5188C9D6E}"/>
              </a:ext>
            </a:extLst>
          </p:cNvPr>
          <p:cNvSpPr txBox="1"/>
          <p:nvPr/>
        </p:nvSpPr>
        <p:spPr>
          <a:xfrm>
            <a:off x="4795402" y="8174386"/>
            <a:ext cx="11511398" cy="164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התה היה עם מעט מאד סוכר, אז שתיתי ממש קצת, פחות אפילו מ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CA4D2DCF-0ADB-69F2-E8E6-45A22C6122F5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AD4897C-B5BE-D6E5-BA27-1D21ABB5A3AF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C4A1D31D-EA69-A824-0452-826EB77ED8F6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925B7EFE-246C-02F4-D0BD-BFA2CC28F07E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D33AEE0-B4FC-9968-E6F5-D4DE295ECFC2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82C80FEB-847D-7A70-8571-F5665C95A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EE757326-A735-61D1-A9CE-6BBA067EA54C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C0557B2D-E26C-6375-5A6E-8F50E826D2C9}"/>
              </a:ext>
            </a:extLst>
          </p:cNvPr>
          <p:cNvGrpSpPr/>
          <p:nvPr/>
        </p:nvGrpSpPr>
        <p:grpSpPr>
          <a:xfrm>
            <a:off x="3893509" y="4229100"/>
            <a:ext cx="1069524" cy="1169616"/>
            <a:chOff x="10439400" y="3591244"/>
            <a:chExt cx="1069524" cy="11696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B095AD88-B1A1-FEE0-31EA-AD2653D37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4" y="3591244"/>
              <a:ext cx="759255" cy="8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358A8485-B241-F44E-58C7-E0DC5E0B7857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B7A96B42-EE03-55B0-092C-4A149041BF1D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28722970-474D-1AF8-788B-477497E7C2D9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5E97DC33-FB22-3C55-0BAD-FABD7F22BF18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7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34568E-6 C 0.01554 0.0213 0.00564 0.08766 -0.02092 0.14815 C -0.04818 0.21003 -0.08195 0.24306 -0.0974 0.22145 C -0.11302 0.2 -0.14696 0.23364 -0.17413 0.29537 C -0.20061 0.35587 -0.21068 0.42207 -0.19514 0.44368 " pathEditMode="relative" rAng="768000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C2412-FF14-6781-0DDF-306C8E22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5A70E694-A33D-9229-CECB-A9167577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F61A21-57D7-EF58-4122-98CDCD2E8530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BBF9A065-44F6-7E74-EC3D-35F9C63BC468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D82EE1D-06E3-F80E-98B2-9398956C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1FE7CB73-230F-0230-A1F9-07CA642745A5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8D1C55A4-D240-0AA9-122B-2BBEDF2A19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19436" y="289790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CAE3B8CD-3CB5-6680-3B26-2DEBAF20E8F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3234" y="706187"/>
            <a:ext cx="15024933" cy="10401300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9193307-FB8A-3C35-2FB4-44B6816823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5DB78554-4A43-11DB-D116-F09E3ADCE11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EE4BA71-8C9A-7C86-916E-CD93E9C457F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6F3FE14-2409-3EC0-5CA6-10261124B490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084A21F-16EE-A3ED-B35D-638474D482C8}"/>
              </a:ext>
            </a:extLst>
          </p:cNvPr>
          <p:cNvSpPr txBox="1"/>
          <p:nvPr/>
        </p:nvSpPr>
        <p:spPr>
          <a:xfrm>
            <a:off x="5029200" y="1254679"/>
            <a:ext cx="12344400" cy="837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כל הכבוד!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אתם מכירים מצוין את המושגים ומצליחים להשתמש בשפה של ההלכה!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כעת, נקרין אותם שוב.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כל אחד מקבל 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דף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ובו טבלה עם הרבה 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תשובות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שהם הדין בכל מיני מקרים.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המקרים מפוזרים בכיתה, ובכל 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דף מקרה 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כתוב היכן נמצאת התשובה בספר.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עליכם לחפש את המקרים שהתשובה שלהם נמצאת אצלכם. אם מצאתם, אתם חותמים על דף המקרה, כותבים את מספר המקרה ליד התשובה ב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דף טבלת התשובות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וצובעים את המשבצת של התשובה.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בואו נראה מי יצליח למלא את כל הדף, ולהשאיר חתימה על כמה שיותר מקרים!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בסוף נבדוק אם </a:t>
            </a:r>
            <a:r>
              <a:rPr lang="he-IL" sz="32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הכל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נכון... בהצלחה!</a:t>
            </a:r>
          </a:p>
        </p:txBody>
      </p:sp>
    </p:spTree>
    <p:extLst>
      <p:ext uri="{BB962C8B-B14F-4D97-AF65-F5344CB8AC3E}">
        <p14:creationId xmlns:p14="http://schemas.microsoft.com/office/powerpoint/2010/main" val="4290622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E09DB-F6F5-12D2-E193-293BF249A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224FF8C7-F903-9619-A76D-35637357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F2EC33-94CB-DFAD-96C4-8AFB473AE576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7873AA16-0C2A-0C9B-111A-85E209F045B6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2B5849DC-92BB-34B1-6FCB-A224E4823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4E5485E8-823A-E2C5-EE04-D8225F73A427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A433654D-2E53-A2AF-2BC7-C0C76B4AD7D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19436" y="289790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2B44532D-6F1F-5CCD-7790-7DF49E906A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3234" y="706187"/>
            <a:ext cx="15024933" cy="9561001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A7FE256-335F-7923-244C-7B1C209DFA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BA89AE9D-C6B2-81F1-82B5-07BA519D66C4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46D0BB2B-4DE5-8D1B-8B27-F7ABB7B9862F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F3FBAFA2-80C1-0E43-CB7A-DC74E81E261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082A4DA-5EE2-F6F3-A6B7-2AE9F3306EE4}"/>
              </a:ext>
            </a:extLst>
          </p:cNvPr>
          <p:cNvSpPr txBox="1"/>
          <p:nvPr/>
        </p:nvSpPr>
        <p:spPr>
          <a:xfrm>
            <a:off x="5029200" y="1254679"/>
            <a:ext cx="11963400" cy="676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דוגמא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: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בדף של התלמיד כתוב "מברך על המחיה".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זה דין.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התלמיד </a:t>
            </a:r>
            <a:r>
              <a:rPr lang="he-IL" sz="32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מחפש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בכיתה דף מקרה, שיתכן שבו, הדין הוא שצריך לברך על המחיה.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i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(בדפי המקרה יש הפניה לספר ההלכה כדי שתוכלו להיות בטוחים שזה הדין.)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התלמיד מצא, שהמקרה המתאים הוא מקרה מספר 1.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התלמיד </a:t>
            </a:r>
            <a:r>
              <a:rPr lang="he-IL" sz="32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חותם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על דף המקרה,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כותב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אצלו בטבלה ליד הדין את הספרה 1 וצובע את המשבצת.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8542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24162-3E22-469B-D7F7-4DD307D79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מלבן 15">
            <a:extLst>
              <a:ext uri="{FF2B5EF4-FFF2-40B4-BE49-F238E27FC236}">
                <a16:creationId xmlns:a16="http://schemas.microsoft.com/office/drawing/2014/main" id="{321213CE-CA23-EF02-C236-75A205339C02}"/>
              </a:ext>
            </a:extLst>
          </p:cNvPr>
          <p:cNvSpPr/>
          <p:nvPr/>
        </p:nvSpPr>
        <p:spPr>
          <a:xfrm>
            <a:off x="12851816" y="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BDFD7AFD-4FA9-701F-6D47-D58AA87760DD}"/>
              </a:ext>
            </a:extLst>
          </p:cNvPr>
          <p:cNvSpPr/>
          <p:nvPr/>
        </p:nvSpPr>
        <p:spPr>
          <a:xfrm>
            <a:off x="7422479" y="514350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F82BDA82-231F-847B-B69C-3828E30CD3F7}"/>
              </a:ext>
            </a:extLst>
          </p:cNvPr>
          <p:cNvSpPr/>
          <p:nvPr/>
        </p:nvSpPr>
        <p:spPr>
          <a:xfrm>
            <a:off x="1997429" y="-10198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2" name="תמונה 41">
            <a:extLst>
              <a:ext uri="{FF2B5EF4-FFF2-40B4-BE49-F238E27FC236}">
                <a16:creationId xmlns:a16="http://schemas.microsoft.com/office/drawing/2014/main" id="{7F441F15-63BD-4D6F-A73D-8BF00D8A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12D8D6-BE27-7DFA-C94C-7030BF7B6F52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7DC8CFB-99A9-6F90-353C-1B86E835D655}"/>
              </a:ext>
            </a:extLst>
          </p:cNvPr>
          <p:cNvGrpSpPr/>
          <p:nvPr/>
        </p:nvGrpSpPr>
        <p:grpSpPr>
          <a:xfrm>
            <a:off x="10532908" y="1153241"/>
            <a:ext cx="1811492" cy="2970194"/>
            <a:chOff x="10532908" y="1153241"/>
            <a:chExt cx="1811492" cy="2970194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4297B3ED-EC8B-9FA8-E2C6-C4F17D562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40C8DC17-2EAF-F40B-3885-DAECE59E25C8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0F793099-A466-C3E5-389E-D064FF98799E}"/>
              </a:ext>
            </a:extLst>
          </p:cNvPr>
          <p:cNvGrpSpPr/>
          <p:nvPr/>
        </p:nvGrpSpPr>
        <p:grpSpPr>
          <a:xfrm>
            <a:off x="10831111" y="6743700"/>
            <a:ext cx="1069524" cy="1160188"/>
            <a:chOff x="10439400" y="3600672"/>
            <a:chExt cx="1069524" cy="1160188"/>
          </a:xfrm>
        </p:grpSpPr>
        <p:pic>
          <p:nvPicPr>
            <p:cNvPr id="3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41A91897-D476-AFEE-D1A3-7FFC5422FD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816190" y="3600672"/>
              <a:ext cx="651959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58DD68D6-D5EF-4915-BF8B-6843C2A35198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32A3BB8F-46DA-5A9A-7BDD-044662211A05}"/>
              </a:ext>
            </a:extLst>
          </p:cNvPr>
          <p:cNvGrpSpPr/>
          <p:nvPr/>
        </p:nvGrpSpPr>
        <p:grpSpPr>
          <a:xfrm>
            <a:off x="16546170" y="112125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8D1BADCF-AE9E-35C0-BC8B-FA7D80A2161C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7A8730A8-C2E9-A01B-56E3-508EDA73278F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E9999C1D-D623-1D1C-9EC6-551131BFD9FA}"/>
              </a:ext>
            </a:extLst>
          </p:cNvPr>
          <p:cNvSpPr txBox="1"/>
          <p:nvPr/>
        </p:nvSpPr>
        <p:spPr>
          <a:xfrm>
            <a:off x="13559007" y="597422"/>
            <a:ext cx="2369391" cy="387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כמות מוגדרת על פי ההלכה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(שיעור כזית – כמות של "כזית", שיעור "רביעית" – כמות של "רביעית")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94C17CA-1D48-60B5-9827-950AF43C92AF}"/>
              </a:ext>
            </a:extLst>
          </p:cNvPr>
          <p:cNvSpPr txBox="1"/>
          <p:nvPr/>
        </p:nvSpPr>
        <p:spPr>
          <a:xfrm>
            <a:off x="13374681" y="5744093"/>
            <a:ext cx="2369391" cy="397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27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לאכול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53C64FB1-7757-1250-6C0E-4715F4B5362C}"/>
              </a:ext>
            </a:extLst>
          </p:cNvPr>
          <p:cNvSpPr txBox="1"/>
          <p:nvPr/>
        </p:nvSpPr>
        <p:spPr>
          <a:xfrm>
            <a:off x="7711985" y="290297"/>
            <a:ext cx="2369391" cy="4433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86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לשתות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96262A5A-9B0C-520F-60F0-C56B04C5B13E}"/>
              </a:ext>
            </a:extLst>
          </p:cNvPr>
          <p:cNvSpPr txBox="1"/>
          <p:nvPr/>
        </p:nvSpPr>
        <p:spPr>
          <a:xfrm>
            <a:off x="3001334" y="6133437"/>
            <a:ext cx="6842846" cy="3153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מאכל שנאכל כברייתו, כמו שה' ברא אותו, בשלימותו.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לדוגמא: אגוז שלם, גרגיר חומוס שלם.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יש לו חשיבות ולכן יש דעה שצריך לברך עליו ברכה אחרונה גם אם הוא פחות </a:t>
            </a:r>
            <a:r>
              <a:rPr lang="he-IL" sz="28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מכזית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(מאכל טחון או מרוסק </a:t>
            </a: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אינו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בריה)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4294A797-5D30-3CD7-09D3-9EFC27260B25}"/>
              </a:ext>
            </a:extLst>
          </p:cNvPr>
          <p:cNvGrpSpPr/>
          <p:nvPr/>
        </p:nvGrpSpPr>
        <p:grpSpPr>
          <a:xfrm>
            <a:off x="5028752" y="1035203"/>
            <a:ext cx="2089322" cy="2509696"/>
            <a:chOff x="2637235" y="2855339"/>
            <a:chExt cx="2089322" cy="2509696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0FCB1249-D0B2-1B04-DD18-AA1D4153E18D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27408433-65C5-6C98-7086-0C350D37993F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514AD7F6-6BC0-9CC6-A4C2-AA9D48B76E67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F5FFD81-84A1-B477-6480-7AABF5BE2D74}"/>
              </a:ext>
            </a:extLst>
          </p:cNvPr>
          <p:cNvSpPr txBox="1"/>
          <p:nvPr/>
        </p:nvSpPr>
        <p:spPr>
          <a:xfrm>
            <a:off x="2330230" y="121440"/>
            <a:ext cx="2506628" cy="499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זמן של 4 דקות.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אכילה של שיעור כזית או שתיה של שיעור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רביעית בזמן זה, תוך 4 דקות,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מחייבת בברכה אחרונה.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63A2D57F-2A24-EFC2-2EFF-FFC5996E1863}"/>
              </a:ext>
            </a:extLst>
          </p:cNvPr>
          <p:cNvGrpSpPr/>
          <p:nvPr/>
        </p:nvGrpSpPr>
        <p:grpSpPr>
          <a:xfrm>
            <a:off x="16613014" y="7048500"/>
            <a:ext cx="968317" cy="1275712"/>
            <a:chOff x="13852119" y="4666835"/>
            <a:chExt cx="1821272" cy="239944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BD5B975-E6DA-5B1C-5BED-AD5997E1BE0C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FDF78737-D9D0-2099-5FDD-64DEDE05CD5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834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1E2F5-2B99-F0AF-A82D-9433BA2D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F5486353-4A91-7A10-A0FE-B00BD072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99FD1-75B9-1ACF-B731-49023ED7544D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D0D8E9-1509-B15B-230B-85B2421F3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D3A8E728-BA59-52B0-C70C-CE31EACAD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F6095E7-C909-1E44-34A2-E438C5AF2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93822B2-D6D7-FC19-49F1-25FD66EFD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BC34597-A772-80BB-EC99-4EDBBE3D6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5B2E0B6-E5DC-DC46-B564-CF3CE6B07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EB55693-572F-7127-CF96-0359CB511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10712C1-B641-28D6-EBE8-C2C6BA37D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AE95927-8633-F370-D574-ED543610D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CCB99656-F653-7CF6-59B2-2D51ABDF9299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5C5BE9AB-20DB-30C2-3728-8D232297D380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AC38EA93-42E2-4572-AAC3-92037196BF57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3E1B6C12-AD8D-0306-DECA-5CA8F381846C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71737F08-FC9B-AFA4-AD00-EB131E6B6682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D3F68DDA-0CAA-46D7-2729-272F2A256775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E4B95FA1-1BA3-5335-644A-D63FE9EF7A40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204D1567-8950-7281-7800-CF517C9F2E2C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BBAFFF04-E9CC-F1B9-50F6-EA7168BE3C87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EDE5ED21-C508-1FA0-C396-DA106817743D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4E214E02-4F6D-D457-AF5C-9B42E8B5E977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24DF94B4-A134-B7FA-29FB-C7FB6BECE55F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2FBDBC5B-21FD-17E8-8F62-78B88470802D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B32EF313-6031-BCFF-16AF-DF2F6036D8FD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C6DB19ED-AAB0-8A6F-1039-5AF242A62E6E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1642B787-2E27-9E29-0E42-5463C96F880C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4EF36923-2B0F-D3C2-F27A-27B6D4D8ABAC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9335ACD-F33A-38B3-3EE4-64ECD6A7C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F4E0C434-5204-2766-DD2A-8AF02A1D301F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FFF1B3CA-7D41-7012-24B4-F62E08645F65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65D4A21C-696E-89CE-6E75-73DB192E3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1029" name="TextBox 14">
            <a:extLst>
              <a:ext uri="{FF2B5EF4-FFF2-40B4-BE49-F238E27FC236}">
                <a16:creationId xmlns:a16="http://schemas.microsoft.com/office/drawing/2014/main" id="{CB687F54-EDBF-AC82-5B97-58575F25784B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1073BF1E-B514-5A1E-9F55-C11282D98A35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35C3D43B-7B2A-6FE2-A6CA-F0ACEAD6930B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FC4CCF3A-C109-3F68-83FE-0B43F5362FCB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D3636329-34F4-CC09-5362-69136C473A3F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DE1C0F62-81F2-4643-1168-5E8E8F111DAF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3B438434-0E4F-56F9-1676-4E016A2378C9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34DB8282-EEEB-93F4-4E9A-EB1B52960775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A0BDA290-A51B-515E-D61D-B11ED0473A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5262BDCB-FF29-7AC1-04EF-E4012F0FAC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885A6291-2D8B-EC1F-DAB3-F477A6145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C9AA7A53-A22C-EE35-F2EF-8B89B7FC9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CBA62401-DEC2-15E3-9F92-B8BF387AA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גרפיקה 6" descr="תג v עם מילוי מלא">
            <a:extLst>
              <a:ext uri="{FF2B5EF4-FFF2-40B4-BE49-F238E27FC236}">
                <a16:creationId xmlns:a16="http://schemas.microsoft.com/office/drawing/2014/main" id="{85A67469-494A-50C9-6E0C-59BCA80F9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1407" y="4048980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7E2FC42-3F98-7206-30EF-CF4CC38045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-1" t="43239" r="65233"/>
          <a:stretch>
            <a:fillRect/>
          </a:stretch>
        </p:blipFill>
        <p:spPr>
          <a:xfrm rot="17826167">
            <a:off x="4858278" y="1919479"/>
            <a:ext cx="5586222" cy="5129762"/>
          </a:xfrm>
          <a:prstGeom prst="rect">
            <a:avLst/>
          </a:prstGeom>
          <a:effectLst>
            <a:glow rad="533400">
              <a:schemeClr val="bg1"/>
            </a:glow>
          </a:effectLst>
        </p:spPr>
      </p:pic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1C69A3D3-F108-0BB2-9DE1-BC71E9EE923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297027" y="6159918"/>
            <a:ext cx="7297937" cy="3763727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4D0F7BCB-3880-2B39-5A9C-11DD707904B9}"/>
              </a:ext>
            </a:extLst>
          </p:cNvPr>
          <p:cNvSpPr txBox="1"/>
          <p:nvPr/>
        </p:nvSpPr>
        <p:spPr>
          <a:xfrm>
            <a:off x="871822" y="6938161"/>
            <a:ext cx="5841551" cy="2814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למדנו כל כך הרבה פרטים חדשים!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נשאר לנו ממש כמה דברים אחרונים כדי לדעת בדיוק איך לברך.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613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462EE-2F78-4653-4633-0CDBF7B9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B48764C-BB76-DCD5-C9B8-84E88FE23283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438C5BD-7DDB-5A41-C514-DF60A8B5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4348" cy="10287000"/>
          </a:xfrm>
          <a:prstGeom prst="rect">
            <a:avLst/>
          </a:prstGeom>
        </p:spPr>
      </p:pic>
      <p:pic>
        <p:nvPicPr>
          <p:cNvPr id="1026" name="Picture 2" descr="חיישן מיקום – הטכנולוגיה שמשנה את עולם המדידה התעשייתי. - כל ישראל בעסקים">
            <a:extLst>
              <a:ext uri="{FF2B5EF4-FFF2-40B4-BE49-F238E27FC236}">
                <a16:creationId xmlns:a16="http://schemas.microsoft.com/office/drawing/2014/main" id="{5FA3CD6C-DE0D-A095-4EFE-E9CB424C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67" y="419100"/>
            <a:ext cx="4449854" cy="44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596A7AB-952C-EAAB-E04E-8D205FD59247}"/>
              </a:ext>
            </a:extLst>
          </p:cNvPr>
          <p:cNvSpPr txBox="1"/>
          <p:nvPr/>
        </p:nvSpPr>
        <p:spPr>
          <a:xfrm>
            <a:off x="8077200" y="172362"/>
            <a:ext cx="4089581" cy="7325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solidFill>
                  <a:srgbClr val="C0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איפה מברכים?</a:t>
            </a:r>
            <a:endParaRPr lang="en-US" sz="4000" kern="100" dirty="0">
              <a:solidFill>
                <a:srgbClr val="C00000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5BB1CF2-183A-0843-CE8F-BE327103845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039600" y="1627037"/>
            <a:ext cx="5733090" cy="1599680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317DF00-B0F8-B320-2340-F929EBB6F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1674" y="1068546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102B8717-4EB9-790A-25E1-A6456029DB48}"/>
              </a:ext>
            </a:extLst>
          </p:cNvPr>
          <p:cNvSpPr txBox="1"/>
          <p:nvPr/>
        </p:nvSpPr>
        <p:spPr>
          <a:xfrm>
            <a:off x="12187802" y="1825606"/>
            <a:ext cx="4838841" cy="1035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קראו את </a:t>
            </a:r>
            <a:r>
              <a:rPr lang="he-IL" sz="3200" b="1" kern="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הלכה כ"ז 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ומתחו קו על גבי הלוח בין המקרה לדין.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18C2F088-6952-0B8A-7D95-B87C76EF97A2}"/>
              </a:ext>
            </a:extLst>
          </p:cNvPr>
          <p:cNvSpPr txBox="1"/>
          <p:nvPr/>
        </p:nvSpPr>
        <p:spPr>
          <a:xfrm>
            <a:off x="3474946" y="4506919"/>
            <a:ext cx="4476821" cy="1261307"/>
          </a:xfrm>
          <a:prstGeom prst="rect">
            <a:avLst/>
          </a:prstGeom>
          <a:solidFill>
            <a:srgbClr val="C7863E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יש לברך במקום שאכל.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D760E240-C4C1-A765-31A0-0BAA9E3E8555}"/>
              </a:ext>
            </a:extLst>
          </p:cNvPr>
          <p:cNvSpPr txBox="1"/>
          <p:nvPr/>
        </p:nvSpPr>
        <p:spPr>
          <a:xfrm>
            <a:off x="3474946" y="6609657"/>
            <a:ext cx="4476821" cy="1261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ניתן לברך במקום אחר.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0BED28ED-31B0-7779-DB0B-809CC9FD7306}"/>
              </a:ext>
            </a:extLst>
          </p:cNvPr>
          <p:cNvSpPr txBox="1"/>
          <p:nvPr/>
        </p:nvSpPr>
        <p:spPr>
          <a:xfrm>
            <a:off x="15289161" y="3948884"/>
            <a:ext cx="2724221" cy="19566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לדעת הקיצור: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8915F445-B70E-0B43-FD70-957C52B7592A}"/>
              </a:ext>
            </a:extLst>
          </p:cNvPr>
          <p:cNvSpPr txBox="1"/>
          <p:nvPr/>
        </p:nvSpPr>
        <p:spPr>
          <a:xfrm>
            <a:off x="15289161" y="6571795"/>
            <a:ext cx="2724221" cy="18540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לדעת האדמו"ר הזקן: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8409854F-4194-8392-6BF6-46FF8CA379C9}"/>
              </a:ext>
            </a:extLst>
          </p:cNvPr>
          <p:cNvSpPr txBox="1"/>
          <p:nvPr/>
        </p:nvSpPr>
        <p:spPr>
          <a:xfrm>
            <a:off x="12039600" y="4432346"/>
            <a:ext cx="2724221" cy="6685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מעין שלוש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B36ED1FC-86DA-F941-652D-2D0C327A10BA}"/>
              </a:ext>
            </a:extLst>
          </p:cNvPr>
          <p:cNvSpPr txBox="1"/>
          <p:nvPr/>
        </p:nvSpPr>
        <p:spPr>
          <a:xfrm>
            <a:off x="12054420" y="5264487"/>
            <a:ext cx="2724221" cy="6685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בורא נפשות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2AB17FFF-9D87-333B-C298-FB8C201587BE}"/>
              </a:ext>
            </a:extLst>
          </p:cNvPr>
          <p:cNvSpPr txBox="1"/>
          <p:nvPr/>
        </p:nvSpPr>
        <p:spPr>
          <a:xfrm>
            <a:off x="12049303" y="6571795"/>
            <a:ext cx="2724221" cy="6685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מעין שלוש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7ABA2753-547B-F9EE-E76B-D27A524C63F3}"/>
              </a:ext>
            </a:extLst>
          </p:cNvPr>
          <p:cNvSpPr txBox="1"/>
          <p:nvPr/>
        </p:nvSpPr>
        <p:spPr>
          <a:xfrm>
            <a:off x="12064123" y="7403936"/>
            <a:ext cx="2724221" cy="6685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בורא נפשות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8" name="אליפסה 37">
            <a:extLst>
              <a:ext uri="{FF2B5EF4-FFF2-40B4-BE49-F238E27FC236}">
                <a16:creationId xmlns:a16="http://schemas.microsoft.com/office/drawing/2014/main" id="{1B9B76AA-98B4-AC0F-F15D-AADD53317523}"/>
              </a:ext>
            </a:extLst>
          </p:cNvPr>
          <p:cNvSpPr/>
          <p:nvPr/>
        </p:nvSpPr>
        <p:spPr>
          <a:xfrm>
            <a:off x="11658600" y="4610100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389328D7-7957-2EF8-AC62-CD1A4D9A2327}"/>
              </a:ext>
            </a:extLst>
          </p:cNvPr>
          <p:cNvSpPr/>
          <p:nvPr/>
        </p:nvSpPr>
        <p:spPr>
          <a:xfrm>
            <a:off x="11658600" y="5439014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7FE6F76F-22CE-44D2-0013-2E6452714DEE}"/>
              </a:ext>
            </a:extLst>
          </p:cNvPr>
          <p:cNvSpPr/>
          <p:nvPr/>
        </p:nvSpPr>
        <p:spPr>
          <a:xfrm>
            <a:off x="11658600" y="6783196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אליפסה 44">
            <a:extLst>
              <a:ext uri="{FF2B5EF4-FFF2-40B4-BE49-F238E27FC236}">
                <a16:creationId xmlns:a16="http://schemas.microsoft.com/office/drawing/2014/main" id="{1C9FE10A-192A-5A4B-90F6-146DE4CC7E85}"/>
              </a:ext>
            </a:extLst>
          </p:cNvPr>
          <p:cNvSpPr/>
          <p:nvPr/>
        </p:nvSpPr>
        <p:spPr>
          <a:xfrm>
            <a:off x="11658600" y="7612110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אליפסה 45">
            <a:extLst>
              <a:ext uri="{FF2B5EF4-FFF2-40B4-BE49-F238E27FC236}">
                <a16:creationId xmlns:a16="http://schemas.microsoft.com/office/drawing/2014/main" id="{C65B408E-8249-4A70-6D90-6C0FCFBED281}"/>
              </a:ext>
            </a:extLst>
          </p:cNvPr>
          <p:cNvSpPr/>
          <p:nvPr/>
        </p:nvSpPr>
        <p:spPr>
          <a:xfrm>
            <a:off x="8083616" y="5005633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91E4B5A-BFCF-2035-3642-D28A931CA618}"/>
              </a:ext>
            </a:extLst>
          </p:cNvPr>
          <p:cNvSpPr/>
          <p:nvPr/>
        </p:nvSpPr>
        <p:spPr>
          <a:xfrm>
            <a:off x="8083616" y="7110883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8D809FF6-45BC-7662-2063-FADED61943EF}"/>
              </a:ext>
            </a:extLst>
          </p:cNvPr>
          <p:cNvSpPr txBox="1"/>
          <p:nvPr/>
        </p:nvSpPr>
        <p:spPr>
          <a:xfrm>
            <a:off x="8356632" y="9199384"/>
            <a:ext cx="3640123" cy="6685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לחצו כאן לבדיקה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EAC8AFF5-5B7D-B2EA-51C6-F7BD12CDA84A}"/>
              </a:ext>
            </a:extLst>
          </p:cNvPr>
          <p:cNvSpPr txBox="1"/>
          <p:nvPr/>
        </p:nvSpPr>
        <p:spPr>
          <a:xfrm>
            <a:off x="11990545" y="9046173"/>
            <a:ext cx="822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👈</a:t>
            </a:r>
            <a:endParaRPr lang="he-IL" sz="4800" dirty="0"/>
          </a:p>
        </p:txBody>
      </p:sp>
      <p:cxnSp>
        <p:nvCxnSpPr>
          <p:cNvPr id="53" name="מחבר ישר 52">
            <a:extLst>
              <a:ext uri="{FF2B5EF4-FFF2-40B4-BE49-F238E27FC236}">
                <a16:creationId xmlns:a16="http://schemas.microsoft.com/office/drawing/2014/main" id="{A3066A1F-15B0-E671-9662-68A0D8CEAFA7}"/>
              </a:ext>
            </a:extLst>
          </p:cNvPr>
          <p:cNvCxnSpPr>
            <a:endCxn id="46" idx="6"/>
          </p:cNvCxnSpPr>
          <p:nvPr/>
        </p:nvCxnSpPr>
        <p:spPr>
          <a:xfrm flipH="1">
            <a:off x="8342470" y="4739527"/>
            <a:ext cx="3445557" cy="395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C08F2D30-2E0A-9079-7730-1B7F271DF68F}"/>
              </a:ext>
            </a:extLst>
          </p:cNvPr>
          <p:cNvCxnSpPr>
            <a:cxnSpLocks/>
          </p:cNvCxnSpPr>
          <p:nvPr/>
        </p:nvCxnSpPr>
        <p:spPr>
          <a:xfrm flipH="1" flipV="1">
            <a:off x="8185255" y="5143435"/>
            <a:ext cx="3602772" cy="425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מחבר ישר 56">
            <a:extLst>
              <a:ext uri="{FF2B5EF4-FFF2-40B4-BE49-F238E27FC236}">
                <a16:creationId xmlns:a16="http://schemas.microsoft.com/office/drawing/2014/main" id="{DBED510C-0121-58BF-FDD3-735451E20D90}"/>
              </a:ext>
            </a:extLst>
          </p:cNvPr>
          <p:cNvCxnSpPr>
            <a:cxnSpLocks/>
            <a:endCxn id="46" idx="5"/>
          </p:cNvCxnSpPr>
          <p:nvPr/>
        </p:nvCxnSpPr>
        <p:spPr>
          <a:xfrm flipH="1" flipV="1">
            <a:off x="8304562" y="5226579"/>
            <a:ext cx="3511254" cy="1687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E00E8F8F-14F1-BA28-6389-A7EB5F3F10E0}"/>
              </a:ext>
            </a:extLst>
          </p:cNvPr>
          <p:cNvCxnSpPr>
            <a:cxnSpLocks/>
            <a:endCxn id="48" idx="6"/>
          </p:cNvCxnSpPr>
          <p:nvPr/>
        </p:nvCxnSpPr>
        <p:spPr>
          <a:xfrm flipH="1" flipV="1">
            <a:off x="8342470" y="7240310"/>
            <a:ext cx="3473346" cy="4854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Picture 2">
            <a:extLst>
              <a:ext uri="{FF2B5EF4-FFF2-40B4-BE49-F238E27FC236}">
                <a16:creationId xmlns:a16="http://schemas.microsoft.com/office/drawing/2014/main" id="{AB0E7C1B-C685-B277-8BEA-CCD78BD0C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79556" l="21778" r="77333">
                        <a14:foregroundMark x1="25778" y1="75556" x2="54222" y2="59111"/>
                        <a14:foregroundMark x1="54222" y1="59111" x2="78222" y2="26222"/>
                        <a14:foregroundMark x1="78222" y1="26222" x2="73778" y2="12889"/>
                        <a14:foregroundMark x1="73778" y1="12889" x2="64444" y2="9333"/>
                        <a14:foregroundMark x1="64444" y1="9333" x2="61333" y2="9778"/>
                        <a14:foregroundMark x1="70667" y1="10222" x2="21778" y2="49778"/>
                        <a14:foregroundMark x1="29333" y1="12889" x2="28889" y2="24000"/>
                        <a14:foregroundMark x1="28889" y1="24000" x2="36444" y2="39111"/>
                        <a14:foregroundMark x1="36444" y1="39111" x2="59111" y2="55111"/>
                        <a14:foregroundMark x1="59111" y1="55111" x2="73778" y2="76444"/>
                        <a14:foregroundMark x1="76000" y1="13778" x2="76889" y2="67111"/>
                        <a14:foregroundMark x1="76889" y1="67111" x2="75556" y2="72000"/>
                        <a14:foregroundMark x1="74222" y1="79111" x2="60444" y2="77778"/>
                        <a14:foregroundMark x1="73333" y1="79556" x2="60889" y2="78667"/>
                        <a14:foregroundMark x1="60000" y1="79111" x2="49778" y2="78222"/>
                        <a14:foregroundMark x1="29463" y1="77411" x2="27556" y2="77333"/>
                        <a14:foregroundMark x1="49333" y1="78222" x2="38269" y2="77770"/>
                        <a14:foregroundMark x1="27556" y1="77333" x2="22667" y2="73333"/>
                        <a14:foregroundMark x1="74222" y1="79556" x2="77333" y2="77778"/>
                        <a14:foregroundMark x1="76000" y1="72444" x2="76444" y2="73333"/>
                        <a14:backgroundMark x1="28000" y1="79556" x2="36444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23207" b="14852"/>
          <a:stretch/>
        </p:blipFill>
        <p:spPr bwMode="auto">
          <a:xfrm>
            <a:off x="14110408" y="432046"/>
            <a:ext cx="898318" cy="14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7866F-7DA9-1AF4-911F-8C0B60ADA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3317779F-8E49-6C4B-903F-D10557231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091D6B-D11F-9DB6-8961-8ED794C139B1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9A9E319-5FBB-1A47-51F4-F2D42BA75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2DC08CA7-6085-162E-5F18-D32041363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83FFD9B-C06D-4617-3459-590E2883A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F107B39-6E94-BFB3-22CF-CF30CF717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3CB2B3E-D553-3BEF-3046-C57A32888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8345F99-D76A-7978-5E2F-677E60A24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5AA38A0-1748-EEBD-66F5-5EB79BE1B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7E5739D-DAD2-7DDC-9AA6-E2B062148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F3CAF8F-5175-1585-9F70-D08D037CC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9458CF7B-AECF-261B-14F2-9B08A2D8BDC0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F3D8D7FB-74AE-CCEA-05A0-3CDDAC812E90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7F614AE2-0B37-363B-13D4-F7B9DC40A771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2139E1A9-BA2D-7254-7D81-D8244EF68FF1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50150733-5956-D030-5AEA-E18C5C28DCF4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E7B4945A-D6B2-8D14-2FD0-5F111930DDF3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D4DE87F4-EE82-ECA4-7283-0EF45E6916EF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31AF9206-B5F2-4589-002B-DE061DC4FCA0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3A6D5899-6089-443E-B028-0B20499FE5D7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BC9B8DF3-6831-1B76-9E3D-30434FAAE0E5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5C0CE5C8-97E2-7C4E-31EA-5AB755D3727C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1C68954A-F5A5-1D54-3D03-5D0FAC7E7350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DBC37613-1614-A3B7-4637-C19B666915FA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74FBCE02-2B27-14D0-2735-7DC5D245F96B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AF938A0E-19A1-F6C1-A7B1-B2A442EAFCFB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01C17AA5-A0DE-90EC-EF87-4145EA33A42B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D7FCD83C-2323-CDCA-9579-113EED06C281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47588374-0CB7-486E-7A50-819884E3B4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6B71EC49-7CAC-8E4B-B601-0E4BCA8B2556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410BF143-9CAE-97B3-9BC9-ED7DD186ACDD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69B277AF-75FE-FE73-3C96-4E5624196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1029" name="TextBox 14">
            <a:extLst>
              <a:ext uri="{FF2B5EF4-FFF2-40B4-BE49-F238E27FC236}">
                <a16:creationId xmlns:a16="http://schemas.microsoft.com/office/drawing/2014/main" id="{E745FB83-575F-AF38-47A9-77A828E0A03D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1CC9B3C3-EE6F-B563-E440-2897F8887EAE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76D4797C-DF97-F989-5732-FA62DAE0120F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3821686D-9E4B-E9E0-99A5-84702F11D191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549751C9-183C-CD8A-2143-EECB841CC155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62A76CB2-9A90-DA69-C10A-297E4B8FF6F6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0847AF35-6A59-46B3-EE8D-F0CACE04D66E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1FE83E95-6EE2-3400-FFFB-F55C9EA4047C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7FABCF2C-C9C5-0CDF-6E21-F4C7BEE68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93CB7A91-0D6D-9D89-25AA-70E1045188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D94179E1-7A97-2576-7305-77B9ECD4E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9F318838-5076-0ECE-931C-5CF2B4949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9C3B5DCF-E34B-FA7C-0AC1-13BBD0A865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גרפיקה 6" descr="תג v עם מילוי מלא">
            <a:extLst>
              <a:ext uri="{FF2B5EF4-FFF2-40B4-BE49-F238E27FC236}">
                <a16:creationId xmlns:a16="http://schemas.microsoft.com/office/drawing/2014/main" id="{06C8EF06-EDBC-31AA-C744-9A6830289C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1407" y="4048980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8640E385-749F-59B6-F7CD-182AFF44FC7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55791" y="6475529"/>
            <a:ext cx="4555961" cy="2247171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2C3BB32E-25C2-A305-B558-38621CB3BE4A}"/>
              </a:ext>
            </a:extLst>
          </p:cNvPr>
          <p:cNvSpPr txBox="1"/>
          <p:nvPr/>
        </p:nvSpPr>
        <p:spPr>
          <a:xfrm>
            <a:off x="977537" y="7095390"/>
            <a:ext cx="3387395" cy="1131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אנחנו ממש לקראת סיום!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8" name="גרפיקה 7" descr="תג v עם מילוי מלא">
            <a:extLst>
              <a:ext uri="{FF2B5EF4-FFF2-40B4-BE49-F238E27FC236}">
                <a16:creationId xmlns:a16="http://schemas.microsoft.com/office/drawing/2014/main" id="{017855E4-10CC-7641-30BD-FDA404E5A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18923" y="1899571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7614E96-6FE1-5630-21CD-2D6DAC2AE46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5442" r="46463" b="57322"/>
          <a:stretch>
            <a:fillRect/>
          </a:stretch>
        </p:blipFill>
        <p:spPr>
          <a:xfrm rot="17814253">
            <a:off x="6553952" y="-534746"/>
            <a:ext cx="2249282" cy="6670134"/>
          </a:xfrm>
          <a:prstGeom prst="rect">
            <a:avLst/>
          </a:prstGeom>
          <a:effectLst>
            <a:glow rad="3302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4880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C966C-F71B-D891-AADD-5C7323D1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007A49-1CEB-312B-2E62-1AF088736F4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C8EAC2D-AB56-E6A9-2B7F-CF0E4E25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4348" cy="10287000"/>
          </a:xfrm>
          <a:prstGeom prst="rect">
            <a:avLst/>
          </a:prstGeom>
        </p:spPr>
      </p:pic>
      <p:pic>
        <p:nvPicPr>
          <p:cNvPr id="1030" name="Picture 6" descr="שעון קיר ורוד דגם ORLOG">
            <a:extLst>
              <a:ext uri="{FF2B5EF4-FFF2-40B4-BE49-F238E27FC236}">
                <a16:creationId xmlns:a16="http://schemas.microsoft.com/office/drawing/2014/main" id="{722406EB-6B68-F9AF-4E0D-F4C4E1B65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r="16473"/>
          <a:stretch>
            <a:fillRect/>
          </a:stretch>
        </p:blipFill>
        <p:spPr bwMode="auto">
          <a:xfrm>
            <a:off x="8289348" y="1219200"/>
            <a:ext cx="419829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2823EA4-A719-1EBA-FC3C-55E63453C7D6}"/>
              </a:ext>
            </a:extLst>
          </p:cNvPr>
          <p:cNvSpPr txBox="1"/>
          <p:nvPr/>
        </p:nvSpPr>
        <p:spPr>
          <a:xfrm>
            <a:off x="8305800" y="228600"/>
            <a:ext cx="4089581" cy="13911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solidFill>
                  <a:srgbClr val="C3325F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עד מתי אפשר לברך?</a:t>
            </a:r>
            <a:endParaRPr lang="en-US" sz="4000" kern="100" dirty="0">
              <a:solidFill>
                <a:srgbClr val="C3325F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4C6C8AA-F6F7-7860-8D60-3E560F04D27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039600" y="1627037"/>
            <a:ext cx="5733090" cy="238065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F00C765-0C58-9D9E-AEEC-6E2F6C407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1674" y="1470547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BB59C55-8F45-511B-C6C4-97D4C2522ADD}"/>
              </a:ext>
            </a:extLst>
          </p:cNvPr>
          <p:cNvSpPr txBox="1"/>
          <p:nvPr/>
        </p:nvSpPr>
        <p:spPr>
          <a:xfrm>
            <a:off x="12401621" y="1858945"/>
            <a:ext cx="4476821" cy="1891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קראו את </a:t>
            </a:r>
            <a:r>
              <a:rPr lang="he-IL" sz="3200" b="1" kern="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הלכות כ"ח – ל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', קרו את המקרים ולחצו </a:t>
            </a:r>
            <a:r>
              <a:rPr lang="en-US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V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או --, האם הילד בירך </a:t>
            </a:r>
            <a:r>
              <a:rPr lang="he-IL" sz="26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ברכה אחרונה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על פי הדין.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ECA207A2-B11A-2F14-B825-81B9FF5C81DE}"/>
              </a:ext>
            </a:extLst>
          </p:cNvPr>
          <p:cNvSpPr/>
          <p:nvPr/>
        </p:nvSpPr>
        <p:spPr>
          <a:xfrm>
            <a:off x="3185116" y="3425337"/>
            <a:ext cx="3751388" cy="3270441"/>
          </a:xfrm>
          <a:custGeom>
            <a:avLst/>
            <a:gdLst/>
            <a:ahLst/>
            <a:cxnLst/>
            <a:rect l="l" t="t" r="r" b="b"/>
            <a:pathLst>
              <a:path w="1677563" h="1462491">
                <a:moveTo>
                  <a:pt x="0" y="0"/>
                </a:moveTo>
                <a:lnTo>
                  <a:pt x="1677563" y="0"/>
                </a:lnTo>
                <a:lnTo>
                  <a:pt x="1677563" y="1462490"/>
                </a:lnTo>
                <a:lnTo>
                  <a:pt x="0" y="1462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 l="-12115" t="-279243" r="-152088" b="-620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C78210C3-A331-6D90-E6F6-ADB7A81962F9}"/>
              </a:ext>
            </a:extLst>
          </p:cNvPr>
          <p:cNvSpPr/>
          <p:nvPr/>
        </p:nvSpPr>
        <p:spPr>
          <a:xfrm flipH="1">
            <a:off x="10630796" y="6874410"/>
            <a:ext cx="3479612" cy="3051247"/>
          </a:xfrm>
          <a:custGeom>
            <a:avLst/>
            <a:gdLst/>
            <a:ahLst/>
            <a:cxnLst/>
            <a:rect l="l" t="t" r="r" b="b"/>
            <a:pathLst>
              <a:path w="1476829" h="1390800">
                <a:moveTo>
                  <a:pt x="1476829" y="0"/>
                </a:moveTo>
                <a:lnTo>
                  <a:pt x="0" y="0"/>
                </a:lnTo>
                <a:lnTo>
                  <a:pt x="0" y="1390800"/>
                </a:lnTo>
                <a:lnTo>
                  <a:pt x="1476829" y="1390800"/>
                </a:lnTo>
                <a:lnTo>
                  <a:pt x="1476829" y="0"/>
                </a:lnTo>
                <a:close/>
              </a:path>
            </a:pathLst>
          </a:custGeom>
          <a:blipFill>
            <a:blip r:embed="rId9">
              <a:grayscl/>
            </a:blip>
            <a:stretch>
              <a:fillRect l="-18339" t="-166559" r="-181775" b="-168732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609D1684-C929-0EE2-031A-22514BDB6A78}"/>
              </a:ext>
            </a:extLst>
          </p:cNvPr>
          <p:cNvSpPr/>
          <p:nvPr/>
        </p:nvSpPr>
        <p:spPr>
          <a:xfrm>
            <a:off x="3041478" y="6711754"/>
            <a:ext cx="3751388" cy="3213903"/>
          </a:xfrm>
          <a:custGeom>
            <a:avLst/>
            <a:gdLst/>
            <a:ahLst/>
            <a:cxnLst/>
            <a:rect l="l" t="t" r="r" b="b"/>
            <a:pathLst>
              <a:path w="1621643" h="1389300">
                <a:moveTo>
                  <a:pt x="0" y="0"/>
                </a:moveTo>
                <a:lnTo>
                  <a:pt x="1621642" y="0"/>
                </a:lnTo>
                <a:lnTo>
                  <a:pt x="1621642" y="1389300"/>
                </a:lnTo>
                <a:lnTo>
                  <a:pt x="0" y="1389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l="-141275" b="-25818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1C2A051F-062C-EDDF-8DD9-CCF4A6F8B3B8}"/>
              </a:ext>
            </a:extLst>
          </p:cNvPr>
          <p:cNvSpPr/>
          <p:nvPr/>
        </p:nvSpPr>
        <p:spPr>
          <a:xfrm>
            <a:off x="14473626" y="6874410"/>
            <a:ext cx="3620922" cy="4225257"/>
          </a:xfrm>
          <a:custGeom>
            <a:avLst/>
            <a:gdLst/>
            <a:ahLst/>
            <a:cxnLst/>
            <a:rect l="l" t="t" r="r" b="b"/>
            <a:pathLst>
              <a:path w="1883522" h="1590186">
                <a:moveTo>
                  <a:pt x="0" y="0"/>
                </a:moveTo>
                <a:lnTo>
                  <a:pt x="1883522" y="0"/>
                </a:lnTo>
                <a:lnTo>
                  <a:pt x="1883522" y="1590186"/>
                </a:lnTo>
                <a:lnTo>
                  <a:pt x="0" y="159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 l="-151954" t="-277153" r="-1421" b="-455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C31C74B1-EFD3-7A9A-673E-838A7DF93AF7}"/>
              </a:ext>
            </a:extLst>
          </p:cNvPr>
          <p:cNvSpPr/>
          <p:nvPr/>
        </p:nvSpPr>
        <p:spPr>
          <a:xfrm>
            <a:off x="6825449" y="7215873"/>
            <a:ext cx="3442129" cy="2935453"/>
          </a:xfrm>
          <a:custGeom>
            <a:avLst/>
            <a:gdLst/>
            <a:ahLst/>
            <a:cxnLst/>
            <a:rect l="l" t="t" r="r" b="b"/>
            <a:pathLst>
              <a:path w="1951387" h="1567361">
                <a:moveTo>
                  <a:pt x="0" y="0"/>
                </a:moveTo>
                <a:lnTo>
                  <a:pt x="1951387" y="0"/>
                </a:lnTo>
                <a:lnTo>
                  <a:pt x="1951387" y="1567361"/>
                </a:lnTo>
                <a:lnTo>
                  <a:pt x="0" y="1567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 l="-166332" t="-156579" r="-10692" b="-15657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39F6092B-0833-AC94-4E51-4E2728B41A31}"/>
              </a:ext>
            </a:extLst>
          </p:cNvPr>
          <p:cNvSpPr txBox="1"/>
          <p:nvPr/>
        </p:nvSpPr>
        <p:spPr>
          <a:xfrm>
            <a:off x="3652320" y="4007689"/>
            <a:ext cx="2782568" cy="179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ארוחה משביעה, ובירכתי אחרי שנהייתי שוב רעב.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B8F98A02-99F0-70A9-F18C-4F70FFB4EAB6}"/>
              </a:ext>
            </a:extLst>
          </p:cNvPr>
          <p:cNvSpPr txBox="1"/>
          <p:nvPr/>
        </p:nvSpPr>
        <p:spPr>
          <a:xfrm>
            <a:off x="3277873" y="7771656"/>
            <a:ext cx="2782568" cy="136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מעט, ובירכתי אחרי 5 דקות.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FC91BC1C-B987-4882-B2F5-C08AEB720855}"/>
              </a:ext>
            </a:extLst>
          </p:cNvPr>
          <p:cNvSpPr txBox="1"/>
          <p:nvPr/>
        </p:nvSpPr>
        <p:spPr>
          <a:xfrm>
            <a:off x="6813867" y="7532383"/>
            <a:ext cx="3249621" cy="179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אחרי חצי שעה נזכרתי שלא ברכתי, אז אני כבר לא יכול לברך. אבוד.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93971277-AF8F-1F12-34F4-8DC5C00FCE51}"/>
              </a:ext>
            </a:extLst>
          </p:cNvPr>
          <p:cNvSpPr/>
          <p:nvPr/>
        </p:nvSpPr>
        <p:spPr>
          <a:xfrm>
            <a:off x="3273906" y="368330"/>
            <a:ext cx="3620922" cy="3057007"/>
          </a:xfrm>
          <a:custGeom>
            <a:avLst/>
            <a:gdLst/>
            <a:ahLst/>
            <a:cxnLst/>
            <a:rect l="l" t="t" r="r" b="b"/>
            <a:pathLst>
              <a:path w="1883522" h="1590186">
                <a:moveTo>
                  <a:pt x="0" y="0"/>
                </a:moveTo>
                <a:lnTo>
                  <a:pt x="1883522" y="0"/>
                </a:lnTo>
                <a:lnTo>
                  <a:pt x="1883522" y="1590186"/>
                </a:lnTo>
                <a:lnTo>
                  <a:pt x="0" y="159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10613" t="-6143" r="-142761" b="-275559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92E3B75-5739-8307-1CAB-7636AC4983CD}"/>
              </a:ext>
            </a:extLst>
          </p:cNvPr>
          <p:cNvSpPr txBox="1"/>
          <p:nvPr/>
        </p:nvSpPr>
        <p:spPr>
          <a:xfrm>
            <a:off x="14906145" y="7570511"/>
            <a:ext cx="2866545" cy="2618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אחרי 20 דקות נזכרתי שלא בירכתי בורא נפשות על המים. שתיתי עוד כוס, ובירכתי עליה וכיוונתי לפטור גם את הכוס הראשונה.</a:t>
            </a:r>
            <a:endParaRPr lang="en-US" sz="2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FFC8B18-DE7E-3BD6-5377-F55841DDF4BC}"/>
              </a:ext>
            </a:extLst>
          </p:cNvPr>
          <p:cNvSpPr txBox="1"/>
          <p:nvPr/>
        </p:nvSpPr>
        <p:spPr>
          <a:xfrm>
            <a:off x="3652320" y="1181337"/>
            <a:ext cx="2375726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בירכתי מיד אחרי שאכלתי.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FA12F3-E486-A62B-6FD6-3DF04724DA8D}"/>
              </a:ext>
            </a:extLst>
          </p:cNvPr>
          <p:cNvSpPr txBox="1"/>
          <p:nvPr/>
        </p:nvSpPr>
        <p:spPr>
          <a:xfrm>
            <a:off x="11005719" y="7383042"/>
            <a:ext cx="2779324" cy="1893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קצת וופלים. עברו 11 דקות ונזכרתי שלא בירכתי . אני כבר לא יכול לברך.</a:t>
            </a:r>
            <a:endParaRPr lang="en-US" sz="2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3285B4E5-39CA-0B21-78B3-A56E0B95706F}"/>
              </a:ext>
            </a:extLst>
          </p:cNvPr>
          <p:cNvSpPr txBox="1"/>
          <p:nvPr/>
        </p:nvSpPr>
        <p:spPr>
          <a:xfrm>
            <a:off x="6005789" y="827301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08D74819-ADEA-F488-698A-7BC11A6DDF38}"/>
              </a:ext>
            </a:extLst>
          </p:cNvPr>
          <p:cNvSpPr txBox="1"/>
          <p:nvPr/>
        </p:nvSpPr>
        <p:spPr>
          <a:xfrm>
            <a:off x="5997384" y="1600275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B591411B-9264-4640-DC61-AF6DC071CAD8}"/>
              </a:ext>
            </a:extLst>
          </p:cNvPr>
          <p:cNvSpPr txBox="1"/>
          <p:nvPr/>
        </p:nvSpPr>
        <p:spPr>
          <a:xfrm>
            <a:off x="6323485" y="4322392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D4EE71F1-9554-15D9-1ADC-F85C8DEF10B3}"/>
              </a:ext>
            </a:extLst>
          </p:cNvPr>
          <p:cNvSpPr txBox="1"/>
          <p:nvPr/>
        </p:nvSpPr>
        <p:spPr>
          <a:xfrm>
            <a:off x="6315080" y="5095366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C53BA3F0-E352-C292-579E-F839452BD932}"/>
              </a:ext>
            </a:extLst>
          </p:cNvPr>
          <p:cNvSpPr txBox="1"/>
          <p:nvPr/>
        </p:nvSpPr>
        <p:spPr>
          <a:xfrm>
            <a:off x="5784429" y="7364028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6515CB1B-3C22-2F16-87CD-D2C7DDAF0EB7}"/>
              </a:ext>
            </a:extLst>
          </p:cNvPr>
          <p:cNvSpPr txBox="1"/>
          <p:nvPr/>
        </p:nvSpPr>
        <p:spPr>
          <a:xfrm>
            <a:off x="9737896" y="8137002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0B7A6C87-86D6-C311-8ADB-947D560EB5A4}"/>
              </a:ext>
            </a:extLst>
          </p:cNvPr>
          <p:cNvSpPr txBox="1"/>
          <p:nvPr/>
        </p:nvSpPr>
        <p:spPr>
          <a:xfrm>
            <a:off x="13652812" y="8137002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DB0B309E-841C-6134-ED6C-D123137567D3}"/>
              </a:ext>
            </a:extLst>
          </p:cNvPr>
          <p:cNvSpPr txBox="1"/>
          <p:nvPr/>
        </p:nvSpPr>
        <p:spPr>
          <a:xfrm>
            <a:off x="17451342" y="7212482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E461FADE-6943-6B3E-3830-8C367EDDAA2D}"/>
              </a:ext>
            </a:extLst>
          </p:cNvPr>
          <p:cNvSpPr txBox="1"/>
          <p:nvPr/>
        </p:nvSpPr>
        <p:spPr>
          <a:xfrm>
            <a:off x="5751846" y="8137002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2C44ECC3-D1AD-3952-B8FF-C728AEAE6C4C}"/>
              </a:ext>
            </a:extLst>
          </p:cNvPr>
          <p:cNvSpPr txBox="1"/>
          <p:nvPr/>
        </p:nvSpPr>
        <p:spPr>
          <a:xfrm>
            <a:off x="17436737" y="8169225"/>
            <a:ext cx="955572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>
                  <a:glow rad="139700">
                    <a:schemeClr val="bg1">
                      <a:alpha val="93000"/>
                    </a:schemeClr>
                  </a:glo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>
              <a:effectLst>
                <a:glow rad="139700">
                  <a:schemeClr val="bg1">
                    <a:alpha val="93000"/>
                  </a:schemeClr>
                </a:glow>
              </a:effectLst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E173DB78-1810-9E14-535C-ADF0A7B979D9}"/>
              </a:ext>
            </a:extLst>
          </p:cNvPr>
          <p:cNvSpPr txBox="1"/>
          <p:nvPr/>
        </p:nvSpPr>
        <p:spPr>
          <a:xfrm>
            <a:off x="13717978" y="7212482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86A8ECEA-EB8B-B82B-44CA-04B549D69E87}"/>
              </a:ext>
            </a:extLst>
          </p:cNvPr>
          <p:cNvSpPr txBox="1"/>
          <p:nvPr/>
        </p:nvSpPr>
        <p:spPr>
          <a:xfrm>
            <a:off x="9767861" y="7233098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856E1CF8-BA5F-4348-445E-29F63923B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9556" l="21778" r="77333">
                        <a14:foregroundMark x1="25778" y1="75556" x2="54222" y2="59111"/>
                        <a14:foregroundMark x1="54222" y1="59111" x2="78222" y2="26222"/>
                        <a14:foregroundMark x1="78222" y1="26222" x2="73778" y2="12889"/>
                        <a14:foregroundMark x1="73778" y1="12889" x2="64444" y2="9333"/>
                        <a14:foregroundMark x1="64444" y1="9333" x2="61333" y2="9778"/>
                        <a14:foregroundMark x1="70667" y1="10222" x2="21778" y2="49778"/>
                        <a14:foregroundMark x1="29333" y1="12889" x2="28889" y2="24000"/>
                        <a14:foregroundMark x1="28889" y1="24000" x2="36444" y2="39111"/>
                        <a14:foregroundMark x1="36444" y1="39111" x2="59111" y2="55111"/>
                        <a14:foregroundMark x1="59111" y1="55111" x2="73778" y2="76444"/>
                        <a14:foregroundMark x1="76000" y1="13778" x2="76889" y2="67111"/>
                        <a14:foregroundMark x1="76889" y1="67111" x2="75556" y2="72000"/>
                        <a14:foregroundMark x1="74222" y1="79111" x2="60444" y2="77778"/>
                        <a14:foregroundMark x1="73333" y1="79556" x2="60889" y2="78667"/>
                        <a14:foregroundMark x1="60000" y1="79111" x2="49778" y2="78222"/>
                        <a14:foregroundMark x1="29463" y1="77411" x2="27556" y2="77333"/>
                        <a14:foregroundMark x1="49333" y1="78222" x2="38269" y2="77770"/>
                        <a14:foregroundMark x1="27556" y1="77333" x2="22667" y2="73333"/>
                        <a14:foregroundMark x1="74222" y1="79556" x2="77333" y2="77778"/>
                        <a14:foregroundMark x1="76000" y1="72444" x2="76444" y2="73333"/>
                        <a14:backgroundMark x1="28000" y1="79556" x2="36444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23207" b="14852"/>
          <a:stretch/>
        </p:blipFill>
        <p:spPr bwMode="auto">
          <a:xfrm>
            <a:off x="14110408" y="432046"/>
            <a:ext cx="898318" cy="14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20" grpId="0" animBg="1"/>
      <p:bldP spid="28" grpId="0"/>
      <p:bldP spid="29" grpId="0"/>
      <p:bldP spid="39" grpId="0"/>
      <p:bldP spid="40" grpId="0"/>
      <p:bldP spid="4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7B6B8-7D31-BC82-B9E9-19B2637B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C6F40B69-B68C-9478-1D8A-9297C6EF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CAC702-1F3E-223D-5485-71C26C305425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14ABC0-1994-2213-E5AD-B113AD0EC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AA1729D3-B070-FBAC-8EED-5AE4674A8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AF15B25-044F-5698-4168-E19FFDC60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72722B2-AF3F-BA6C-241A-348027C15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18C9E7B-5C40-B562-A9B3-D5CF44C49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610B2AB-C823-5FE5-FA18-113B78F97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8FAD44D-9611-7B8A-62F3-45E7ECB4E3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6D0FEE7-6D6D-CD68-4527-946A4B932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822EF75-5BB0-8006-3836-3342DCD5EF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D6D3D216-ABB4-34DB-3013-C0756FA5E6DD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7CBAB60F-EFC1-C54E-B915-9AD6DB5D5163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AEA4ECBB-81B2-947F-A149-6B6BF4FAB5A4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C4612B5B-5A44-BBDB-49C7-DC7B27C001BA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05698E7B-83D8-DFF9-94B1-10689707C885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2A4EA5D7-3D66-DF32-1BC0-AA959CC811EE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E6F48883-F522-0AFD-2DF2-30D3C2CD300B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2A16F0F7-225E-C963-637A-3723EDE2D18F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09790D10-1F83-ED2D-FABF-5D9F829F7106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52347D45-2D6B-D6D5-7678-13FF221AB416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C2C77A4A-34AA-43E7-ADAA-ED34B85AD4F2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44BC9E8E-55F1-E8D2-9E04-3FC4B61B7AC3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2A7C7A4B-AAAC-7E08-2BEF-DBC629369CD7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38BC6561-98EC-E78B-EF94-1BFA23860CDC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1205D6FE-F6D0-5546-5C63-2D743476D256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2FB1D230-D7FA-00F5-18CE-59FD9C07F999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A769D7AC-D0E6-F63A-719A-E66EE0F95B87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E61A8BC-DA08-80C2-EE19-B93240F779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E1CCC4D7-57F7-DB1F-B96B-DEB18461F516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EB709DF3-4E96-1F51-C661-E38B09C3F79D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24E0DFFE-D2F9-9DA6-CB8C-50E971593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1029" name="TextBox 14">
            <a:extLst>
              <a:ext uri="{FF2B5EF4-FFF2-40B4-BE49-F238E27FC236}">
                <a16:creationId xmlns:a16="http://schemas.microsoft.com/office/drawing/2014/main" id="{7166459C-B2C0-D990-C882-4C38DB29C5BF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67EBC0DA-EAE5-0759-83DC-92F1F7083E9F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A519832A-5DAD-D65F-4273-14512142FBA3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24864CA2-990A-0FCF-CC59-9FE1A88D58C0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CDFE4C20-41E5-CC44-E828-66F716FBCCEE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F6D25B29-31AE-6F48-E64D-B10D20AAC2EF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2E2853FC-F92A-5A80-4969-67E9DAD44192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F5A60849-6AEF-AC7C-CCB3-356BC9F05994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CF4FB0A1-2B5D-D374-49B6-2A37109CB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FDAB1A16-981D-F123-ABE3-C83B807A37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8D1E533C-D632-747D-8EF0-4400CF198C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EEAAE363-CD1A-1D93-4D89-D94313A25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FD9E1115-253E-2DC1-ECEF-90AA40C1E2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גרפיקה 6" descr="תג v עם מילוי מלא">
            <a:extLst>
              <a:ext uri="{FF2B5EF4-FFF2-40B4-BE49-F238E27FC236}">
                <a16:creationId xmlns:a16="http://schemas.microsoft.com/office/drawing/2014/main" id="{B4844460-04D8-E687-69F2-75DF2DD247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1407" y="4048980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9C96EF65-B082-2B88-C425-C0594DF34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55791" y="6475528"/>
            <a:ext cx="6035619" cy="2976994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84406ACE-3667-0693-EA2F-004A32AE2490}"/>
              </a:ext>
            </a:extLst>
          </p:cNvPr>
          <p:cNvSpPr txBox="1"/>
          <p:nvPr/>
        </p:nvSpPr>
        <p:spPr>
          <a:xfrm>
            <a:off x="1346987" y="7159198"/>
            <a:ext cx="4737463" cy="2185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סיימנו </a:t>
            </a:r>
            <a:r>
              <a:rPr lang="he-IL" sz="32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הכל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! יש לנו את כל החרסים! נשאר רק להרכיב אותם ולפענח את הכיתוב...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8" name="גרפיקה 7" descr="תג v עם מילוי מלא">
            <a:extLst>
              <a:ext uri="{FF2B5EF4-FFF2-40B4-BE49-F238E27FC236}">
                <a16:creationId xmlns:a16="http://schemas.microsoft.com/office/drawing/2014/main" id="{DFFDEB4A-EE73-65E6-39F6-13C915252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18923" y="1899571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גרפיקה 8" descr="תג v עם מילוי מלא">
            <a:extLst>
              <a:ext uri="{FF2B5EF4-FFF2-40B4-BE49-F238E27FC236}">
                <a16:creationId xmlns:a16="http://schemas.microsoft.com/office/drawing/2014/main" id="{56328893-BC1E-0695-4B98-7FA9EEEDC6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838156" y="407170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B0A5548-E9DB-3F7B-EF68-83F0B46046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" r="54612" b="57322"/>
          <a:stretch>
            <a:fillRect/>
          </a:stretch>
        </p:blipFill>
        <p:spPr>
          <a:xfrm rot="19880317">
            <a:off x="6963480" y="4598259"/>
            <a:ext cx="8998758" cy="4759506"/>
          </a:xfrm>
          <a:prstGeom prst="rect">
            <a:avLst/>
          </a:prstGeom>
          <a:effectLst>
            <a:glow rad="3937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334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E52BC-7586-C87E-8B7D-A0780523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תמונה 49">
            <a:extLst>
              <a:ext uri="{FF2B5EF4-FFF2-40B4-BE49-F238E27FC236}">
                <a16:creationId xmlns:a16="http://schemas.microsoft.com/office/drawing/2014/main" id="{274BF889-26A9-7729-81F7-C0C1F494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1" y="1"/>
            <a:ext cx="2324643" cy="10287000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CDCCF707-D202-7157-0A7A-F82013976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5"/>
          <a:stretch>
            <a:fillRect/>
          </a:stretch>
        </p:blipFill>
        <p:spPr>
          <a:xfrm rot="5400000">
            <a:off x="4738636" y="-2209022"/>
            <a:ext cx="8671788" cy="16320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136490-FF85-7D57-589E-1C672F4C661D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432BD46-4953-E1BB-71DB-0B87CDA668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429000" y="292085"/>
            <a:ext cx="9308713" cy="153526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3D29CCA-7B7E-F783-6D9F-8BD550675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6697" y="135595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C933BD4-536E-8950-67F4-0D384BD31B35}"/>
              </a:ext>
            </a:extLst>
          </p:cNvPr>
          <p:cNvSpPr txBox="1"/>
          <p:nvPr/>
        </p:nvSpPr>
        <p:spPr>
          <a:xfrm>
            <a:off x="4178784" y="523993"/>
            <a:ext cx="7664681" cy="103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הנה הצופן הסודי! זה כתב עברי עתיק!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הרכבתם את שברי החרס? מוזמנים לפענח!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C18BF15-59E5-3B50-EACE-BC2586C3754E}"/>
              </a:ext>
            </a:extLst>
          </p:cNvPr>
          <p:cNvSpPr txBox="1"/>
          <p:nvPr/>
        </p:nvSpPr>
        <p:spPr>
          <a:xfrm>
            <a:off x="11201078" y="1615213"/>
            <a:ext cx="667170" cy="745710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lnSpc>
                <a:spcPct val="150000"/>
              </a:lnSpc>
            </a:pP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ז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ח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ט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כ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4F4BDC4-F90E-D85F-8F03-F0D37CFE06C4}"/>
              </a:ext>
            </a:extLst>
          </p:cNvPr>
          <p:cNvSpPr txBox="1"/>
          <p:nvPr/>
        </p:nvSpPr>
        <p:spPr>
          <a:xfrm>
            <a:off x="7633632" y="2790497"/>
            <a:ext cx="412531" cy="621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ל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מ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נ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ס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ע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FF5A9E4-CB9A-2621-59D1-CEE0B13EF65F}"/>
              </a:ext>
            </a:extLst>
          </p:cNvPr>
          <p:cNvSpPr txBox="1"/>
          <p:nvPr/>
        </p:nvSpPr>
        <p:spPr>
          <a:xfrm>
            <a:off x="10040806" y="2871780"/>
            <a:ext cx="811441" cy="618009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ז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ח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ט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י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כ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9BA65A23-B491-EDCA-E310-0E5EB04D8887}"/>
              </a:ext>
            </a:extLst>
          </p:cNvPr>
          <p:cNvSpPr txBox="1"/>
          <p:nvPr/>
        </p:nvSpPr>
        <p:spPr>
          <a:xfrm>
            <a:off x="6878397" y="2781300"/>
            <a:ext cx="412531" cy="618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ל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מ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נ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ס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ע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069BC027-3CBA-A342-C95C-A874AFA32D05}"/>
              </a:ext>
            </a:extLst>
          </p:cNvPr>
          <p:cNvSpPr txBox="1"/>
          <p:nvPr/>
        </p:nvSpPr>
        <p:spPr>
          <a:xfrm>
            <a:off x="14375013" y="2838935"/>
            <a:ext cx="560188" cy="744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א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ב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ג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ד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ו</a:t>
            </a:r>
            <a:endParaRPr lang="he-IL" sz="5400" dirty="0"/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7CD14680-2A02-9B64-B7E3-E1BC19EA0114}"/>
              </a:ext>
            </a:extLst>
          </p:cNvPr>
          <p:cNvSpPr txBox="1"/>
          <p:nvPr/>
        </p:nvSpPr>
        <p:spPr>
          <a:xfrm>
            <a:off x="13384413" y="2808718"/>
            <a:ext cx="560188" cy="7426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א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ב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ג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ד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ה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ו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FB0DA6AA-23FD-FD92-EDE4-337E11010876}"/>
              </a:ext>
            </a:extLst>
          </p:cNvPr>
          <p:cNvSpPr txBox="1"/>
          <p:nvPr/>
        </p:nvSpPr>
        <p:spPr>
          <a:xfrm>
            <a:off x="3083926" y="2822315"/>
            <a:ext cx="1145244" cy="7426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פ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צ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ק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ר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ש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Calligraphr" panose="02000503000000000000" pitchFamily="2" charset="-79"/>
                <a:cs typeface="Calligraphr" panose="02000503000000000000" pitchFamily="2" charset="-79"/>
              </a:rPr>
              <a:t>ת</a:t>
            </a: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C8FFD131-28D0-1FB0-0650-D0490C869EEA}"/>
              </a:ext>
            </a:extLst>
          </p:cNvPr>
          <p:cNvSpPr txBox="1"/>
          <p:nvPr/>
        </p:nvSpPr>
        <p:spPr>
          <a:xfrm>
            <a:off x="4178784" y="2727434"/>
            <a:ext cx="1145244" cy="7457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פ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צ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ק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ר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ש</a:t>
            </a:r>
          </a:p>
          <a:p>
            <a:pPr>
              <a:lnSpc>
                <a:spcPct val="150000"/>
              </a:lnSpc>
            </a:pPr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ת</a:t>
            </a:r>
          </a:p>
        </p:txBody>
      </p:sp>
    </p:spTree>
    <p:extLst>
      <p:ext uri="{BB962C8B-B14F-4D97-AF65-F5344CB8AC3E}">
        <p14:creationId xmlns:p14="http://schemas.microsoft.com/office/powerpoint/2010/main" val="254178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28955-90E1-FFCA-0414-BF68AC5F0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1470CADF-F6A7-BD0A-C31F-3BBB0E0F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68A11A-F442-393D-B201-DCFF06160D7D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1DB641F2-EAB3-58BC-DE4C-9CC391C5ED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66040" y="235213"/>
            <a:ext cx="7953939" cy="2096441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C49851F-6427-1CD5-B256-6A47442E4877}"/>
              </a:ext>
            </a:extLst>
          </p:cNvPr>
          <p:cNvSpPr txBox="1"/>
          <p:nvPr/>
        </p:nvSpPr>
        <p:spPr>
          <a:xfrm>
            <a:off x="9948481" y="529970"/>
            <a:ext cx="64601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1200"/>
              </a:spcAft>
            </a:pPr>
            <a:r>
              <a:rPr lang="he-IL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אז אחרי שהבנו בסרטון מה זה שיעורים ומה זה כזית, אני מבין </a:t>
            </a:r>
            <a:r>
              <a:rPr lang="he-IL" sz="2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שהסנדביץ</a:t>
            </a:r>
            <a:r>
              <a:rPr lang="he-IL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' שאכלתי הוא הרבה יותר </a:t>
            </a:r>
            <a:r>
              <a:rPr lang="he-IL" sz="2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מכזית</a:t>
            </a:r>
            <a:r>
              <a:rPr lang="he-IL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!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2C4B65EF-7B71-E730-D403-91CD28C36C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305" y="4093599"/>
            <a:ext cx="5851915" cy="1896940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8591B361-CC72-D6CC-1582-FDE8ACFB72DC}"/>
              </a:ext>
            </a:extLst>
          </p:cNvPr>
          <p:cNvSpPr txBox="1"/>
          <p:nvPr/>
        </p:nvSpPr>
        <p:spPr>
          <a:xfrm>
            <a:off x="10429095" y="4192250"/>
            <a:ext cx="3751481" cy="136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ואם שתיתי כזית מים אני גם צריך לברך ברכה אחרונה?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AD130E93-4AFE-0F9D-A329-5EC260329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5800" y="89729"/>
            <a:ext cx="2402032" cy="2158171"/>
          </a:xfrm>
          <a:prstGeom prst="rect">
            <a:avLst/>
          </a:prstGeom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58E2C103-F456-BD09-3850-48D01E941A51}"/>
              </a:ext>
            </a:extLst>
          </p:cNvPr>
          <p:cNvGrpSpPr/>
          <p:nvPr/>
        </p:nvGrpSpPr>
        <p:grpSpPr>
          <a:xfrm>
            <a:off x="8561423" y="3913920"/>
            <a:ext cx="2377082" cy="2001221"/>
            <a:chOff x="1632385" y="962425"/>
            <a:chExt cx="1655026" cy="1486100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3993F646-1F86-73A9-EDCC-6D2567E7BC79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D4289C5-0587-0329-BFBF-37EEDED5D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31" name="Freeform 8">
            <a:extLst>
              <a:ext uri="{FF2B5EF4-FFF2-40B4-BE49-F238E27FC236}">
                <a16:creationId xmlns:a16="http://schemas.microsoft.com/office/drawing/2014/main" id="{4817391E-5A31-FDAE-7A58-F36B213C8065}"/>
              </a:ext>
            </a:extLst>
          </p:cNvPr>
          <p:cNvSpPr/>
          <p:nvPr/>
        </p:nvSpPr>
        <p:spPr>
          <a:xfrm>
            <a:off x="-771474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12A99460-D679-8B3B-F61D-B5F8775D314B}"/>
              </a:ext>
            </a:extLst>
          </p:cNvPr>
          <p:cNvSpPr/>
          <p:nvPr/>
        </p:nvSpPr>
        <p:spPr>
          <a:xfrm rot="-955920">
            <a:off x="3013057" y="8627770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01757E61-4F2D-C466-2F34-14BCAB6A17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4801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A8A45802-3374-0DDA-795E-DCF452E617E7}"/>
              </a:ext>
            </a:extLst>
          </p:cNvPr>
          <p:cNvSpPr txBox="1"/>
          <p:nvPr/>
        </p:nvSpPr>
        <p:spPr>
          <a:xfrm rot="20068962">
            <a:off x="872782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D91EF557-244C-5FB9-2EC0-12705AF40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1755164" y="1638323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F9D499C0-B9FB-66B0-20AB-5FCA5BEC3A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9321" y="1963617"/>
            <a:ext cx="9665023" cy="2269555"/>
          </a:xfrm>
          <a:prstGeom prst="rect">
            <a:avLst/>
          </a:prstGeom>
        </p:spPr>
      </p:pic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9ABC2167-2A36-5C01-0376-424E2BD2E55F}"/>
              </a:ext>
            </a:extLst>
          </p:cNvPr>
          <p:cNvSpPr txBox="1"/>
          <p:nvPr/>
        </p:nvSpPr>
        <p:spPr>
          <a:xfrm flipH="1">
            <a:off x="4358287" y="2225742"/>
            <a:ext cx="7953939" cy="10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אם כך, אתה מחויב לברך ברכה אחרונה, ברכת המזון, גם אם </a:t>
            </a:r>
            <a:r>
              <a:rPr lang="he-IL" sz="2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הסנדביץ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' לא השביע אותך.</a:t>
            </a:r>
          </a:p>
        </p:txBody>
      </p:sp>
      <p:pic>
        <p:nvPicPr>
          <p:cNvPr id="38" name="תמונה 37">
            <a:extLst>
              <a:ext uri="{FF2B5EF4-FFF2-40B4-BE49-F238E27FC236}">
                <a16:creationId xmlns:a16="http://schemas.microsoft.com/office/drawing/2014/main" id="{1A6A20A7-D052-B0D1-1280-4AF95927BB7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3270635" y="7244194"/>
            <a:ext cx="3342089" cy="2426685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2AC36EF4-21E9-7BFF-EB90-D934C396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9829" y="6314842"/>
            <a:ext cx="9665023" cy="2333835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1BDFC8B-2378-3795-3D42-FE93857B9CF4}"/>
              </a:ext>
            </a:extLst>
          </p:cNvPr>
          <p:cNvSpPr txBox="1"/>
          <p:nvPr/>
        </p:nvSpPr>
        <p:spPr>
          <a:xfrm flipH="1">
            <a:off x="6503980" y="6841334"/>
            <a:ext cx="7512982" cy="110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במים, מודדים לא לפי כזית אלא לפי רביעית,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ויש בזה עוד הרבה פרטים מעניינים. בואו נתחיל!</a:t>
            </a: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9F0544-F580-2771-816D-6C3AB01D87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730EA5EB-D877-0FEB-F86E-A38EDEEDB11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B24427EF-2237-1033-322C-BAB2E480E063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B5AAC09E-31EE-FFC2-EAB4-9AB2FE00DC92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</p:spTree>
    <p:extLst>
      <p:ext uri="{BB962C8B-B14F-4D97-AF65-F5344CB8AC3E}">
        <p14:creationId xmlns:p14="http://schemas.microsoft.com/office/powerpoint/2010/main" val="243218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E70FC-5F16-C345-601A-87503BAF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E537085C-7C34-FCB9-B692-B32428ED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ABCA50-20B2-5A44-CF2E-30BD4E8AB9C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5F23ADB-EC4C-9B91-B933-5A758EBAEE6C}"/>
              </a:ext>
            </a:extLst>
          </p:cNvPr>
          <p:cNvSpPr/>
          <p:nvPr/>
        </p:nvSpPr>
        <p:spPr>
          <a:xfrm>
            <a:off x="-771474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5144AA96-9436-4814-C753-9F3DD1BAC863}"/>
              </a:ext>
            </a:extLst>
          </p:cNvPr>
          <p:cNvSpPr/>
          <p:nvPr/>
        </p:nvSpPr>
        <p:spPr>
          <a:xfrm rot="-955920">
            <a:off x="3013057" y="8627770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9C20E7E-E9F2-8D9E-4B91-8015FC3AD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1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974BE7B6-F307-18A4-EFEE-705FFE5CDCD0}"/>
              </a:ext>
            </a:extLst>
          </p:cNvPr>
          <p:cNvSpPr txBox="1"/>
          <p:nvPr/>
        </p:nvSpPr>
        <p:spPr>
          <a:xfrm rot="20068962">
            <a:off x="872782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A494576-26C3-2A3C-A5ED-6B3B9E99E1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CB9E8852-0260-6693-EE78-EB28E52C690F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46C044BE-95E3-99AB-276A-2994A0033BAA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99B23BFB-4C33-BF4A-DBE3-6AEE80EC9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51" y="1916856"/>
            <a:ext cx="4060288" cy="6657409"/>
          </a:xfrm>
          <a:prstGeom prst="rect">
            <a:avLst/>
          </a:prstGeom>
        </p:spPr>
      </p:pic>
      <p:sp>
        <p:nvSpPr>
          <p:cNvPr id="46" name="TextBox 14">
            <a:extLst>
              <a:ext uri="{FF2B5EF4-FFF2-40B4-BE49-F238E27FC236}">
                <a16:creationId xmlns:a16="http://schemas.microsoft.com/office/drawing/2014/main" id="{64C722EB-2440-3881-0E44-E320B900FA70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DE4A66-4650-11DD-29A4-D4C2DB618014}"/>
              </a:ext>
            </a:extLst>
          </p:cNvPr>
          <p:cNvSpPr/>
          <p:nvPr/>
        </p:nvSpPr>
        <p:spPr>
          <a:xfrm>
            <a:off x="13866672" y="4666835"/>
            <a:ext cx="1806719" cy="2399440"/>
          </a:xfrm>
          <a:custGeom>
            <a:avLst/>
            <a:gdLst/>
            <a:ahLst/>
            <a:cxnLst/>
            <a:rect l="l" t="t" r="r" b="b"/>
            <a:pathLst>
              <a:path w="2202923" h="3002280">
                <a:moveTo>
                  <a:pt x="0" y="0"/>
                </a:moveTo>
                <a:lnTo>
                  <a:pt x="2202923" y="0"/>
                </a:lnTo>
                <a:lnTo>
                  <a:pt x="2202923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8208704-99AF-A024-2A90-711206349F32}"/>
              </a:ext>
            </a:extLst>
          </p:cNvPr>
          <p:cNvSpPr txBox="1"/>
          <p:nvPr/>
        </p:nvSpPr>
        <p:spPr>
          <a:xfrm>
            <a:off x="13590060" y="5265305"/>
            <a:ext cx="235994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9600" dirty="0">
                <a:effectLst>
                  <a:glow rad="203200">
                    <a:schemeClr val="bg1">
                      <a:alpha val="83000"/>
                    </a:schemeClr>
                  </a:glow>
                </a:effectLst>
                <a:latin typeface="Abraham" panose="00000500000000000000" pitchFamily="2" charset="-79"/>
                <a:cs typeface="Abraham" panose="00000500000000000000" pitchFamily="2" charset="-79"/>
              </a:rPr>
              <a:t>כזית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2A8501A-BA0B-4418-23CE-4C0469A62522}"/>
              </a:ext>
            </a:extLst>
          </p:cNvPr>
          <p:cNvSpPr txBox="1"/>
          <p:nvPr/>
        </p:nvSpPr>
        <p:spPr>
          <a:xfrm>
            <a:off x="5039059" y="5261733"/>
            <a:ext cx="33682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9600" dirty="0">
                <a:effectLst>
                  <a:glow rad="203200">
                    <a:schemeClr val="bg1">
                      <a:alpha val="83000"/>
                    </a:schemeClr>
                  </a:glow>
                </a:effectLst>
                <a:latin typeface="Abraham" panose="00000500000000000000" pitchFamily="2" charset="-79"/>
                <a:cs typeface="Abraham" panose="00000500000000000000" pitchFamily="2" charset="-79"/>
              </a:rPr>
              <a:t>רביעית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0863BFC-F59B-7073-033F-3495FAD2B077}"/>
              </a:ext>
            </a:extLst>
          </p:cNvPr>
          <p:cNvSpPr txBox="1"/>
          <p:nvPr/>
        </p:nvSpPr>
        <p:spPr>
          <a:xfrm>
            <a:off x="6553200" y="425778"/>
            <a:ext cx="82240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 אחרונה</a:t>
            </a:r>
            <a:endParaRPr lang="en-US" sz="3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D3E8F62F-CC13-49BD-ED3B-FF1D624E257D}"/>
              </a:ext>
            </a:extLst>
          </p:cNvPr>
          <p:cNvSpPr txBox="1"/>
          <p:nvPr/>
        </p:nvSpPr>
        <p:spPr>
          <a:xfrm>
            <a:off x="13685429" y="1163781"/>
            <a:ext cx="196388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מאכלים</a:t>
            </a:r>
            <a:endParaRPr lang="en-US" sz="3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D59E4E0-EEFB-2DEF-9CBF-58816EC65D04}"/>
              </a:ext>
            </a:extLst>
          </p:cNvPr>
          <p:cNvSpPr txBox="1"/>
          <p:nvPr/>
        </p:nvSpPr>
        <p:spPr>
          <a:xfrm>
            <a:off x="5650854" y="1163781"/>
            <a:ext cx="196388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משקים</a:t>
            </a:r>
            <a:endParaRPr lang="en-US" sz="3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D0E2B7F8-FC68-5086-7380-732F008606A2}"/>
              </a:ext>
            </a:extLst>
          </p:cNvPr>
          <p:cNvSpPr txBox="1"/>
          <p:nvPr/>
        </p:nvSpPr>
        <p:spPr>
          <a:xfrm>
            <a:off x="12486717" y="8498441"/>
            <a:ext cx="4580995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27 סמ"ק/מ"ל - נפח של מעט יותר משליש פרוסת לחם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ACA77C1E-C544-F7CC-1BA8-CC330CEB4732}"/>
              </a:ext>
            </a:extLst>
          </p:cNvPr>
          <p:cNvSpPr txBox="1"/>
          <p:nvPr/>
        </p:nvSpPr>
        <p:spPr>
          <a:xfrm>
            <a:off x="4213482" y="8498441"/>
            <a:ext cx="4580995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86 סמ"ק/מ"ל – פחות מחצי כוס חד פעמית רגילה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</p:spTree>
    <p:extLst>
      <p:ext uri="{BB962C8B-B14F-4D97-AF65-F5344CB8AC3E}">
        <p14:creationId xmlns:p14="http://schemas.microsoft.com/office/powerpoint/2010/main" val="424724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9C8C-54F7-A430-FB3D-3AC26BA4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0E89BC70-90D7-1EF4-DE89-D7B62264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3A27D6-3B7D-7494-B6B0-2BC6D442BFE7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37DB92AF-D01C-DCA4-4C3D-7C0DD40231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443" y="483443"/>
            <a:ext cx="5851915" cy="1896940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917A748F-3C3F-C7A8-AE4C-CD519FC7ACF8}"/>
              </a:ext>
            </a:extLst>
          </p:cNvPr>
          <p:cNvSpPr txBox="1"/>
          <p:nvPr/>
        </p:nvSpPr>
        <p:spPr>
          <a:xfrm>
            <a:off x="7082345" y="709633"/>
            <a:ext cx="3751481" cy="136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אז אם שתיתי כוס מים, אני חייב לברך ברכה אחרונה, נכון?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5891CF8-9723-071A-2A84-05E3B9B4E8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54641" y="4708671"/>
            <a:ext cx="7953939" cy="172762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B18595B-11F5-C796-E045-5557DD51A9BB}"/>
              </a:ext>
            </a:extLst>
          </p:cNvPr>
          <p:cNvSpPr txBox="1"/>
          <p:nvPr/>
        </p:nvSpPr>
        <p:spPr>
          <a:xfrm>
            <a:off x="10259208" y="5022251"/>
            <a:ext cx="5638800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אבל אם אכלתי פיסת במבה אחת, זה פחות </a:t>
            </a:r>
            <a:r>
              <a:rPr lang="he-IL" sz="26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מכזית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נכון? 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02576099-0987-2356-D6A5-F8C4CA71C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1370" y="4544355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B7FE4C71-F81F-C6C3-2EE2-6832A68EA628}"/>
              </a:ext>
            </a:extLst>
          </p:cNvPr>
          <p:cNvGrpSpPr/>
          <p:nvPr/>
        </p:nvGrpSpPr>
        <p:grpSpPr>
          <a:xfrm>
            <a:off x="5214673" y="431303"/>
            <a:ext cx="2377082" cy="2001221"/>
            <a:chOff x="1632385" y="962425"/>
            <a:chExt cx="1655026" cy="1486100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5B2321EC-193F-25E2-5734-51CB8EEDCD8C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82E7EEB-857C-CF17-A1C5-6952B0F5F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31" name="Freeform 8">
            <a:extLst>
              <a:ext uri="{FF2B5EF4-FFF2-40B4-BE49-F238E27FC236}">
                <a16:creationId xmlns:a16="http://schemas.microsoft.com/office/drawing/2014/main" id="{5D2EE326-082F-4C53-6853-FF4413EDAB05}"/>
              </a:ext>
            </a:extLst>
          </p:cNvPr>
          <p:cNvSpPr/>
          <p:nvPr/>
        </p:nvSpPr>
        <p:spPr>
          <a:xfrm>
            <a:off x="-771474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97576BAA-9A04-DFC8-4083-4B8A02AAA091}"/>
              </a:ext>
            </a:extLst>
          </p:cNvPr>
          <p:cNvSpPr/>
          <p:nvPr/>
        </p:nvSpPr>
        <p:spPr>
          <a:xfrm rot="-955920">
            <a:off x="3013057" y="8627770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F5B713CA-13C1-220A-83C9-520F72999C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4801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D02035F8-1D5C-D8D4-27E1-119B4AB0EE61}"/>
              </a:ext>
            </a:extLst>
          </p:cNvPr>
          <p:cNvSpPr txBox="1"/>
          <p:nvPr/>
        </p:nvSpPr>
        <p:spPr>
          <a:xfrm rot="20068962">
            <a:off x="872782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9" name="תמונה 38">
            <a:extLst>
              <a:ext uri="{FF2B5EF4-FFF2-40B4-BE49-F238E27FC236}">
                <a16:creationId xmlns:a16="http://schemas.microsoft.com/office/drawing/2014/main" id="{22224F80-4DE3-2E02-4C28-CAB0ED6FA9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9807" y="6743700"/>
            <a:ext cx="14497593" cy="2895949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7539F57-8D7E-9297-FB13-1D7A7813D9E2}"/>
              </a:ext>
            </a:extLst>
          </p:cNvPr>
          <p:cNvSpPr txBox="1"/>
          <p:nvPr/>
        </p:nvSpPr>
        <p:spPr>
          <a:xfrm flipH="1">
            <a:off x="4953546" y="7039447"/>
            <a:ext cx="11989462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נכון, במקרה כזה לא תברך בורא נפשות.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וכמובן, שבכל מקרה של אכילה של פחות </a:t>
            </a:r>
            <a:r>
              <a:rPr lang="he-IL" sz="2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מכזית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, או שתיה של פחות מרביעית,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לא מברכים ברכה אחרונה,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אבל חייבים לברך ברכה ראשונה, לפני המאכל!</a:t>
            </a: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66F2228-24B9-8CC0-6782-68830A4ECF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CAB59FA7-138E-05E0-8164-AA66421A0F65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B8744CDD-A04D-9BDF-7AA2-1BC93BC6B810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4C8BBDB-F183-EC96-2043-F0265E729A2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BC4A7A9-5E5C-1E4A-D8F4-D54A47126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12678750" y="1484333"/>
            <a:ext cx="3342089" cy="242668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CA1777-0969-B326-00C1-62E91B53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756246" y="2469197"/>
            <a:ext cx="5606964" cy="1486249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8CC962F-C875-3838-C348-CD78C7481BA6}"/>
              </a:ext>
            </a:extLst>
          </p:cNvPr>
          <p:cNvSpPr txBox="1"/>
          <p:nvPr/>
        </p:nvSpPr>
        <p:spPr>
          <a:xfrm flipH="1">
            <a:off x="9093073" y="2633290"/>
            <a:ext cx="4334494" cy="10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בהחלט! כוס מים רגילה מכילה יותר מרביעית.</a:t>
            </a:r>
          </a:p>
        </p:txBody>
      </p:sp>
      <p:pic>
        <p:nvPicPr>
          <p:cNvPr id="38" name="תמונה 37">
            <a:extLst>
              <a:ext uri="{FF2B5EF4-FFF2-40B4-BE49-F238E27FC236}">
                <a16:creationId xmlns:a16="http://schemas.microsoft.com/office/drawing/2014/main" id="{F6224891-7B35-7973-ED1E-4F3C1B92F3D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97431" y="6783964"/>
            <a:ext cx="3342089" cy="2426685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59AD10D-B9C6-62A8-892F-CB856DF1266E}"/>
              </a:ext>
            </a:extLst>
          </p:cNvPr>
          <p:cNvSpPr/>
          <p:nvPr/>
        </p:nvSpPr>
        <p:spPr>
          <a:xfrm>
            <a:off x="10881223" y="733639"/>
            <a:ext cx="850478" cy="1168461"/>
          </a:xfrm>
          <a:custGeom>
            <a:avLst/>
            <a:gdLst/>
            <a:ahLst/>
            <a:cxnLst/>
            <a:rect l="l" t="t" r="r" b="b"/>
            <a:pathLst>
              <a:path w="2142877" h="3002280">
                <a:moveTo>
                  <a:pt x="0" y="0"/>
                </a:moveTo>
                <a:lnTo>
                  <a:pt x="2142878" y="0"/>
                </a:lnTo>
                <a:lnTo>
                  <a:pt x="2142878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pic>
        <p:nvPicPr>
          <p:cNvPr id="1028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F28FD9C9-1776-25D8-163D-B0AB9D466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7982519" y="4801094"/>
            <a:ext cx="2956960" cy="130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FD772-50AB-7052-29D0-98C1871BE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1024801C-4465-4609-3299-B7A60FB2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2F4CFE12-B7F5-A089-BBBE-37BCC8BEFE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00" y="0"/>
            <a:ext cx="16185219" cy="1028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C04AFA-FE8C-068E-4F65-88FEA62559D7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603D97EB-58CB-C22D-A2FE-35B4806EB35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66039" y="235213"/>
            <a:ext cx="7953939" cy="1379617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F9BC01D-A23F-BF86-0CA3-B020F66E0DCF}"/>
              </a:ext>
            </a:extLst>
          </p:cNvPr>
          <p:cNvSpPr txBox="1"/>
          <p:nvPr/>
        </p:nvSpPr>
        <p:spPr>
          <a:xfrm>
            <a:off x="9948481" y="529970"/>
            <a:ext cx="64601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1200"/>
              </a:spcAft>
            </a:pPr>
            <a:r>
              <a:rPr lang="he-IL" sz="2600" dirty="0">
                <a:solidFill>
                  <a:sysClr val="windowText" lastClr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ואם אכלתי אגוז אחד שהוא שלם, אבל קטן יותר </a:t>
            </a:r>
            <a:r>
              <a:rPr lang="he-IL" sz="2600" dirty="0" err="1">
                <a:solidFill>
                  <a:sysClr val="windowText" lastClr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מכזית</a:t>
            </a:r>
            <a:r>
              <a:rPr lang="he-IL" sz="2600" dirty="0">
                <a:solidFill>
                  <a:sysClr val="windowText" lastClr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425A66F1-9E86-5CD3-EB91-515DB25767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637" y="1009833"/>
            <a:ext cx="7785218" cy="1721885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737D7415-D741-0119-BB2F-84F615033BFF}"/>
              </a:ext>
            </a:extLst>
          </p:cNvPr>
          <p:cNvSpPr txBox="1"/>
          <p:nvPr/>
        </p:nvSpPr>
        <p:spPr>
          <a:xfrm>
            <a:off x="3957245" y="1304247"/>
            <a:ext cx="6489349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ואם אכלתי חתיכת במבה, ואחרי חמש  דקות עוד חתיכת במבה, עד שבסוף הגעתי </a:t>
            </a:r>
            <a:r>
              <a:rPr lang="he-IL" sz="26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לכזית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02E2A3A-6F91-203A-E15F-8972143C26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312245" y="2908845"/>
            <a:ext cx="8965186" cy="250151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A860C4F-F01F-F28A-0BD5-363D456A0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2648" y="-194554"/>
            <a:ext cx="2402032" cy="2158171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C104D4C-340D-6793-64B8-9FBBEB1FB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5484" y="2731718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F31B879A-C131-7340-68F1-2D88BFE624E8}"/>
              </a:ext>
            </a:extLst>
          </p:cNvPr>
          <p:cNvGrpSpPr/>
          <p:nvPr/>
        </p:nvGrpSpPr>
        <p:grpSpPr>
          <a:xfrm>
            <a:off x="2483517" y="700422"/>
            <a:ext cx="2377082" cy="2001221"/>
            <a:chOff x="1632385" y="962425"/>
            <a:chExt cx="1655026" cy="1486100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D654E017-3EE7-2BC5-7B88-F10B911D3A10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CB5C5DB-6A97-8FEB-E463-D4C7D244C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86D0CCE-4AA4-5FF9-815B-4C4BD17064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9D4D722D-C5CA-705A-0E9E-EA5D97DD1FC6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FA35A958-BF34-9DD2-4638-1B17FB385DB8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C64A1AD-442E-05A1-01B4-80EB8097EEFC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2050" name="Picture 2" descr="אגוז לוז (בונדוק) טבעי בקליפה">
            <a:extLst>
              <a:ext uri="{FF2B5EF4-FFF2-40B4-BE49-F238E27FC236}">
                <a16:creationId xmlns:a16="http://schemas.microsoft.com/office/drawing/2014/main" id="{29533A83-2F94-F468-D6D5-4427E199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78986" y1="28415" x2="78986" y2="28415"/>
                        <a14:backgroundMark x1="78986" y1="28415" x2="59058" y2="15301"/>
                        <a14:backgroundMark x1="56884" y1="31148" x2="83333" y2="39891"/>
                        <a14:backgroundMark x1="83333" y1="39891" x2="87681" y2="43716"/>
                        <a14:backgroundMark x1="79710" y1="54098" x2="79710" y2="67760"/>
                        <a14:backgroundMark x1="8333" y1="48087" x2="51812" y2="20765"/>
                        <a14:backgroundMark x1="22464" y1="66120" x2="44203" y2="31148"/>
                        <a14:backgroundMark x1="42029" y1="43169" x2="32971" y2="74863"/>
                        <a14:backgroundMark x1="32971" y1="74863" x2="32971" y2="7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61" y="-692252"/>
            <a:ext cx="3057526" cy="20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D6AB97E-A0F1-2C72-BB47-7ED0D40BF04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5108826" y="7860315"/>
            <a:ext cx="3342089" cy="242668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446EE4D-195B-03FC-31B2-C88EEF4A99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186" y="3158811"/>
            <a:ext cx="7697814" cy="41988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48EE2AD-1402-57DE-B8D4-F44B72EA4AEA}"/>
              </a:ext>
            </a:extLst>
          </p:cNvPr>
          <p:cNvSpPr txBox="1"/>
          <p:nvPr/>
        </p:nvSpPr>
        <p:spPr>
          <a:xfrm>
            <a:off x="2376859" y="3524038"/>
            <a:ext cx="6389300" cy="328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נראה לי שכן, כי על שניהם מברכים בורא נפשות!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אבל אני אשאל שאלה יותר קשה,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אם אכלתי ביסקוויט בכמות של חצי כזית, וחתיכת תפוח בכמות של חצי כזית, צריך לברך ברכה אחרונה? הרי לכל אחד מהם יש ברכה אחרונה אחרת!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37890DD-5CB1-896D-51AB-0CFB914AEB0E}"/>
              </a:ext>
            </a:extLst>
          </p:cNvPr>
          <p:cNvSpPr txBox="1"/>
          <p:nvPr/>
        </p:nvSpPr>
        <p:spPr>
          <a:xfrm>
            <a:off x="9055451" y="3238500"/>
            <a:ext cx="6489349" cy="179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ואם אכלתי תפוח בכמות של חצי כזית, ואז מלפפון בכמות של חצי כזית, זה נקרא שאכלתי כזית? אני צריך לברך אחר כך ברכה אחרונה?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811A1A6-A59C-6818-187C-2FE9901858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07283" y="6058420"/>
            <a:ext cx="8965186" cy="250151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611EB41-CB0E-0B3B-5BE3-4FBAF5702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0522" y="5881293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936B640-BE94-4777-32DA-6BD0BFE33491}"/>
              </a:ext>
            </a:extLst>
          </p:cNvPr>
          <p:cNvSpPr txBox="1"/>
          <p:nvPr/>
        </p:nvSpPr>
        <p:spPr>
          <a:xfrm>
            <a:off x="8350489" y="6388075"/>
            <a:ext cx="6489349" cy="146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אז לי יש שאלה עוד יותר קשה: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אם אכלתי חצי כזית תפוח, ושתיתי חצי רביעית מים, אני צריך לברך ברכה אחרונה?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90E7B516-28E6-480C-7B99-36D9390BF3D8}"/>
              </a:ext>
            </a:extLst>
          </p:cNvPr>
          <p:cNvGrpSpPr/>
          <p:nvPr/>
        </p:nvGrpSpPr>
        <p:grpSpPr>
          <a:xfrm>
            <a:off x="851043" y="5307958"/>
            <a:ext cx="2377082" cy="2001221"/>
            <a:chOff x="1632385" y="962425"/>
            <a:chExt cx="1655026" cy="1486100"/>
          </a:xfrm>
        </p:grpSpPr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2EAEBF44-14D1-1C2D-5585-27571127CD8D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D93C45AB-9D1E-3B30-F09A-78E2170C9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pic>
        <p:nvPicPr>
          <p:cNvPr id="20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1A6F81EE-A3F7-0D17-73F0-D0BB10269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7548825" y="2124062"/>
            <a:ext cx="1991922" cy="8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617B9E42-96D2-6574-EAF3-53C03A5F5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6606986" y="2218835"/>
            <a:ext cx="1991922" cy="8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4A8FEB05-F4CC-DC47-0E67-4FFECD19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8391161" y="2211563"/>
            <a:ext cx="1991922" cy="8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תפוח עץ גרנד סמית - ירק טרי נהריה">
            <a:extLst>
              <a:ext uri="{FF2B5EF4-FFF2-40B4-BE49-F238E27FC236}">
                <a16:creationId xmlns:a16="http://schemas.microsoft.com/office/drawing/2014/main" id="{3F3312CB-9DC0-2C3A-C8EA-E040226D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11" y="2012520"/>
            <a:ext cx="2044217" cy="136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5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AABD-DD76-2DC7-D52A-B07157F8A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>
            <a:extLst>
              <a:ext uri="{FF2B5EF4-FFF2-40B4-BE49-F238E27FC236}">
                <a16:creationId xmlns:a16="http://schemas.microsoft.com/office/drawing/2014/main" id="{3BDC144D-0BD4-ADD6-0C16-55FDDE36F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15161"/>
          <a:stretch>
            <a:fillRect/>
          </a:stretch>
        </p:blipFill>
        <p:spPr>
          <a:xfrm>
            <a:off x="2635921" y="0"/>
            <a:ext cx="13758355" cy="10287000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7652FB55-5D66-0D0A-F5CA-9F9F479E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DD140F-35E5-DC0C-8A3E-BFD5C0670ADB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A1F6BDF-262B-A331-7E97-490D75053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50510DEE-03CE-63A7-098A-68E2BB0797F0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0798027C-90EB-F763-2E2F-58AED8D7D968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1D1056C-B0CE-E0DB-0186-A7AC781D9CB0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A7D940B-AAA5-0556-22B2-AE3084FAF03A}"/>
              </a:ext>
            </a:extLst>
          </p:cNvPr>
          <p:cNvSpPr txBox="1"/>
          <p:nvPr/>
        </p:nvSpPr>
        <p:spPr>
          <a:xfrm rot="21064411">
            <a:off x="6958918" y="4760274"/>
            <a:ext cx="5562600" cy="3709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b="1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רגע </a:t>
            </a:r>
            <a:r>
              <a:rPr lang="he-IL" sz="3200" b="1" kern="100" dirty="0" err="1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רגע</a:t>
            </a:r>
            <a:r>
              <a:rPr lang="he-IL" sz="3200" b="1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זה יותר מידי שאלות!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b="1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אולי תחפשו בעצמכם את התשובות?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נצא תיכף למסע של חיפוש תשובות לכל השאלות, אבל לפני כן, נעשה היכרות ותזכורת למושגים שניתקל בהם:</a:t>
            </a:r>
            <a:endParaRPr lang="en-US" sz="2800" kern="100" dirty="0">
              <a:highlight>
                <a:srgbClr val="FFC50C"/>
              </a:highlight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3BCBD9D-D62A-C4A7-1A4D-DC8DB4537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9373">
            <a:off x="6894689" y="1773803"/>
            <a:ext cx="3938357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6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1A927-4041-A938-6813-00BD770F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מלבן 15">
            <a:extLst>
              <a:ext uri="{FF2B5EF4-FFF2-40B4-BE49-F238E27FC236}">
                <a16:creationId xmlns:a16="http://schemas.microsoft.com/office/drawing/2014/main" id="{9721CC79-DE0E-0530-2AD4-8FBF0ECF7AC8}"/>
              </a:ext>
            </a:extLst>
          </p:cNvPr>
          <p:cNvSpPr/>
          <p:nvPr/>
        </p:nvSpPr>
        <p:spPr>
          <a:xfrm>
            <a:off x="12851816" y="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0DA8800C-F7B7-5C76-FCB9-E77FF5D1D74F}"/>
              </a:ext>
            </a:extLst>
          </p:cNvPr>
          <p:cNvSpPr/>
          <p:nvPr/>
        </p:nvSpPr>
        <p:spPr>
          <a:xfrm>
            <a:off x="7422479" y="514350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63A01715-6A3C-151D-73BA-D09D63069D2A}"/>
              </a:ext>
            </a:extLst>
          </p:cNvPr>
          <p:cNvSpPr/>
          <p:nvPr/>
        </p:nvSpPr>
        <p:spPr>
          <a:xfrm>
            <a:off x="1997429" y="-10198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2" name="תמונה 41">
            <a:extLst>
              <a:ext uri="{FF2B5EF4-FFF2-40B4-BE49-F238E27FC236}">
                <a16:creationId xmlns:a16="http://schemas.microsoft.com/office/drawing/2014/main" id="{AA0205F6-0FD1-DDCD-8862-20E58305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EC22EE-3ACE-F2D5-5F2D-BD04C3C6A372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0DC48EB5-D9CC-F62D-4CA6-8BC310F6806B}"/>
              </a:ext>
            </a:extLst>
          </p:cNvPr>
          <p:cNvGrpSpPr/>
          <p:nvPr/>
        </p:nvGrpSpPr>
        <p:grpSpPr>
          <a:xfrm>
            <a:off x="10532908" y="1153241"/>
            <a:ext cx="1811492" cy="2970194"/>
            <a:chOff x="10532908" y="1153241"/>
            <a:chExt cx="1811492" cy="2970194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456ACD4A-B8E6-96A6-0431-E092F3C5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0C947041-0BB3-6DAB-B0DF-F544D2A0FEF3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C08FF49B-3639-773E-D54B-CDE297D890A4}"/>
              </a:ext>
            </a:extLst>
          </p:cNvPr>
          <p:cNvGrpSpPr/>
          <p:nvPr/>
        </p:nvGrpSpPr>
        <p:grpSpPr>
          <a:xfrm>
            <a:off x="10831111" y="6615367"/>
            <a:ext cx="1069524" cy="1288521"/>
            <a:chOff x="10439400" y="3472339"/>
            <a:chExt cx="1069524" cy="1288521"/>
          </a:xfrm>
        </p:grpSpPr>
        <p:pic>
          <p:nvPicPr>
            <p:cNvPr id="3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E2ED97D7-3B01-F904-4B95-B421046B2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648156" y="3472339"/>
              <a:ext cx="819993" cy="89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1D00E1C-BC43-71B2-3FB9-E55820D5EE55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E2EFDEA-B953-8A85-F351-0FC959BFBE22}"/>
              </a:ext>
            </a:extLst>
          </p:cNvPr>
          <p:cNvGrpSpPr/>
          <p:nvPr/>
        </p:nvGrpSpPr>
        <p:grpSpPr>
          <a:xfrm>
            <a:off x="16546170" y="112125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043DC09-F97C-342B-3079-1D018E791F21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5EC078D6-ABDF-7803-C6B4-3D5ED0E6092B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2FC4C812-C007-99C3-519A-17960C6981C3}"/>
              </a:ext>
            </a:extLst>
          </p:cNvPr>
          <p:cNvSpPr txBox="1"/>
          <p:nvPr/>
        </p:nvSpPr>
        <p:spPr>
          <a:xfrm>
            <a:off x="13559007" y="597422"/>
            <a:ext cx="2369391" cy="387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כמות מוגדרת על פי ההלכה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(שיעור כזית – כמות של "כזית", שיעור "רביעית" – כמות של "רביעית")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B150068-D867-26F7-723B-65E3F625ADCF}"/>
              </a:ext>
            </a:extLst>
          </p:cNvPr>
          <p:cNvSpPr txBox="1"/>
          <p:nvPr/>
        </p:nvSpPr>
        <p:spPr>
          <a:xfrm>
            <a:off x="13374681" y="5744093"/>
            <a:ext cx="2369391" cy="397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27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לאכול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E8C8899A-36DA-2D91-5933-D2628E9BD5C7}"/>
              </a:ext>
            </a:extLst>
          </p:cNvPr>
          <p:cNvSpPr txBox="1"/>
          <p:nvPr/>
        </p:nvSpPr>
        <p:spPr>
          <a:xfrm>
            <a:off x="7711985" y="290297"/>
            <a:ext cx="2369391" cy="4433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86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לשתות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55DDE5C7-BD20-11C9-6EF3-81FB8AB3E40D}"/>
              </a:ext>
            </a:extLst>
          </p:cNvPr>
          <p:cNvSpPr txBox="1"/>
          <p:nvPr/>
        </p:nvSpPr>
        <p:spPr>
          <a:xfrm>
            <a:off x="3001334" y="6133437"/>
            <a:ext cx="6842846" cy="3153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מאכל שנאכל כברייתו, כמו שה' ברא אותו, בשלימותו.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לדוגמא: אגוז שלם, גרגיר חומוס שלם.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יש לו חשיבות ולכן יש דעה שצריך לברך עליו ברכה אחרונה גם אם הוא פחות </a:t>
            </a:r>
            <a:r>
              <a:rPr lang="he-IL" sz="28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מכזית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(מאכל טחון או מרוסק </a:t>
            </a: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אינו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בריה)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C5344D5-A9D1-EE4D-E572-341369C6BC23}"/>
              </a:ext>
            </a:extLst>
          </p:cNvPr>
          <p:cNvGrpSpPr/>
          <p:nvPr/>
        </p:nvGrpSpPr>
        <p:grpSpPr>
          <a:xfrm>
            <a:off x="5028752" y="1035203"/>
            <a:ext cx="2089322" cy="2509696"/>
            <a:chOff x="2637235" y="2855339"/>
            <a:chExt cx="2089322" cy="2509696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E72CB51-50A2-3FAC-05E6-78F8C09DB997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5EA5F926-CA8C-001E-9485-1B554D7C7932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6AAD49AA-F099-0FEE-60E9-4249378CE657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7587262-8B46-A37B-2B30-59050FA9534B}"/>
              </a:ext>
            </a:extLst>
          </p:cNvPr>
          <p:cNvSpPr txBox="1"/>
          <p:nvPr/>
        </p:nvSpPr>
        <p:spPr>
          <a:xfrm>
            <a:off x="2330230" y="121440"/>
            <a:ext cx="2506628" cy="499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זמן של 4 דקות.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אכילה של שיעור כזית או שתיה של שיעור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רביעית בזמן זה, תוך 4 דקות,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מחייבת בברכה אחרונה.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15FA412-047C-B968-9D02-2D58E5AAE32A}"/>
              </a:ext>
            </a:extLst>
          </p:cNvPr>
          <p:cNvGrpSpPr/>
          <p:nvPr/>
        </p:nvGrpSpPr>
        <p:grpSpPr>
          <a:xfrm>
            <a:off x="16613014" y="7048500"/>
            <a:ext cx="968317" cy="1275712"/>
            <a:chOff x="13852119" y="4666835"/>
            <a:chExt cx="1821272" cy="239944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CA1B559-872A-457B-EED6-6579901EA94A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1CF4C62B-79A7-E29B-B964-D85F172636CB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94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D59FF-FEF5-3C9B-C058-84EF8671B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7FAD83B1-35A1-0BA1-FAD2-66512DEC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0FF0E1-6D80-5270-C5EF-C7A004BBA3A9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225C9647-C3FB-081E-73A4-02F961C1ADA9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99CB0442-1ECD-2689-5FF6-5FFF7EB38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CA8009AC-0521-6E1A-E8CC-FB79C7125950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5812A15F-8941-C10B-87C4-A7251AE7862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19436" y="289790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37A4551F-744D-A3F9-D5FA-C726710CF8C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3004" y="187384"/>
            <a:ext cx="13020022" cy="2744504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0089E3-C6FE-D92A-829C-BEFD596D6F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070246-16A4-368F-AB70-0CD68E2466B5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E74B5FD4-9A84-02F3-7D9C-E486F87860F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1EA5CAF-A280-2E21-9E36-7774559CBD1F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05BF9E7-91BC-03C0-46C7-B410CD8AD046}"/>
              </a:ext>
            </a:extLst>
          </p:cNvPr>
          <p:cNvSpPr txBox="1"/>
          <p:nvPr/>
        </p:nvSpPr>
        <p:spPr>
          <a:xfrm>
            <a:off x="6073717" y="538616"/>
            <a:ext cx="10511274" cy="2589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ועכשיו, כדי לוודא שאתם יודעים טוב את המושגים ומוכנים למסע, נשחק משחק קצר!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לפניכם משפטים, שניתן להשלים אותם בעזרת אחד המושגים הבאים. לחצו כל פעם על המושג הנכון. בהצלחה!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8002C856-0754-C028-B047-B41CF253C4C4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4B727F0-F34A-5E31-1BDA-55AA2A28F1C0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F6082DFF-7441-570C-9E27-AC6C0D8CC94F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439E93D3-AB74-78DD-A0CF-6E887665EFFF}"/>
              </a:ext>
            </a:extLst>
          </p:cNvPr>
          <p:cNvSpPr txBox="1"/>
          <p:nvPr/>
        </p:nvSpPr>
        <p:spPr>
          <a:xfrm>
            <a:off x="4795402" y="8174386"/>
            <a:ext cx="11511398" cy="860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לחם ושתיתי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יין.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6D05A48-C1C8-3D47-86E7-CCECF5755333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D0AD37D9-3158-F0DC-8A76-68980323D8F0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F3DFC0AC-8AF3-F686-CBE0-E31B0E159480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C6030008-3AB3-8660-4695-72B7A9FD7CC2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6AC11297-96F0-F8AA-4747-114A3E6757A5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B1826E69-2255-5AA3-656E-A9487287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30817D62-1EC2-6E4A-C2A6-57FBCE224BBB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2208DCC8-97FE-284A-968E-60706B5E2BE9}"/>
              </a:ext>
            </a:extLst>
          </p:cNvPr>
          <p:cNvGrpSpPr/>
          <p:nvPr/>
        </p:nvGrpSpPr>
        <p:grpSpPr>
          <a:xfrm>
            <a:off x="3893509" y="4152900"/>
            <a:ext cx="1069524" cy="1245816"/>
            <a:chOff x="10439400" y="3515044"/>
            <a:chExt cx="1069524" cy="1245816"/>
          </a:xfrm>
        </p:grpSpPr>
        <p:pic>
          <p:nvPicPr>
            <p:cNvPr id="2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D4D1FD7D-0A1C-7186-B0A2-8CF0A61C46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4" y="3515044"/>
              <a:ext cx="759255" cy="8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EFF9EE5A-8257-E804-ACBB-E985CA9107B2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D43CC8AD-0937-A0AB-AAC6-B3252FE36E01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39" name="Freeform 2">
              <a:extLst>
                <a:ext uri="{FF2B5EF4-FFF2-40B4-BE49-F238E27FC236}">
                  <a16:creationId xmlns:a16="http://schemas.microsoft.com/office/drawing/2014/main" id="{2881D09C-7DAF-B3BD-9123-8DC1CFE7740A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0" name="תיבת טקסט 39">
              <a:extLst>
                <a:ext uri="{FF2B5EF4-FFF2-40B4-BE49-F238E27FC236}">
                  <a16:creationId xmlns:a16="http://schemas.microsoft.com/office/drawing/2014/main" id="{B4FC356D-1CC3-DE3B-2A31-581B5B38C19F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8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2.46914E-6 C 0.01406 0.02485 0.00399 0.08256 -0.02179 0.12963 C -0.04826 0.1784 -0.0803 0.19861 -0.09453 0.17423 C -0.10868 0.15 -0.1408 0.17022 -0.16727 0.21914 C -0.19297 0.26621 -0.2033 0.32392 -0.18915 0.3483 " pathEditMode="relative" rAng="8040000" ptsTypes="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1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C 0.01883 0.00972 0.02673 0.05926 0.01831 0.11049 C 0.00989 0.16327 -0.01164 0.19892 -0.03065 0.18935 C -0.04957 0.17963 -0.07066 0.21466 -0.07952 0.26713 C -0.08794 0.31913 -0.08013 0.36821 -0.06129 0.37855 " pathEditMode="relative" rAng="6360000" ptsTypes="A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44143</TotalTime>
  <Words>1662</Words>
  <Application>Microsoft Office PowerPoint</Application>
  <PresentationFormat>מותאם אישית</PresentationFormat>
  <Paragraphs>443</Paragraphs>
  <Slides>29</Slides>
  <Notes>29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9" baseType="lpstr">
      <vt:lpstr>1Ananim</vt:lpstr>
      <vt:lpstr>Abraham</vt:lpstr>
      <vt:lpstr>Arial</vt:lpstr>
      <vt:lpstr>Assistant</vt:lpstr>
      <vt:lpstr>Calibri</vt:lpstr>
      <vt:lpstr>Calligraphr</vt:lpstr>
      <vt:lpstr>Trashim CLM</vt:lpstr>
      <vt:lpstr>Vani</vt:lpstr>
      <vt:lpstr>Varela Round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אהרן ובסי פורסט</dc:creator>
  <cp:lastModifiedBy>משתמש</cp:lastModifiedBy>
  <cp:revision>252</cp:revision>
  <dcterms:created xsi:type="dcterms:W3CDTF">2006-08-16T00:00:00Z</dcterms:created>
  <dcterms:modified xsi:type="dcterms:W3CDTF">2025-12-14T22:31:15Z</dcterms:modified>
  <dc:identifier>DAGJ-mTN_AE</dc:identifier>
</cp:coreProperties>
</file>